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2"/>
  </p:notesMasterIdLst>
  <p:handoutMasterIdLst>
    <p:handoutMasterId r:id="rId93"/>
  </p:handoutMasterIdLst>
  <p:sldIdLst>
    <p:sldId id="1037" r:id="rId5"/>
    <p:sldId id="256" r:id="rId6"/>
    <p:sldId id="258" r:id="rId7"/>
    <p:sldId id="257" r:id="rId8"/>
    <p:sldId id="259" r:id="rId9"/>
    <p:sldId id="1038" r:id="rId10"/>
    <p:sldId id="263" r:id="rId11"/>
    <p:sldId id="264" r:id="rId12"/>
    <p:sldId id="265" r:id="rId13"/>
    <p:sldId id="266" r:id="rId14"/>
    <p:sldId id="267" r:id="rId15"/>
    <p:sldId id="269" r:id="rId16"/>
    <p:sldId id="270" r:id="rId17"/>
    <p:sldId id="271" r:id="rId18"/>
    <p:sldId id="272" r:id="rId19"/>
    <p:sldId id="273" r:id="rId20"/>
    <p:sldId id="274" r:id="rId21"/>
    <p:sldId id="276" r:id="rId22"/>
    <p:sldId id="277" r:id="rId23"/>
    <p:sldId id="278" r:id="rId24"/>
    <p:sldId id="279" r:id="rId25"/>
    <p:sldId id="280" r:id="rId26"/>
    <p:sldId id="283" r:id="rId27"/>
    <p:sldId id="284" r:id="rId28"/>
    <p:sldId id="281" r:id="rId29"/>
    <p:sldId id="282" r:id="rId30"/>
    <p:sldId id="285" r:id="rId31"/>
    <p:sldId id="286" r:id="rId32"/>
    <p:sldId id="287" r:id="rId33"/>
    <p:sldId id="1053" r:id="rId34"/>
    <p:sldId id="288" r:id="rId35"/>
    <p:sldId id="1039" r:id="rId36"/>
    <p:sldId id="289" r:id="rId37"/>
    <p:sldId id="275" r:id="rId38"/>
    <p:sldId id="290" r:id="rId39"/>
    <p:sldId id="291" r:id="rId40"/>
    <p:sldId id="1017" r:id="rId41"/>
    <p:sldId id="1018" r:id="rId42"/>
    <p:sldId id="1019" r:id="rId43"/>
    <p:sldId id="1020" r:id="rId44"/>
    <p:sldId id="1054" r:id="rId45"/>
    <p:sldId id="294" r:id="rId46"/>
    <p:sldId id="292" r:id="rId47"/>
    <p:sldId id="293" r:id="rId48"/>
    <p:sldId id="1021" r:id="rId49"/>
    <p:sldId id="1041" r:id="rId50"/>
    <p:sldId id="295" r:id="rId51"/>
    <p:sldId id="392" r:id="rId52"/>
    <p:sldId id="1042" r:id="rId53"/>
    <p:sldId id="297" r:id="rId54"/>
    <p:sldId id="1030" r:id="rId55"/>
    <p:sldId id="690" r:id="rId56"/>
    <p:sldId id="1022" r:id="rId57"/>
    <p:sldId id="314" r:id="rId58"/>
    <p:sldId id="344" r:id="rId59"/>
    <p:sldId id="348" r:id="rId60"/>
    <p:sldId id="347" r:id="rId61"/>
    <p:sldId id="349" r:id="rId62"/>
    <p:sldId id="989" r:id="rId63"/>
    <p:sldId id="1032" r:id="rId64"/>
    <p:sldId id="988" r:id="rId65"/>
    <p:sldId id="1043" r:id="rId66"/>
    <p:sldId id="1033" r:id="rId67"/>
    <p:sldId id="346" r:id="rId68"/>
    <p:sldId id="1034" r:id="rId69"/>
    <p:sldId id="991" r:id="rId70"/>
    <p:sldId id="350" r:id="rId71"/>
    <p:sldId id="352" r:id="rId72"/>
    <p:sldId id="353" r:id="rId73"/>
    <p:sldId id="354" r:id="rId74"/>
    <p:sldId id="1055" r:id="rId75"/>
    <p:sldId id="1045" r:id="rId76"/>
    <p:sldId id="1046" r:id="rId77"/>
    <p:sldId id="1047" r:id="rId78"/>
    <p:sldId id="1048" r:id="rId79"/>
    <p:sldId id="1049" r:id="rId80"/>
    <p:sldId id="1050" r:id="rId81"/>
    <p:sldId id="1051" r:id="rId82"/>
    <p:sldId id="1052" r:id="rId83"/>
    <p:sldId id="1035" r:id="rId84"/>
    <p:sldId id="317" r:id="rId85"/>
    <p:sldId id="335" r:id="rId86"/>
    <p:sldId id="1027" r:id="rId87"/>
    <p:sldId id="992" r:id="rId88"/>
    <p:sldId id="993" r:id="rId89"/>
    <p:sldId id="1013" r:id="rId90"/>
    <p:sldId id="1036" r:id="rId91"/>
  </p:sldIdLst>
  <p:sldSz cx="9144000" cy="5143500" type="screen16x9"/>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 Oliver" initials="LO" lastIdx="4" clrIdx="0"/>
  <p:cmAuthor id="1" name="Tanya Boyd" initials="TB" lastIdx="31" clrIdx="1">
    <p:extLst>
      <p:ext uri="{19B8F6BF-5375-455C-9EA6-DF929625EA0E}">
        <p15:presenceInfo xmlns:p15="http://schemas.microsoft.com/office/powerpoint/2012/main" userId="S::TBoyd@Insights.com::fb893dae-d7df-4c9d-ab9b-b72e0a248d90" providerId="AD"/>
      </p:ext>
    </p:extLst>
  </p:cmAuthor>
  <p:cmAuthor id="2" name="Paul de Gernier" initials="PdG" lastIdx="1" clrIdx="2">
    <p:extLst>
      <p:ext uri="{19B8F6BF-5375-455C-9EA6-DF929625EA0E}">
        <p15:presenceInfo xmlns:p15="http://schemas.microsoft.com/office/powerpoint/2012/main" userId="S::pdegernier@insights.com::f6665ae2-2e71-48a6-8604-6ef5c1702b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F00"/>
    <a:srgbClr val="C9D317"/>
    <a:srgbClr val="E20072"/>
    <a:srgbClr val="0072BA"/>
    <a:srgbClr val="FDCA4F"/>
    <a:srgbClr val="58585A"/>
    <a:srgbClr val="B73333"/>
    <a:srgbClr val="8CA507"/>
    <a:srgbClr val="A05599"/>
    <a:srgbClr val="0088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59AF15-F6A2-481A-A72E-2B86BAAE75F6}" v="4" dt="2023-04-12T12:44:29.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59662" autoAdjust="0"/>
  </p:normalViewPr>
  <p:slideViewPr>
    <p:cSldViewPr>
      <p:cViewPr varScale="1">
        <p:scale>
          <a:sx n="90" d="100"/>
          <a:sy n="90" d="100"/>
        </p:scale>
        <p:origin x="2370"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McGhie-Convery" userId="edc42d48-acbc-446f-8e9c-d8fc279654fa" providerId="ADAL" clId="{F659AF15-F6A2-481A-A72E-2B86BAAE75F6}"/>
    <pc:docChg chg="custSel modSld modNotesMaster modHandout">
      <pc:chgData name="Jennifer McGhie-Convery" userId="edc42d48-acbc-446f-8e9c-d8fc279654fa" providerId="ADAL" clId="{F659AF15-F6A2-481A-A72E-2B86BAAE75F6}" dt="2023-04-12T12:44:30.009" v="1" actId="27636"/>
      <pc:docMkLst>
        <pc:docMk/>
      </pc:docMkLst>
      <pc:sldChg chg="modNotes">
        <pc:chgData name="Jennifer McGhie-Convery" userId="edc42d48-acbc-446f-8e9c-d8fc279654fa" providerId="ADAL" clId="{F659AF15-F6A2-481A-A72E-2B86BAAE75F6}" dt="2023-04-12T12:43:51.386" v="0"/>
        <pc:sldMkLst>
          <pc:docMk/>
          <pc:sldMk cId="1291609883" sldId="335"/>
        </pc:sldMkLst>
      </pc:sldChg>
      <pc:sldChg chg="modNotes">
        <pc:chgData name="Jennifer McGhie-Convery" userId="edc42d48-acbc-446f-8e9c-d8fc279654fa" providerId="ADAL" clId="{F659AF15-F6A2-481A-A72E-2B86BAAE75F6}" dt="2023-04-12T12:43:51.386" v="0"/>
        <pc:sldMkLst>
          <pc:docMk/>
          <pc:sldMk cId="1384197712" sldId="690"/>
        </pc:sldMkLst>
      </pc:sldChg>
      <pc:sldChg chg="modNotes">
        <pc:chgData name="Jennifer McGhie-Convery" userId="edc42d48-acbc-446f-8e9c-d8fc279654fa" providerId="ADAL" clId="{F659AF15-F6A2-481A-A72E-2B86BAAE75F6}" dt="2023-04-12T12:43:51.386" v="0"/>
        <pc:sldMkLst>
          <pc:docMk/>
          <pc:sldMk cId="2931546214" sldId="1027"/>
        </pc:sldMkLst>
      </pc:sldChg>
      <pc:sldChg chg="modNotes">
        <pc:chgData name="Jennifer McGhie-Convery" userId="edc42d48-acbc-446f-8e9c-d8fc279654fa" providerId="ADAL" clId="{F659AF15-F6A2-481A-A72E-2B86BAAE75F6}" dt="2023-04-12T12:44:30.009" v="1" actId="27636"/>
        <pc:sldMkLst>
          <pc:docMk/>
          <pc:sldMk cId="259601133" sldId="1030"/>
        </pc:sldMkLst>
      </pc:sldChg>
      <pc:sldChg chg="modNotes">
        <pc:chgData name="Jennifer McGhie-Convery" userId="edc42d48-acbc-446f-8e9c-d8fc279654fa" providerId="ADAL" clId="{F659AF15-F6A2-481A-A72E-2B86BAAE75F6}" dt="2023-04-12T12:43:51.386" v="0"/>
        <pc:sldMkLst>
          <pc:docMk/>
          <pc:sldMk cId="506358974" sldId="10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C884D5-4F72-B4C7-2C08-97A12834DB20}"/>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a:extLst>
              <a:ext uri="{FF2B5EF4-FFF2-40B4-BE49-F238E27FC236}">
                <a16:creationId xmlns:a16="http://schemas.microsoft.com/office/drawing/2014/main" id="{9EEC654B-DE4F-7757-3395-88E4A6AC6AC0}"/>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endParaRPr lang="en-GB"/>
          </a:p>
        </p:txBody>
      </p:sp>
      <p:sp>
        <p:nvSpPr>
          <p:cNvPr id="4" name="Footer Placeholder 3">
            <a:extLst>
              <a:ext uri="{FF2B5EF4-FFF2-40B4-BE49-F238E27FC236}">
                <a16:creationId xmlns:a16="http://schemas.microsoft.com/office/drawing/2014/main" id="{3236CB0E-8D3D-6D9E-2ADD-0E04554ADF64}"/>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EDF1B209-D2D3-ADD2-B85B-DD89C6628654}"/>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267742FE-8797-4040-AF87-3923650D593B}" type="slidenum">
              <a:rPr lang="en-GB" smtClean="0"/>
              <a:t>‹#›</a:t>
            </a:fld>
            <a:endParaRPr lang="en-GB"/>
          </a:p>
        </p:txBody>
      </p:sp>
    </p:spTree>
    <p:extLst>
      <p:ext uri="{BB962C8B-B14F-4D97-AF65-F5344CB8AC3E}">
        <p14:creationId xmlns:p14="http://schemas.microsoft.com/office/powerpoint/2010/main" val="90593161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endParaRPr lang="en-GB"/>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2D4766F7-40DD-41AA-81A9-703DBA966AD2}" type="slidenum">
              <a:rPr lang="en-GB" smtClean="0"/>
              <a:t>‹#›</a:t>
            </a:fld>
            <a:endParaRPr lang="en-GB"/>
          </a:p>
        </p:txBody>
      </p:sp>
    </p:spTree>
    <p:extLst>
      <p:ext uri="{BB962C8B-B14F-4D97-AF65-F5344CB8AC3E}">
        <p14:creationId xmlns:p14="http://schemas.microsoft.com/office/powerpoint/2010/main" val="336829037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virtual session has been designed to be delivered together with the eLearning module The Basics of Insights Discovery. Participants should be sent the link to the eLearning module and asked to complete it (20-30 minutes) prior to attending the live virtual session. The facilitator (or team lead) may need to follow up with participants prior to the virtual session to ensure they have completed the eLearning module prior to the session in order to </a:t>
            </a:r>
            <a:r>
              <a:rPr lang="en-US" dirty="0" err="1">
                <a:cs typeface="Calibri"/>
              </a:rPr>
              <a:t>maximise</a:t>
            </a:r>
            <a:r>
              <a:rPr lang="en-US" dirty="0">
                <a:cs typeface="Calibri"/>
              </a:rPr>
              <a:t> the application that can occur. Another option would be for the facilitator to block an additional 30 minutes to the session time and ask participants to go through the eLearning module individually at that time before joining together as a team to apply the concepts.</a:t>
            </a:r>
          </a:p>
          <a:p>
            <a:endParaRPr lang="en-US" dirty="0">
              <a:cs typeface="Calibri"/>
            </a:endParaRPr>
          </a:p>
          <a:p>
            <a:r>
              <a:rPr lang="en-US" dirty="0">
                <a:cs typeface="Calibri"/>
              </a:rPr>
              <a:t>Where all participants have completed the eLearning module, the live learning session involves a recall of the core concepts of Perception, </a:t>
            </a:r>
            <a:r>
              <a:rPr lang="en-US" dirty="0" err="1">
                <a:cs typeface="Calibri"/>
              </a:rPr>
              <a:t>Colour</a:t>
            </a:r>
            <a:r>
              <a:rPr lang="en-US" dirty="0">
                <a:cs typeface="Calibri"/>
              </a:rPr>
              <a:t> Energies, and Jungian Preferences with the chance to explore how these concepts show up in the team or business context; followed by an explanation and exploring of the profile, graphs, </a:t>
            </a:r>
            <a:r>
              <a:rPr lang="en-US" dirty="0" err="1">
                <a:cs typeface="Calibri"/>
              </a:rPr>
              <a:t>recognising</a:t>
            </a:r>
            <a:r>
              <a:rPr lang="en-US" dirty="0">
                <a:cs typeface="Calibri"/>
              </a:rPr>
              <a:t> type, and adapting to connect. The notes in this slide deck provide guidance on how to connect the learning from the </a:t>
            </a:r>
            <a:r>
              <a:rPr lang="en-US" dirty="0" err="1">
                <a:cs typeface="Calibri"/>
              </a:rPr>
              <a:t>eModule</a:t>
            </a:r>
            <a:r>
              <a:rPr lang="en-US" dirty="0">
                <a:cs typeface="Calibri"/>
              </a:rPr>
              <a:t> with the content and application exercises here. For more support with this approach, see the two-hour agenda for a session that builds on the eLearning module.</a:t>
            </a:r>
          </a:p>
          <a:p>
            <a:endParaRPr lang="en-US" dirty="0">
              <a:cs typeface="Calibri"/>
            </a:endParaRPr>
          </a:p>
          <a:p>
            <a:r>
              <a:rPr lang="en-US" dirty="0">
                <a:cs typeface="Calibri"/>
              </a:rPr>
              <a:t>Where all or none of the participants complete the eLearning module, the live learning session will need to focus more on introducing the core concepts to participants.  It may be wise to schedule a second session that can focus on the application of the concepts to the team and action planning. Facilitators may need to bring in more content and knowledge than is in the facilitator notes for these slides. We refer you to the Theory (1) and Preparing to Deliver (2) practitioner guides from your Insights Discovery Accreditation for additional content support. See the agenda for running virtual Insights Discovery in 2 90-minute sessions for guidance on how to run a session that does not reference the eLearning module.</a:t>
            </a:r>
          </a:p>
          <a:p>
            <a:endParaRPr lang="en-GB" dirty="0"/>
          </a:p>
        </p:txBody>
      </p:sp>
      <p:sp>
        <p:nvSpPr>
          <p:cNvPr id="5" name="Date Placeholder 4">
            <a:extLst>
              <a:ext uri="{FF2B5EF4-FFF2-40B4-BE49-F238E27FC236}">
                <a16:creationId xmlns:a16="http://schemas.microsoft.com/office/drawing/2014/main" id="{EC9F61FF-1756-E7EE-7F50-7F161F575936}"/>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CA9D73D1-21B7-2FB6-80CB-A9FF27BAB530}"/>
              </a:ext>
            </a:extLst>
          </p:cNvPr>
          <p:cNvSpPr>
            <a:spLocks noGrp="1"/>
          </p:cNvSpPr>
          <p:nvPr>
            <p:ph type="sldNum" sz="quarter" idx="5"/>
          </p:nvPr>
        </p:nvSpPr>
        <p:spPr/>
        <p:txBody>
          <a:bodyPr/>
          <a:lstStyle/>
          <a:p>
            <a:fld id="{2D4766F7-40DD-41AA-81A9-703DBA966AD2}" type="slidenum">
              <a:rPr lang="en-GB" smtClean="0"/>
              <a:t>1</a:t>
            </a:fld>
            <a:endParaRPr lang="en-GB"/>
          </a:p>
        </p:txBody>
      </p:sp>
    </p:spTree>
    <p:extLst>
      <p:ext uri="{BB962C8B-B14F-4D97-AF65-F5344CB8AC3E}">
        <p14:creationId xmlns:p14="http://schemas.microsoft.com/office/powerpoint/2010/main" val="151151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Share the four steps to personal effectiveness, that we will be taking in this process. These are essentially the objectives for the day. </a:t>
            </a:r>
          </a:p>
          <a:p>
            <a:r>
              <a:rPr lang="en-GB" sz="1300" dirty="0"/>
              <a:t> </a:t>
            </a:r>
          </a:p>
          <a:p>
            <a:r>
              <a:rPr lang="en-GB" sz="1300" dirty="0"/>
              <a:t> </a:t>
            </a:r>
          </a:p>
          <a:p>
            <a:endParaRPr lang="en-GB" dirty="0"/>
          </a:p>
        </p:txBody>
      </p:sp>
      <p:sp>
        <p:nvSpPr>
          <p:cNvPr id="5" name="Date Placeholder 4">
            <a:extLst>
              <a:ext uri="{FF2B5EF4-FFF2-40B4-BE49-F238E27FC236}">
                <a16:creationId xmlns:a16="http://schemas.microsoft.com/office/drawing/2014/main" id="{45A3180C-AC30-A321-BEC1-040CF07BA057}"/>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E376E4BC-0B5F-68EC-8E67-397E821F6242}"/>
              </a:ext>
            </a:extLst>
          </p:cNvPr>
          <p:cNvSpPr>
            <a:spLocks noGrp="1"/>
          </p:cNvSpPr>
          <p:nvPr>
            <p:ph type="sldNum" sz="quarter" idx="5"/>
          </p:nvPr>
        </p:nvSpPr>
        <p:spPr/>
        <p:txBody>
          <a:bodyPr/>
          <a:lstStyle/>
          <a:p>
            <a:fld id="{2D4766F7-40DD-41AA-81A9-703DBA966AD2}" type="slidenum">
              <a:rPr lang="en-GB" smtClean="0"/>
              <a:t>12</a:t>
            </a:fld>
            <a:endParaRPr lang="en-GB"/>
          </a:p>
        </p:txBody>
      </p:sp>
    </p:spTree>
    <p:extLst>
      <p:ext uri="{BB962C8B-B14F-4D97-AF65-F5344CB8AC3E}">
        <p14:creationId xmlns:p14="http://schemas.microsoft.com/office/powerpoint/2010/main" val="3932034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with a general discussion about perception. How would you define perception? Where do perceptions come from?</a:t>
            </a:r>
          </a:p>
          <a:p>
            <a:endParaRPr lang="en-GB" dirty="0"/>
          </a:p>
          <a:p>
            <a:r>
              <a:rPr lang="en-GB" dirty="0"/>
              <a:t>[Type responses in the chat]</a:t>
            </a:r>
          </a:p>
          <a:p>
            <a:endParaRPr lang="en-GB" dirty="0"/>
          </a:p>
          <a:p>
            <a:pPr rtl="0" fontAlgn="base"/>
            <a:r>
              <a:rPr lang="en-GB" sz="1300" dirty="0"/>
              <a:t>Click to reveal first sentence.</a:t>
            </a:r>
            <a:r>
              <a:rPr lang="en-US" sz="1300" dirty="0"/>
              <a:t>​</a:t>
            </a:r>
          </a:p>
          <a:p>
            <a:pPr rtl="0" fontAlgn="base"/>
            <a:r>
              <a:rPr lang="en-GB" sz="1300" dirty="0"/>
              <a:t>The eLearning module defined perception as “the way in which we regard, understand, and interpret the world” indicating that “Our perceptions are unique.”</a:t>
            </a:r>
            <a:r>
              <a:rPr lang="en-US" sz="1300" dirty="0"/>
              <a:t>​</a:t>
            </a:r>
          </a:p>
          <a:p>
            <a:pPr rtl="0" fontAlgn="base"/>
            <a:r>
              <a:rPr lang="en-GB" sz="1300" dirty="0"/>
              <a:t>​</a:t>
            </a:r>
          </a:p>
          <a:p>
            <a:pPr rtl="0" fontAlgn="base"/>
            <a:r>
              <a:rPr lang="en-GB" sz="1300" dirty="0"/>
              <a:t>The eLearning module used the example of the Old Woman/Young Woman to demonstrate that there is rarely “one right way” to perceive something.</a:t>
            </a:r>
            <a:r>
              <a:rPr lang="en-US" sz="1300" dirty="0"/>
              <a:t>​</a:t>
            </a:r>
          </a:p>
          <a:p>
            <a:pPr rtl="0" fontAlgn="base"/>
            <a:r>
              <a:rPr lang="en-GB" sz="1300" dirty="0"/>
              <a:t>POLL: How many see the young lady FIRST when looking at this image? How about the old lady FIRST? Can you see both now? (If not, let us know and we’ll help you to see both after the session)</a:t>
            </a:r>
            <a:r>
              <a:rPr lang="en-US" sz="1300" dirty="0"/>
              <a:t>​</a:t>
            </a:r>
          </a:p>
          <a:p>
            <a:pPr rtl="0" fontAlgn="base"/>
            <a:r>
              <a:rPr lang="en-GB" sz="1300" dirty="0"/>
              <a:t>​</a:t>
            </a:r>
          </a:p>
          <a:p>
            <a:pPr rtl="0" fontAlgn="base"/>
            <a:r>
              <a:rPr lang="en-GB" sz="1300" dirty="0"/>
              <a:t>CHAT/SPEAK: What are some examples of personal/common perceptions related to your role, this team, or our organization?</a:t>
            </a:r>
            <a:r>
              <a:rPr lang="en-US" sz="1300" dirty="0"/>
              <a:t>​</a:t>
            </a:r>
          </a:p>
          <a:p>
            <a:pPr rtl="0" fontAlgn="base"/>
            <a:r>
              <a:rPr lang="en-GB" sz="1300" dirty="0"/>
              <a:t>(Examples: This is a large/small team. Best team to work on! That was a long/short meeting. The time to delivery of our last deliverable was short/long, or easy/hard. The leaders at this company are transparent/secretive.)</a:t>
            </a:r>
            <a:r>
              <a:rPr lang="en-US" sz="1300" dirty="0"/>
              <a:t>​</a:t>
            </a:r>
          </a:p>
          <a:p>
            <a:pPr rtl="0" fontAlgn="base"/>
            <a:r>
              <a:rPr lang="en-GB" sz="1300" dirty="0"/>
              <a:t>​</a:t>
            </a:r>
          </a:p>
          <a:p>
            <a:pPr rtl="0" fontAlgn="base"/>
            <a:r>
              <a:rPr lang="en-GB" sz="1300" dirty="0"/>
              <a:t>Click to reveal second sentence.</a:t>
            </a:r>
            <a:r>
              <a:rPr lang="en-US" sz="1300" dirty="0"/>
              <a:t>​</a:t>
            </a:r>
          </a:p>
          <a:p>
            <a:pPr rtl="0" fontAlgn="base"/>
            <a:r>
              <a:rPr lang="en-GB" sz="1300" dirty="0"/>
              <a:t>CHAT: What is an example of a time when you changed a perception? How did that happen?</a:t>
            </a:r>
            <a:r>
              <a:rPr lang="en-US" sz="1300" dirty="0"/>
              <a:t>​</a:t>
            </a:r>
          </a:p>
          <a:p>
            <a:endParaRPr lang="en-GB" dirty="0"/>
          </a:p>
        </p:txBody>
      </p:sp>
      <p:sp>
        <p:nvSpPr>
          <p:cNvPr id="5" name="Date Placeholder 4">
            <a:extLst>
              <a:ext uri="{FF2B5EF4-FFF2-40B4-BE49-F238E27FC236}">
                <a16:creationId xmlns:a16="http://schemas.microsoft.com/office/drawing/2014/main" id="{E6A3AF79-3828-CF8B-5324-FA5F243A618A}"/>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3505F2DD-AD04-BF00-5973-E8BEA8E8E359}"/>
              </a:ext>
            </a:extLst>
          </p:cNvPr>
          <p:cNvSpPr>
            <a:spLocks noGrp="1"/>
          </p:cNvSpPr>
          <p:nvPr>
            <p:ph type="sldNum" sz="quarter" idx="5"/>
          </p:nvPr>
        </p:nvSpPr>
        <p:spPr/>
        <p:txBody>
          <a:bodyPr/>
          <a:lstStyle/>
          <a:p>
            <a:fld id="{2D4766F7-40DD-41AA-81A9-703DBA966AD2}" type="slidenum">
              <a:rPr lang="en-GB" smtClean="0"/>
              <a:t>13</a:t>
            </a:fld>
            <a:endParaRPr lang="en-GB"/>
          </a:p>
        </p:txBody>
      </p:sp>
    </p:spTree>
    <p:extLst>
      <p:ext uri="{BB962C8B-B14F-4D97-AF65-F5344CB8AC3E}">
        <p14:creationId xmlns:p14="http://schemas.microsoft.com/office/powerpoint/2010/main" val="1002821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Showing these two slightly differently emphasized versions of the image can help people to be able to see both Young Lady and Old Lady</a:t>
            </a:r>
          </a:p>
          <a:p>
            <a:endParaRPr lang="en-US" b="1" dirty="0"/>
          </a:p>
          <a:p>
            <a:r>
              <a:rPr lang="en-US" b="1" dirty="0"/>
              <a:t>Optional activity </a:t>
            </a:r>
            <a:r>
              <a:rPr lang="en-US" b="1" dirty="0">
                <a:solidFill>
                  <a:srgbClr val="FF0000"/>
                </a:solidFill>
                <a:highlight>
                  <a:srgbClr val="00FF00"/>
                </a:highlight>
              </a:rPr>
              <a:t>(if not using eLearning </a:t>
            </a:r>
            <a:r>
              <a:rPr lang="en-US" b="1" dirty="0">
                <a:solidFill>
                  <a:srgbClr val="FF0000"/>
                </a:solidFill>
              </a:rPr>
              <a:t>module as prework):</a:t>
            </a:r>
            <a:endParaRPr lang="en-US" dirty="0">
              <a:solidFill>
                <a:srgbClr val="FF0000"/>
              </a:solidFill>
            </a:endParaRPr>
          </a:p>
          <a:p>
            <a:r>
              <a:rPr lang="en-US" dirty="0"/>
              <a:t>Show each “lady” and use the 4 box tool or chat boxes to have participants type their answers to the questions. Comment on similarities and differences, with the takeaway being to notice the stories that we all make up based on our own perceptions.</a:t>
            </a:r>
            <a:endParaRPr lang="en-US" dirty="0">
              <a:cs typeface="Calibri"/>
            </a:endParaRPr>
          </a:p>
          <a:p>
            <a:endParaRPr lang="en-GB" b="1" dirty="0">
              <a:cs typeface="Calibri"/>
            </a:endParaRPr>
          </a:p>
          <a:p>
            <a:r>
              <a:rPr lang="en-GB" dirty="0"/>
              <a:t>PRODUCER: Add Old Lady / Young Lady questions </a:t>
            </a:r>
            <a:endParaRPr lang="en-GB" dirty="0">
              <a:cs typeface="Calibri"/>
            </a:endParaRPr>
          </a:p>
          <a:p>
            <a:r>
              <a:rPr lang="en-GB" dirty="0"/>
              <a:t>“How old is she?” </a:t>
            </a:r>
            <a:br>
              <a:rPr lang="en-GB" dirty="0">
                <a:cs typeface="+mn-lt"/>
              </a:rPr>
            </a:br>
            <a:r>
              <a:rPr lang="en-GB" dirty="0"/>
              <a:t> “Where is she from? </a:t>
            </a:r>
            <a:endParaRPr lang="en-GB" dirty="0">
              <a:cs typeface="Calibri"/>
            </a:endParaRPr>
          </a:p>
          <a:p>
            <a:r>
              <a:rPr lang="en-GB" dirty="0"/>
              <a:t>“What has her life been like?” </a:t>
            </a:r>
            <a:endParaRPr lang="en-GB" dirty="0">
              <a:cs typeface="Calibri"/>
            </a:endParaRPr>
          </a:p>
          <a:p>
            <a:r>
              <a:rPr lang="en-GB" dirty="0"/>
              <a:t>“How would you approach or communicate with her?”</a:t>
            </a:r>
          </a:p>
          <a:p>
            <a:endParaRPr lang="en-GB" b="1" dirty="0">
              <a:cs typeface="Calibri"/>
            </a:endParaRPr>
          </a:p>
        </p:txBody>
      </p:sp>
      <p:sp>
        <p:nvSpPr>
          <p:cNvPr id="5" name="Date Placeholder 4">
            <a:extLst>
              <a:ext uri="{FF2B5EF4-FFF2-40B4-BE49-F238E27FC236}">
                <a16:creationId xmlns:a16="http://schemas.microsoft.com/office/drawing/2014/main" id="{945CF8E7-FAD3-FDCC-FCBA-1D9C31AB9EC1}"/>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48B74CE4-6A47-9D2F-B3B9-B2C6861970D2}"/>
              </a:ext>
            </a:extLst>
          </p:cNvPr>
          <p:cNvSpPr>
            <a:spLocks noGrp="1"/>
          </p:cNvSpPr>
          <p:nvPr>
            <p:ph type="sldNum" sz="quarter" idx="5"/>
          </p:nvPr>
        </p:nvSpPr>
        <p:spPr/>
        <p:txBody>
          <a:bodyPr/>
          <a:lstStyle/>
          <a:p>
            <a:fld id="{2D4766F7-40DD-41AA-81A9-703DBA966AD2}" type="slidenum">
              <a:rPr lang="en-GB" smtClean="0"/>
              <a:t>14</a:t>
            </a:fld>
            <a:endParaRPr lang="en-GB"/>
          </a:p>
        </p:txBody>
      </p:sp>
    </p:spTree>
    <p:extLst>
      <p:ext uri="{BB962C8B-B14F-4D97-AF65-F5344CB8AC3E}">
        <p14:creationId xmlns:p14="http://schemas.microsoft.com/office/powerpoint/2010/main" val="270774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1128" indent="-251128"/>
            <a:r>
              <a:rPr lang="en-US" sz="1300" dirty="0">
                <a:cs typeface="Calibri"/>
              </a:rPr>
              <a:t>Say: Often perceptions arise from situations we experience, like this one. </a:t>
            </a:r>
          </a:p>
          <a:p>
            <a:pPr marL="251128" indent="-251128"/>
            <a:endParaRPr lang="en-US" sz="1300" b="1" dirty="0">
              <a:cs typeface="Calibri"/>
            </a:endParaRPr>
          </a:p>
          <a:p>
            <a:pPr marL="251128" indent="-251128"/>
            <a:r>
              <a:rPr lang="en-US" sz="1300" b="1" dirty="0">
                <a:cs typeface="Calibri"/>
              </a:rPr>
              <a:t>CHAT responses to the question.</a:t>
            </a:r>
          </a:p>
          <a:p>
            <a:pPr marL="251128" indent="-251128"/>
            <a:r>
              <a:rPr lang="en-US" sz="1300" i="1" dirty="0">
                <a:cs typeface="Calibri"/>
              </a:rPr>
              <a:t>Comment on the variety of answers. Typically they range from "I wouldn't notice as I wasn’t keeping track" to "What a jerk" with others saying "Maybe he doesn’t know my name, or forgot; or the time was crunched so he dived into the meeting." If you don't hear this range of answers prompt people who may be thinking something different to share it.</a:t>
            </a:r>
          </a:p>
          <a:p>
            <a:endParaRPr lang="en-GB" dirty="0"/>
          </a:p>
        </p:txBody>
      </p:sp>
      <p:sp>
        <p:nvSpPr>
          <p:cNvPr id="5" name="Date Placeholder 4">
            <a:extLst>
              <a:ext uri="{FF2B5EF4-FFF2-40B4-BE49-F238E27FC236}">
                <a16:creationId xmlns:a16="http://schemas.microsoft.com/office/drawing/2014/main" id="{44317D68-3EEC-4AAA-912B-5146271C5ED3}"/>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A20B8101-75D0-9B34-6002-995CB599A20C}"/>
              </a:ext>
            </a:extLst>
          </p:cNvPr>
          <p:cNvSpPr>
            <a:spLocks noGrp="1"/>
          </p:cNvSpPr>
          <p:nvPr>
            <p:ph type="sldNum" sz="quarter" idx="5"/>
          </p:nvPr>
        </p:nvSpPr>
        <p:spPr/>
        <p:txBody>
          <a:bodyPr/>
          <a:lstStyle/>
          <a:p>
            <a:fld id="{2D4766F7-40DD-41AA-81A9-703DBA966AD2}" type="slidenum">
              <a:rPr lang="en-GB" smtClean="0"/>
              <a:t>15</a:t>
            </a:fld>
            <a:endParaRPr lang="en-GB"/>
          </a:p>
        </p:txBody>
      </p:sp>
    </p:spTree>
    <p:extLst>
      <p:ext uri="{BB962C8B-B14F-4D97-AF65-F5344CB8AC3E}">
        <p14:creationId xmlns:p14="http://schemas.microsoft.com/office/powerpoint/2010/main" val="179378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 ladder of perception was introduced in the </a:t>
            </a:r>
            <a:r>
              <a:rPr lang="en-GB" dirty="0" err="1"/>
              <a:t>elearning</a:t>
            </a:r>
            <a:r>
              <a:rPr lang="en-GB" dirty="0"/>
              <a:t> module as a way to understand how perceptions are formed.</a:t>
            </a:r>
          </a:p>
          <a:p>
            <a:r>
              <a:rPr lang="en-GB" i="1" dirty="0"/>
              <a:t>Use the scenario of the manager from the previous slide, or a personal example to demonstrate the process of going up each rung of the ladder</a:t>
            </a:r>
            <a:r>
              <a:rPr lang="en-GB" dirty="0"/>
              <a:t>.</a:t>
            </a:r>
            <a:r>
              <a:rPr lang="en-GB" i="1" dirty="0"/>
              <a:t> Mention the ladder as a good tool to help identify differences in perception and to intentionally back down the ladder to gain understanding and alignment with another perspective.</a:t>
            </a:r>
            <a:endParaRPr lang="en-GB" i="1" dirty="0">
              <a:cs typeface="Calibri"/>
            </a:endParaRPr>
          </a:p>
          <a:p>
            <a:endParaRPr lang="en-GB" dirty="0"/>
          </a:p>
          <a:p>
            <a:r>
              <a:rPr lang="en-GB" i="1" dirty="0"/>
              <a:t>Ask participants to consider when they have gone up their ladder. </a:t>
            </a:r>
            <a:endParaRPr lang="en-GB" i="1" dirty="0">
              <a:cs typeface="Calibri"/>
            </a:endParaRPr>
          </a:p>
          <a:p>
            <a:endParaRPr lang="en-GB" dirty="0"/>
          </a:p>
          <a:p>
            <a:r>
              <a:rPr lang="en-GB" dirty="0">
                <a:cs typeface="Calibri"/>
              </a:rPr>
              <a:t>Say: The concept of Perception is very important for our self-awareness and for our ability to understand and connect with others.</a:t>
            </a:r>
            <a:endParaRPr lang="en-GB" dirty="0"/>
          </a:p>
          <a:p>
            <a:endParaRPr lang="en-GB" dirty="0"/>
          </a:p>
          <a:p>
            <a:r>
              <a:rPr lang="en-GB" dirty="0"/>
              <a:t>Say (Thought exercise): Think about the individual you identified at the beginning whom you would like to have a stronger connection with. Have there been situations where the two of you have had different perceptions about something? Has that been a positive experience, or a challenging one? Can you identify which rung of the ladder you went your separate ways?</a:t>
            </a:r>
          </a:p>
          <a:p>
            <a:endParaRPr lang="en-GB" dirty="0"/>
          </a:p>
          <a:p>
            <a:r>
              <a:rPr lang="en-GB" dirty="0"/>
              <a:t>(Optional breakout: Share examples of ladder stories, or discuss varying perceptions in the team)</a:t>
            </a:r>
          </a:p>
          <a:p>
            <a:endParaRPr lang="en-GB" dirty="0">
              <a:cs typeface="Calibri"/>
            </a:endParaRPr>
          </a:p>
          <a:p>
            <a:endParaRPr lang="en-GB" b="1" dirty="0">
              <a:cs typeface="Calibri"/>
            </a:endParaRPr>
          </a:p>
        </p:txBody>
      </p:sp>
      <p:sp>
        <p:nvSpPr>
          <p:cNvPr id="5" name="Date Placeholder 4">
            <a:extLst>
              <a:ext uri="{FF2B5EF4-FFF2-40B4-BE49-F238E27FC236}">
                <a16:creationId xmlns:a16="http://schemas.microsoft.com/office/drawing/2014/main" id="{1D473F18-1E4F-1200-FDE8-8C22B4CD6979}"/>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65CFD990-C998-3DC1-B441-E7FF8D5CD36D}"/>
              </a:ext>
            </a:extLst>
          </p:cNvPr>
          <p:cNvSpPr>
            <a:spLocks noGrp="1"/>
          </p:cNvSpPr>
          <p:nvPr>
            <p:ph type="sldNum" sz="quarter" idx="5"/>
          </p:nvPr>
        </p:nvSpPr>
        <p:spPr/>
        <p:txBody>
          <a:bodyPr/>
          <a:lstStyle/>
          <a:p>
            <a:fld id="{2D4766F7-40DD-41AA-81A9-703DBA966AD2}" type="slidenum">
              <a:rPr lang="en-GB" smtClean="0"/>
              <a:t>16</a:t>
            </a:fld>
            <a:endParaRPr lang="en-GB"/>
          </a:p>
        </p:txBody>
      </p:sp>
    </p:spTree>
    <p:extLst>
      <p:ext uri="{BB962C8B-B14F-4D97-AF65-F5344CB8AC3E}">
        <p14:creationId xmlns:p14="http://schemas.microsoft.com/office/powerpoint/2010/main" val="3764252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dirty="0"/>
              <a:t>The eLearning module introduced you to the concept of psychological preferences as one factor that influences our perceptions. Insights has named these the Insights Discovery </a:t>
            </a:r>
            <a:r>
              <a:rPr lang="en-US" dirty="0" err="1"/>
              <a:t>colour</a:t>
            </a:r>
            <a:r>
              <a:rPr lang="en-US" dirty="0"/>
              <a:t> energies.</a:t>
            </a:r>
          </a:p>
          <a:p>
            <a:endParaRPr lang="en-GB" dirty="0"/>
          </a:p>
        </p:txBody>
      </p:sp>
      <p:sp>
        <p:nvSpPr>
          <p:cNvPr id="5" name="Date Placeholder 4">
            <a:extLst>
              <a:ext uri="{FF2B5EF4-FFF2-40B4-BE49-F238E27FC236}">
                <a16:creationId xmlns:a16="http://schemas.microsoft.com/office/drawing/2014/main" id="{EC83E793-DA42-FDF0-1BF4-FC32448D68BF}"/>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76B5247F-A1EE-B917-5013-E68AB9D91004}"/>
              </a:ext>
            </a:extLst>
          </p:cNvPr>
          <p:cNvSpPr>
            <a:spLocks noGrp="1"/>
          </p:cNvSpPr>
          <p:nvPr>
            <p:ph type="sldNum" sz="quarter" idx="5"/>
          </p:nvPr>
        </p:nvSpPr>
        <p:spPr/>
        <p:txBody>
          <a:bodyPr/>
          <a:lstStyle/>
          <a:p>
            <a:fld id="{2D4766F7-40DD-41AA-81A9-703DBA966AD2}" type="slidenum">
              <a:rPr lang="en-GB" smtClean="0"/>
              <a:t>17</a:t>
            </a:fld>
            <a:endParaRPr lang="en-GB"/>
          </a:p>
        </p:txBody>
      </p:sp>
    </p:spTree>
    <p:extLst>
      <p:ext uri="{BB962C8B-B14F-4D97-AF65-F5344CB8AC3E}">
        <p14:creationId xmlns:p14="http://schemas.microsoft.com/office/powerpoint/2010/main" val="2767853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Say: The words on the screen represent a variety of characteristics a person might have. Take a look at these words and write down six that describe you well.</a:t>
            </a:r>
          </a:p>
        </p:txBody>
      </p:sp>
      <p:sp>
        <p:nvSpPr>
          <p:cNvPr id="5" name="Date Placeholder 4">
            <a:extLst>
              <a:ext uri="{FF2B5EF4-FFF2-40B4-BE49-F238E27FC236}">
                <a16:creationId xmlns:a16="http://schemas.microsoft.com/office/drawing/2014/main" id="{9B7FCCF1-7A1F-C17F-2DB2-E5116A50EA0F}"/>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333DB7C3-A529-50E2-D238-4471F66ADBB7}"/>
              </a:ext>
            </a:extLst>
          </p:cNvPr>
          <p:cNvSpPr>
            <a:spLocks noGrp="1"/>
          </p:cNvSpPr>
          <p:nvPr>
            <p:ph type="sldNum" sz="quarter" idx="5"/>
          </p:nvPr>
        </p:nvSpPr>
        <p:spPr/>
        <p:txBody>
          <a:bodyPr/>
          <a:lstStyle/>
          <a:p>
            <a:fld id="{2D4766F7-40DD-41AA-81A9-703DBA966AD2}" type="slidenum">
              <a:rPr lang="en-GB" smtClean="0"/>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a:t>As you move to the slide with the colourful words, ask if they notice any colour themes on the words that they were drawn to.</a:t>
            </a:r>
            <a:endParaRPr lang="en-US" i="1" dirty="0"/>
          </a:p>
          <a:p>
            <a:r>
              <a:rPr lang="en-GB" dirty="0">
                <a:cs typeface="Calibri"/>
              </a:rPr>
              <a:t>Say: Now that colour has been added to the words, note which colour is associated with each of the words you wrote down in the previous exercise, by using R/Y/G/B</a:t>
            </a:r>
          </a:p>
          <a:p>
            <a:endParaRPr lang="en-GB" dirty="0">
              <a:cs typeface="Calibri"/>
            </a:endParaRPr>
          </a:p>
          <a:p>
            <a:r>
              <a:rPr lang="en-GB" dirty="0">
                <a:cs typeface="Calibri"/>
              </a:rPr>
              <a:t>Say: Did you select more of any particular colour than another? Does this match with which colour energies you identified with most in the eLearning module?</a:t>
            </a:r>
          </a:p>
          <a:p>
            <a:endParaRPr lang="en-GB" dirty="0">
              <a:cs typeface="Calibri"/>
            </a:endParaRPr>
          </a:p>
          <a:p>
            <a:r>
              <a:rPr lang="en-GB" dirty="0">
                <a:cs typeface="Calibri"/>
              </a:rPr>
              <a:t>Say: Think back to the Who Am I exercise, </a:t>
            </a:r>
            <a:r>
              <a:rPr lang="en-GB" i="1" dirty="0">
                <a:cs typeface="Calibri"/>
              </a:rPr>
              <a:t>(and to the name/adjective icebreaker, if you used it). </a:t>
            </a:r>
            <a:r>
              <a:rPr lang="en-GB" dirty="0">
                <a:cs typeface="Calibri"/>
              </a:rPr>
              <a:t>Are any of the coloured words here similar to what you chose for those other exercises?</a:t>
            </a:r>
          </a:p>
          <a:p>
            <a:endParaRPr lang="en-GB" dirty="0"/>
          </a:p>
        </p:txBody>
      </p:sp>
      <p:sp>
        <p:nvSpPr>
          <p:cNvPr id="5" name="Date Placeholder 4">
            <a:extLst>
              <a:ext uri="{FF2B5EF4-FFF2-40B4-BE49-F238E27FC236}">
                <a16:creationId xmlns:a16="http://schemas.microsoft.com/office/drawing/2014/main" id="{7F4B4FC0-7296-C768-B749-22BE6EDE88F4}"/>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8301ECFA-6741-E7A5-AC35-48C8BE505731}"/>
              </a:ext>
            </a:extLst>
          </p:cNvPr>
          <p:cNvSpPr>
            <a:spLocks noGrp="1"/>
          </p:cNvSpPr>
          <p:nvPr>
            <p:ph type="sldNum" sz="quarter" idx="5"/>
          </p:nvPr>
        </p:nvSpPr>
        <p:spPr/>
        <p:txBody>
          <a:bodyPr/>
          <a:lstStyle/>
          <a:p>
            <a:fld id="{2D4766F7-40DD-41AA-81A9-703DBA966AD2}" type="slidenum">
              <a:rPr lang="en-GB" smtClean="0"/>
              <a:t>19</a:t>
            </a:fld>
            <a:endParaRPr lang="en-GB"/>
          </a:p>
        </p:txBody>
      </p:sp>
    </p:spTree>
    <p:extLst>
      <p:ext uri="{BB962C8B-B14F-4D97-AF65-F5344CB8AC3E}">
        <p14:creationId xmlns:p14="http://schemas.microsoft.com/office/powerpoint/2010/main" val="61813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We have seen individual words that represent each of the colour energies. Now lets look at some statements to help round out our understanding of each of the four colour energies. Remember that we all use all four colour energies, but we are likely to have a preference for one or more above the others.</a:t>
            </a:r>
          </a:p>
          <a:p>
            <a:r>
              <a:rPr lang="en-GB" dirty="0"/>
              <a:t>Say: Read the first four statements. Type in the </a:t>
            </a:r>
            <a:r>
              <a:rPr lang="en-GB" b="1" dirty="0"/>
              <a:t>chat</a:t>
            </a:r>
            <a:r>
              <a:rPr lang="en-GB" dirty="0"/>
              <a:t> the order of </a:t>
            </a:r>
            <a:r>
              <a:rPr lang="en-GB" baseline="0" dirty="0"/>
              <a:t>the </a:t>
            </a:r>
            <a:r>
              <a:rPr lang="en-GB" dirty="0"/>
              <a:t>colour energies, from most like </a:t>
            </a:r>
            <a:r>
              <a:rPr lang="en-GB" baseline="0" dirty="0"/>
              <a:t>you </a:t>
            </a:r>
            <a:r>
              <a:rPr lang="en-GB" dirty="0"/>
              <a:t>to least like you.</a:t>
            </a:r>
            <a:endParaRPr lang="en-US" dirty="0"/>
          </a:p>
          <a:p>
            <a:r>
              <a:rPr lang="en-GB" dirty="0"/>
              <a:t>Say: Repeat for </a:t>
            </a:r>
            <a:r>
              <a:rPr lang="en-GB" baseline="0" dirty="0"/>
              <a:t>the </a:t>
            </a:r>
            <a:r>
              <a:rPr lang="en-GB" dirty="0"/>
              <a:t>second four statements. Is your colour order similar or different?</a:t>
            </a:r>
          </a:p>
          <a:p>
            <a:endParaRPr lang="en-GB" dirty="0">
              <a:cs typeface="Calibri"/>
            </a:endParaRPr>
          </a:p>
          <a:p>
            <a:r>
              <a:rPr lang="en-GB" i="1" dirty="0">
                <a:cs typeface="Calibri"/>
              </a:rPr>
              <a:t>When working with a team:</a:t>
            </a:r>
          </a:p>
          <a:p>
            <a:r>
              <a:rPr lang="en-GB" dirty="0"/>
              <a:t>Say: Are there any of these </a:t>
            </a:r>
            <a:r>
              <a:rPr lang="en-GB" baseline="0" dirty="0"/>
              <a:t>statements</a:t>
            </a:r>
            <a:r>
              <a:rPr lang="en-GB" dirty="0"/>
              <a:t> that </a:t>
            </a:r>
            <a:r>
              <a:rPr lang="en-GB" baseline="0" dirty="0"/>
              <a:t>you believe </a:t>
            </a:r>
            <a:r>
              <a:rPr lang="en-GB" dirty="0"/>
              <a:t>fits one of your colleagues who is also in this session? Type in the </a:t>
            </a:r>
            <a:r>
              <a:rPr lang="en-GB" b="1" dirty="0"/>
              <a:t>chat</a:t>
            </a:r>
            <a:r>
              <a:rPr lang="en-GB" dirty="0"/>
              <a:t> box the name of the colleague and the statement.</a:t>
            </a:r>
          </a:p>
          <a:p>
            <a:r>
              <a:rPr lang="en-GB" dirty="0"/>
              <a:t>Say: How does it feel to receive that feedback</a:t>
            </a:r>
            <a:r>
              <a:rPr lang="en-GB" baseline="0" dirty="0"/>
              <a:t>?</a:t>
            </a:r>
            <a:r>
              <a:rPr lang="en-GB" dirty="0"/>
              <a:t> </a:t>
            </a:r>
            <a:r>
              <a:rPr lang="en-GB" i="1" dirty="0"/>
              <a:t>(Positive, as these are all strength statements).</a:t>
            </a:r>
          </a:p>
          <a:p>
            <a:endParaRPr lang="en-GB" baseline="0" dirty="0">
              <a:cs typeface="Calibri"/>
            </a:endParaRPr>
          </a:p>
          <a:p>
            <a:endParaRPr lang="en-GB" dirty="0"/>
          </a:p>
        </p:txBody>
      </p:sp>
      <p:sp>
        <p:nvSpPr>
          <p:cNvPr id="5" name="Date Placeholder 4">
            <a:extLst>
              <a:ext uri="{FF2B5EF4-FFF2-40B4-BE49-F238E27FC236}">
                <a16:creationId xmlns:a16="http://schemas.microsoft.com/office/drawing/2014/main" id="{9F19B758-62BE-BC2C-B867-BA1561C5715B}"/>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73675935-DA53-346D-904E-1A8B57000FCB}"/>
              </a:ext>
            </a:extLst>
          </p:cNvPr>
          <p:cNvSpPr>
            <a:spLocks noGrp="1"/>
          </p:cNvSpPr>
          <p:nvPr>
            <p:ph type="sldNum" sz="quarter" idx="5"/>
          </p:nvPr>
        </p:nvSpPr>
        <p:spPr/>
        <p:txBody>
          <a:bodyPr/>
          <a:lstStyle/>
          <a:p>
            <a:fld id="{2D4766F7-40DD-41AA-81A9-703DBA966AD2}" type="slidenum">
              <a:rPr lang="en-GB" smtClean="0"/>
              <a:t>20</a:t>
            </a:fld>
            <a:endParaRPr lang="en-GB"/>
          </a:p>
        </p:txBody>
      </p:sp>
    </p:spTree>
    <p:extLst>
      <p:ext uri="{BB962C8B-B14F-4D97-AF65-F5344CB8AC3E}">
        <p14:creationId xmlns:p14="http://schemas.microsoft.com/office/powerpoint/2010/main" val="219114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Lets explore each of the four colour energies in more detail. The goal is for you to identify how and when </a:t>
            </a:r>
            <a:r>
              <a:rPr lang="en-GB" b="1" dirty="0"/>
              <a:t>you</a:t>
            </a:r>
            <a:r>
              <a:rPr lang="en-GB" dirty="0"/>
              <a:t> use each of the four colour energies AND which colour energy or energies you believe you use more than the others.</a:t>
            </a:r>
          </a:p>
          <a:p>
            <a:r>
              <a:rPr lang="en-GB" i="1" dirty="0"/>
              <a:t>Describe Fiery Red energy, using the words on the screen and your own definition.</a:t>
            </a:r>
            <a:r>
              <a:rPr lang="en-US" i="1" dirty="0"/>
              <a:t> If you wish, you can use the</a:t>
            </a:r>
            <a:r>
              <a:rPr lang="en-GB" i="1" dirty="0"/>
              <a:t> Insights card game, and choose ahead of time four statements for each colour energy that are a good representation of that colour energy. Read those statements as part of the introduction for each colour energy to help broaden participants’ definitions of the colour energy.)</a:t>
            </a:r>
            <a:endParaRPr lang="en-GB" dirty="0"/>
          </a:p>
          <a:p>
            <a:endParaRPr lang="en-GB" dirty="0">
              <a:cs typeface="Calibri"/>
            </a:endParaRPr>
          </a:p>
          <a:p>
            <a:endParaRPr lang="en-GB" dirty="0"/>
          </a:p>
        </p:txBody>
      </p:sp>
      <p:sp>
        <p:nvSpPr>
          <p:cNvPr id="5" name="Date Placeholder 4">
            <a:extLst>
              <a:ext uri="{FF2B5EF4-FFF2-40B4-BE49-F238E27FC236}">
                <a16:creationId xmlns:a16="http://schemas.microsoft.com/office/drawing/2014/main" id="{A8AD8434-3E5D-10A6-E5A2-2FD958A968AA}"/>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FF812D18-AA62-15FA-6EAF-C65F5D65AFC5}"/>
              </a:ext>
            </a:extLst>
          </p:cNvPr>
          <p:cNvSpPr>
            <a:spLocks noGrp="1"/>
          </p:cNvSpPr>
          <p:nvPr>
            <p:ph type="sldNum" sz="quarter" idx="5"/>
          </p:nvPr>
        </p:nvSpPr>
        <p:spPr/>
        <p:txBody>
          <a:bodyPr/>
          <a:lstStyle/>
          <a:p>
            <a:fld id="{2D4766F7-40DD-41AA-81A9-703DBA966AD2}" type="slidenum">
              <a:rPr lang="en-GB" smtClean="0"/>
              <a:t>21</a:t>
            </a:fld>
            <a:endParaRPr lang="en-GB"/>
          </a:p>
        </p:txBody>
      </p:sp>
    </p:spTree>
    <p:extLst>
      <p:ext uri="{BB962C8B-B14F-4D97-AF65-F5344CB8AC3E}">
        <p14:creationId xmlns:p14="http://schemas.microsoft.com/office/powerpoint/2010/main" val="233988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u="sng" dirty="0"/>
              <a:t>Gathering</a:t>
            </a:r>
            <a:endParaRPr lang="en-GB" sz="1300" dirty="0"/>
          </a:p>
          <a:p>
            <a:r>
              <a:rPr lang="en-GB" sz="1300" dirty="0"/>
              <a:t>As participants are gathering, remind participants about the eLearning that they completed and ask them which colour energy(</a:t>
            </a:r>
            <a:r>
              <a:rPr lang="en-GB" sz="1300" dirty="0" err="1"/>
              <a:t>ies</a:t>
            </a:r>
            <a:r>
              <a:rPr lang="en-GB" sz="1300" dirty="0"/>
              <a:t>) they think they are bringing with them to the session today and why, or what that might look like for them.</a:t>
            </a:r>
          </a:p>
          <a:p>
            <a:r>
              <a:rPr lang="en-GB" sz="1300" dirty="0"/>
              <a:t>Ask participants to have some paper and a pencil with them during the session.</a:t>
            </a:r>
          </a:p>
          <a:p>
            <a:r>
              <a:rPr lang="en-GB" sz="1300" dirty="0"/>
              <a:t> </a:t>
            </a:r>
          </a:p>
          <a:p>
            <a:r>
              <a:rPr lang="en-GB" sz="1300" u="sng" dirty="0"/>
              <a:t>Alternate Icebreaker</a:t>
            </a:r>
            <a:endParaRPr lang="en-GB" sz="1300" dirty="0"/>
          </a:p>
          <a:p>
            <a:r>
              <a:rPr lang="en-GB" sz="1300" dirty="0"/>
              <a:t>Ask participants to put their name in the chat with an adjective that describes them AND starts with the same letter that their name starts with (e.g. Crazy Carrie, or Jovial Josh)</a:t>
            </a:r>
          </a:p>
          <a:p>
            <a:r>
              <a:rPr lang="en-GB" sz="1300" dirty="0"/>
              <a:t> </a:t>
            </a:r>
          </a:p>
          <a:p>
            <a:r>
              <a:rPr lang="en-GB" sz="1300" u="sng" dirty="0"/>
              <a:t>Getting started</a:t>
            </a:r>
            <a:endParaRPr lang="en-GB" sz="1300" dirty="0"/>
          </a:p>
          <a:p>
            <a:r>
              <a:rPr lang="en-GB" sz="1300" dirty="0"/>
              <a:t>Share with the group a little bit about yourself Why are you here? Do you have a</a:t>
            </a:r>
          </a:p>
          <a:p>
            <a:r>
              <a:rPr lang="en-GB" sz="1300" dirty="0"/>
              <a:t>compelling (yet quick!) personal story about the impact of Insights Discovery that you can share? Consider the kind of energy you are putting into the room and the expectations you are setting.</a:t>
            </a:r>
          </a:p>
          <a:p>
            <a:endParaRPr lang="en-GB" dirty="0">
              <a:latin typeface="Arial" panose="020B0604020202020204" pitchFamily="34" charset="0"/>
              <a:cs typeface="Arial" panose="020B0604020202020204" pitchFamily="34" charset="0"/>
            </a:endParaRPr>
          </a:p>
          <a:p>
            <a:endParaRPr lang="en-GB" dirty="0"/>
          </a:p>
        </p:txBody>
      </p:sp>
      <p:sp>
        <p:nvSpPr>
          <p:cNvPr id="5" name="Date Placeholder 4">
            <a:extLst>
              <a:ext uri="{FF2B5EF4-FFF2-40B4-BE49-F238E27FC236}">
                <a16:creationId xmlns:a16="http://schemas.microsoft.com/office/drawing/2014/main" id="{A93596D9-F8EC-A054-01E6-05E77ADB5DD1}"/>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0F1C9468-C45B-2216-8C53-98D2D830BB32}"/>
              </a:ext>
            </a:extLst>
          </p:cNvPr>
          <p:cNvSpPr>
            <a:spLocks noGrp="1"/>
          </p:cNvSpPr>
          <p:nvPr>
            <p:ph type="sldNum" sz="quarter" idx="5"/>
          </p:nvPr>
        </p:nvSpPr>
        <p:spPr/>
        <p:txBody>
          <a:bodyPr/>
          <a:lstStyle/>
          <a:p>
            <a:fld id="{2D4766F7-40DD-41AA-81A9-703DBA966AD2}" type="slidenum">
              <a:rPr lang="en-GB" smtClean="0"/>
              <a:t>4</a:t>
            </a:fld>
            <a:endParaRPr lang="en-GB"/>
          </a:p>
        </p:txBody>
      </p:sp>
    </p:spTree>
    <p:extLst>
      <p:ext uri="{BB962C8B-B14F-4D97-AF65-F5344CB8AC3E}">
        <p14:creationId xmlns:p14="http://schemas.microsoft.com/office/powerpoint/2010/main" val="3827314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Share that these are some additional ways that Fiery Red energy may show up. </a:t>
            </a:r>
          </a:p>
          <a:p>
            <a:r>
              <a:rPr lang="en-GB" dirty="0"/>
              <a:t>Say: Please type into the chat box an example of how YOU use Fiery Red energy. Which aspects of this colour energy do you connect with, and what situations do you find yourself drawing on your Fiery Red energy? </a:t>
            </a:r>
            <a:endParaRPr lang="en-US" dirty="0"/>
          </a:p>
        </p:txBody>
      </p:sp>
      <p:sp>
        <p:nvSpPr>
          <p:cNvPr id="5" name="Date Placeholder 4">
            <a:extLst>
              <a:ext uri="{FF2B5EF4-FFF2-40B4-BE49-F238E27FC236}">
                <a16:creationId xmlns:a16="http://schemas.microsoft.com/office/drawing/2014/main" id="{FC67D17D-E5B8-9D7E-69B7-984DEB9FBEAD}"/>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F4747441-8194-9A5C-16A5-62FFE78CA9F1}"/>
              </a:ext>
            </a:extLst>
          </p:cNvPr>
          <p:cNvSpPr>
            <a:spLocks noGrp="1"/>
          </p:cNvSpPr>
          <p:nvPr>
            <p:ph type="sldNum" sz="quarter" idx="5"/>
          </p:nvPr>
        </p:nvSpPr>
        <p:spPr/>
        <p:txBody>
          <a:bodyPr/>
          <a:lstStyle/>
          <a:p>
            <a:fld id="{2D4766F7-40DD-41AA-81A9-703DBA966AD2}" type="slidenum">
              <a:rPr lang="en-GB" smtClean="0"/>
              <a:t>22</a:t>
            </a:fld>
            <a:endParaRPr lang="en-GB"/>
          </a:p>
        </p:txBody>
      </p:sp>
    </p:spTree>
    <p:extLst>
      <p:ext uri="{BB962C8B-B14F-4D97-AF65-F5344CB8AC3E}">
        <p14:creationId xmlns:p14="http://schemas.microsoft.com/office/powerpoint/2010/main" val="203693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Describe Earth Green energy, using the words on the screen and your own definition. Point out that Earth Green is opposite on the wheel to Fiery Red, and their opposite nature can be heard and seen in the words and statements used to describe each energy.</a:t>
            </a:r>
            <a:endParaRPr lang="en-US" i="1" dirty="0"/>
          </a:p>
          <a:p>
            <a:r>
              <a:rPr lang="en-GB" i="1" dirty="0"/>
              <a:t>(Facilitator to have Insights card game with them, and have chosen ahead of time four statements for each colour energy that are a good representation of that colour energy. Read those statements as part of the introduction for each colour energy to help broaden participants’ definitions of the colour energy.)</a:t>
            </a:r>
            <a:endParaRPr lang="en-GB" dirty="0"/>
          </a:p>
        </p:txBody>
      </p:sp>
      <p:sp>
        <p:nvSpPr>
          <p:cNvPr id="5" name="Date Placeholder 4">
            <a:extLst>
              <a:ext uri="{FF2B5EF4-FFF2-40B4-BE49-F238E27FC236}">
                <a16:creationId xmlns:a16="http://schemas.microsoft.com/office/drawing/2014/main" id="{A0D509E2-8B44-0C0E-4DA1-902284E55792}"/>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94764963-BA5C-D6D8-9682-F04815574B84}"/>
              </a:ext>
            </a:extLst>
          </p:cNvPr>
          <p:cNvSpPr>
            <a:spLocks noGrp="1"/>
          </p:cNvSpPr>
          <p:nvPr>
            <p:ph type="sldNum" sz="quarter" idx="5"/>
          </p:nvPr>
        </p:nvSpPr>
        <p:spPr/>
        <p:txBody>
          <a:bodyPr/>
          <a:lstStyle/>
          <a:p>
            <a:fld id="{2D4766F7-40DD-41AA-81A9-703DBA966AD2}" type="slidenum">
              <a:rPr lang="en-GB" smtClean="0"/>
              <a:t>23</a:t>
            </a:fld>
            <a:endParaRPr lang="en-GB"/>
          </a:p>
        </p:txBody>
      </p:sp>
    </p:spTree>
    <p:extLst>
      <p:ext uri="{BB962C8B-B14F-4D97-AF65-F5344CB8AC3E}">
        <p14:creationId xmlns:p14="http://schemas.microsoft.com/office/powerpoint/2010/main" val="3027833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Share that these are some additional ways that Earth Green energy may show up. </a:t>
            </a:r>
          </a:p>
          <a:p>
            <a:r>
              <a:rPr lang="en-GB" dirty="0"/>
              <a:t>Say: Please type into the chat box an example of how YOU use Earth Green energy. Which aspects of this colour energy do you connect with, and what situations do you find yourself drawing on your Earth Green energy? </a:t>
            </a:r>
            <a:endParaRPr lang="en-US" dirty="0"/>
          </a:p>
          <a:p>
            <a:endParaRPr lang="en-GB" dirty="0">
              <a:cs typeface="Calibri"/>
            </a:endParaRPr>
          </a:p>
          <a:p>
            <a:endParaRPr lang="en-GB" dirty="0"/>
          </a:p>
        </p:txBody>
      </p:sp>
      <p:sp>
        <p:nvSpPr>
          <p:cNvPr id="5" name="Date Placeholder 4">
            <a:extLst>
              <a:ext uri="{FF2B5EF4-FFF2-40B4-BE49-F238E27FC236}">
                <a16:creationId xmlns:a16="http://schemas.microsoft.com/office/drawing/2014/main" id="{E2013C7F-6042-9312-A728-0D4C30CE0E42}"/>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CE8AF691-F3CD-91D9-237B-0FAA98A428E1}"/>
              </a:ext>
            </a:extLst>
          </p:cNvPr>
          <p:cNvSpPr>
            <a:spLocks noGrp="1"/>
          </p:cNvSpPr>
          <p:nvPr>
            <p:ph type="sldNum" sz="quarter" idx="5"/>
          </p:nvPr>
        </p:nvSpPr>
        <p:spPr/>
        <p:txBody>
          <a:bodyPr/>
          <a:lstStyle/>
          <a:p>
            <a:fld id="{2D4766F7-40DD-41AA-81A9-703DBA966AD2}" type="slidenum">
              <a:rPr lang="en-GB" smtClean="0"/>
              <a:t>24</a:t>
            </a:fld>
            <a:endParaRPr lang="en-GB"/>
          </a:p>
        </p:txBody>
      </p:sp>
    </p:spTree>
    <p:extLst>
      <p:ext uri="{BB962C8B-B14F-4D97-AF65-F5344CB8AC3E}">
        <p14:creationId xmlns:p14="http://schemas.microsoft.com/office/powerpoint/2010/main" val="2316893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Describe Sunshine Yellow energy, using the words on the screen and your own definition.</a:t>
            </a:r>
            <a:endParaRPr lang="en-US" i="1" dirty="0"/>
          </a:p>
          <a:p>
            <a:r>
              <a:rPr lang="en-GB" i="1" dirty="0"/>
              <a:t>(Facilitator to have Insights card game with them, and have chosen ahead of time four statements for each colour energy that are a good representation of that colour energy. Read those statements as part of the introduction for each colour energy to help broaden participants’ definitions of the colour energy.)</a:t>
            </a:r>
            <a:endParaRPr lang="en-GB" dirty="0"/>
          </a:p>
          <a:p>
            <a:endParaRPr lang="en-GB" dirty="0">
              <a:cs typeface="Calibri"/>
            </a:endParaRPr>
          </a:p>
          <a:p>
            <a:endParaRPr lang="en-GB" dirty="0"/>
          </a:p>
        </p:txBody>
      </p:sp>
      <p:sp>
        <p:nvSpPr>
          <p:cNvPr id="5" name="Date Placeholder 4">
            <a:extLst>
              <a:ext uri="{FF2B5EF4-FFF2-40B4-BE49-F238E27FC236}">
                <a16:creationId xmlns:a16="http://schemas.microsoft.com/office/drawing/2014/main" id="{3ED68796-3E54-DC2C-1DC4-639BF5C1B9B2}"/>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76570198-43DF-CACF-CA70-2FC988C2B9B7}"/>
              </a:ext>
            </a:extLst>
          </p:cNvPr>
          <p:cNvSpPr>
            <a:spLocks noGrp="1"/>
          </p:cNvSpPr>
          <p:nvPr>
            <p:ph type="sldNum" sz="quarter" idx="5"/>
          </p:nvPr>
        </p:nvSpPr>
        <p:spPr/>
        <p:txBody>
          <a:bodyPr/>
          <a:lstStyle/>
          <a:p>
            <a:fld id="{2D4766F7-40DD-41AA-81A9-703DBA966AD2}" type="slidenum">
              <a:rPr lang="en-GB" smtClean="0"/>
              <a:t>25</a:t>
            </a:fld>
            <a:endParaRPr lang="en-GB"/>
          </a:p>
        </p:txBody>
      </p:sp>
    </p:spTree>
    <p:extLst>
      <p:ext uri="{BB962C8B-B14F-4D97-AF65-F5344CB8AC3E}">
        <p14:creationId xmlns:p14="http://schemas.microsoft.com/office/powerpoint/2010/main" val="1844921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Share that these are some additional ways that Sunshine Yellow energy may show up. </a:t>
            </a:r>
          </a:p>
          <a:p>
            <a:r>
              <a:rPr lang="en-GB" dirty="0"/>
              <a:t>Say: Please type into the chat box an example of how YOU use Sunshine Yellow energy. Which aspects of this colour energy do you connect with, and what situations do you find yourself drawing on your Sunshine Yellow energy? </a:t>
            </a:r>
            <a:endParaRPr lang="en-US" dirty="0"/>
          </a:p>
          <a:p>
            <a:endParaRPr lang="en-GB" dirty="0">
              <a:cs typeface="Calibri"/>
            </a:endParaRPr>
          </a:p>
        </p:txBody>
      </p:sp>
      <p:sp>
        <p:nvSpPr>
          <p:cNvPr id="5" name="Date Placeholder 4">
            <a:extLst>
              <a:ext uri="{FF2B5EF4-FFF2-40B4-BE49-F238E27FC236}">
                <a16:creationId xmlns:a16="http://schemas.microsoft.com/office/drawing/2014/main" id="{37EC2D43-FC5B-0CA9-E6C2-6276199B4652}"/>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37892381-B3DA-2304-452E-3FE50F8025D9}"/>
              </a:ext>
            </a:extLst>
          </p:cNvPr>
          <p:cNvSpPr>
            <a:spLocks noGrp="1"/>
          </p:cNvSpPr>
          <p:nvPr>
            <p:ph type="sldNum" sz="quarter" idx="5"/>
          </p:nvPr>
        </p:nvSpPr>
        <p:spPr/>
        <p:txBody>
          <a:bodyPr/>
          <a:lstStyle/>
          <a:p>
            <a:fld id="{2D4766F7-40DD-41AA-81A9-703DBA966AD2}" type="slidenum">
              <a:rPr lang="en-GB" smtClean="0"/>
              <a:t>26</a:t>
            </a:fld>
            <a:endParaRPr lang="en-GB"/>
          </a:p>
        </p:txBody>
      </p:sp>
    </p:spTree>
    <p:extLst>
      <p:ext uri="{BB962C8B-B14F-4D97-AF65-F5344CB8AC3E}">
        <p14:creationId xmlns:p14="http://schemas.microsoft.com/office/powerpoint/2010/main" val="2045579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Describe Cool Blue energy, using the words on the screen and your own definition. Point out that Cool Blue is opposite on the wheel to Sunshine Yellow, and their opposite nature can be heard and seen in the words and statements used to describe each energy.</a:t>
            </a:r>
            <a:endParaRPr lang="en-US" i="1" dirty="0"/>
          </a:p>
          <a:p>
            <a:r>
              <a:rPr lang="en-GB" i="1" dirty="0"/>
              <a:t>(Facilitator to have Insights card game with them, and have chosen ahead of time four statements for each colour energy that are a good representation of that colour energy. Read those statements as part of the introduction for each colour energy to help broaden participants’ definitions of the colour energy.)</a:t>
            </a:r>
            <a:endParaRPr lang="en-GB" dirty="0"/>
          </a:p>
          <a:p>
            <a:endParaRPr lang="en-GB" dirty="0">
              <a:cs typeface="Calibri"/>
            </a:endParaRPr>
          </a:p>
          <a:p>
            <a:endParaRPr lang="en-GB" dirty="0"/>
          </a:p>
        </p:txBody>
      </p:sp>
      <p:sp>
        <p:nvSpPr>
          <p:cNvPr id="5" name="Date Placeholder 4">
            <a:extLst>
              <a:ext uri="{FF2B5EF4-FFF2-40B4-BE49-F238E27FC236}">
                <a16:creationId xmlns:a16="http://schemas.microsoft.com/office/drawing/2014/main" id="{E5DED7A4-F829-CB56-C4CD-9DC8612C3F95}"/>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4BEE61F9-F80E-BDAE-BAA1-19BFDBC70498}"/>
              </a:ext>
            </a:extLst>
          </p:cNvPr>
          <p:cNvSpPr>
            <a:spLocks noGrp="1"/>
          </p:cNvSpPr>
          <p:nvPr>
            <p:ph type="sldNum" sz="quarter" idx="5"/>
          </p:nvPr>
        </p:nvSpPr>
        <p:spPr/>
        <p:txBody>
          <a:bodyPr/>
          <a:lstStyle/>
          <a:p>
            <a:fld id="{2D4766F7-40DD-41AA-81A9-703DBA966AD2}" type="slidenum">
              <a:rPr lang="en-GB" smtClean="0"/>
              <a:t>27</a:t>
            </a:fld>
            <a:endParaRPr lang="en-GB"/>
          </a:p>
        </p:txBody>
      </p:sp>
    </p:spTree>
    <p:extLst>
      <p:ext uri="{BB962C8B-B14F-4D97-AF65-F5344CB8AC3E}">
        <p14:creationId xmlns:p14="http://schemas.microsoft.com/office/powerpoint/2010/main" val="3771482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i="1" dirty="0">
                <a:cs typeface="Calibri"/>
              </a:rPr>
              <a:t>Share that these are some additional ways that Cool Blue energy may show up.</a:t>
            </a:r>
            <a:endParaRPr lang="en-GB" i="1" dirty="0"/>
          </a:p>
          <a:p>
            <a:pPr>
              <a:defRPr/>
            </a:pPr>
            <a:r>
              <a:rPr lang="en-GB" dirty="0"/>
              <a:t>Say: Please type into the chat box an example of how YOU use Cool Blue energy. Which aspects of this colour energy do you connect with, and what situations do you find yourself drawing on your Cool Blue energy? </a:t>
            </a:r>
            <a:endParaRPr lang="en-US" dirty="0">
              <a:cs typeface="Calibri"/>
            </a:endParaRPr>
          </a:p>
          <a:p>
            <a:endParaRPr lang="en-GB" dirty="0"/>
          </a:p>
          <a:p>
            <a:r>
              <a:rPr lang="en-GB" dirty="0"/>
              <a:t>Say: You now have an example of how you use all four colour energies. You may also have a sense of which colour energies you use most and least. What about the person you would like to connect more with? Any ideas of which might be their preference?</a:t>
            </a:r>
          </a:p>
        </p:txBody>
      </p:sp>
      <p:sp>
        <p:nvSpPr>
          <p:cNvPr id="5" name="Date Placeholder 4">
            <a:extLst>
              <a:ext uri="{FF2B5EF4-FFF2-40B4-BE49-F238E27FC236}">
                <a16:creationId xmlns:a16="http://schemas.microsoft.com/office/drawing/2014/main" id="{A4A05B63-3456-251D-87E3-E321BA45CD85}"/>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8E4A8F70-C325-AF73-DCEC-07DC291A4234}"/>
              </a:ext>
            </a:extLst>
          </p:cNvPr>
          <p:cNvSpPr>
            <a:spLocks noGrp="1"/>
          </p:cNvSpPr>
          <p:nvPr>
            <p:ph type="sldNum" sz="quarter" idx="5"/>
          </p:nvPr>
        </p:nvSpPr>
        <p:spPr/>
        <p:txBody>
          <a:bodyPr/>
          <a:lstStyle/>
          <a:p>
            <a:fld id="{2D4766F7-40DD-41AA-81A9-703DBA966AD2}" type="slidenum">
              <a:rPr lang="en-GB" smtClean="0"/>
              <a:t>28</a:t>
            </a:fld>
            <a:endParaRPr lang="en-GB"/>
          </a:p>
        </p:txBody>
      </p:sp>
    </p:spTree>
    <p:extLst>
      <p:ext uri="{BB962C8B-B14F-4D97-AF65-F5344CB8AC3E}">
        <p14:creationId xmlns:p14="http://schemas.microsoft.com/office/powerpoint/2010/main" val="3101547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Explain that all four colour energies are equally positive and bring strengths to an individual and a team. And, all four colour energy strengths can be overextended and turn into weaknesses. Insights calls these the Good Day and Bad Day characteristics of the colour energies.</a:t>
            </a:r>
          </a:p>
          <a:p>
            <a:endParaRPr lang="en-GB" dirty="0"/>
          </a:p>
          <a:p>
            <a:r>
              <a:rPr lang="en-GB" b="1" dirty="0"/>
              <a:t>PRODUCER: 4 Box (or one at a time in the main Chat)</a:t>
            </a:r>
            <a:endParaRPr lang="en-GB" b="1" dirty="0">
              <a:cs typeface="Calibri"/>
            </a:endParaRPr>
          </a:p>
          <a:p>
            <a:r>
              <a:rPr lang="en-GB" dirty="0"/>
              <a:t>Say: You saw in the eLearning module that while each colour energy is equally good and useful, those strengths can also all be overextended and become weaknesses.</a:t>
            </a:r>
          </a:p>
          <a:p>
            <a:r>
              <a:rPr lang="en-GB" dirty="0"/>
              <a:t>Say: Use the four boxes on the screen to type in what you think each colour energy would look like on a “bad day”.</a:t>
            </a:r>
          </a:p>
          <a:p>
            <a:endParaRPr lang="en-GB" dirty="0"/>
          </a:p>
          <a:p>
            <a:r>
              <a:rPr lang="en-GB" i="1" dirty="0"/>
              <a:t>After participants have given some answers, click to review the words on the slide.</a:t>
            </a:r>
          </a:p>
          <a:p>
            <a:endParaRPr lang="en-GB" dirty="0"/>
          </a:p>
        </p:txBody>
      </p:sp>
      <p:sp>
        <p:nvSpPr>
          <p:cNvPr id="5" name="Date Placeholder 4">
            <a:extLst>
              <a:ext uri="{FF2B5EF4-FFF2-40B4-BE49-F238E27FC236}">
                <a16:creationId xmlns:a16="http://schemas.microsoft.com/office/drawing/2014/main" id="{38B542BB-D93B-F5B2-E1D4-E2152063031A}"/>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EF257D18-D0C6-6DDF-E956-2DE56B7ED0A0}"/>
              </a:ext>
            </a:extLst>
          </p:cNvPr>
          <p:cNvSpPr>
            <a:spLocks noGrp="1"/>
          </p:cNvSpPr>
          <p:nvPr>
            <p:ph type="sldNum" sz="quarter" idx="5"/>
          </p:nvPr>
        </p:nvSpPr>
        <p:spPr/>
        <p:txBody>
          <a:bodyPr/>
          <a:lstStyle/>
          <a:p>
            <a:fld id="{2D4766F7-40DD-41AA-81A9-703DBA966AD2}" type="slidenum">
              <a:rPr lang="en-GB" smtClean="0"/>
              <a:t>29</a:t>
            </a:fld>
            <a:endParaRPr lang="en-GB"/>
          </a:p>
        </p:txBody>
      </p:sp>
    </p:spTree>
    <p:extLst>
      <p:ext uri="{BB962C8B-B14F-4D97-AF65-F5344CB8AC3E}">
        <p14:creationId xmlns:p14="http://schemas.microsoft.com/office/powerpoint/2010/main" val="3140513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Explain that all four colour energies are equally positive and bring strengths to an individual and a team. And, all four colour energy strengths can be overextended and turn into weaknesses. Insights calls these the Good Day and Bad Day characteristics of the colour energies.</a:t>
            </a:r>
          </a:p>
          <a:p>
            <a:endParaRPr lang="en-GB" dirty="0"/>
          </a:p>
          <a:p>
            <a:r>
              <a:rPr lang="en-GB" b="1" dirty="0"/>
              <a:t>PRODUCER: 4 Box (or one at a time in the main Chat)</a:t>
            </a:r>
            <a:endParaRPr lang="en-GB" b="1" dirty="0">
              <a:cs typeface="Calibri"/>
            </a:endParaRPr>
          </a:p>
          <a:p>
            <a:r>
              <a:rPr lang="en-GB" dirty="0"/>
              <a:t>Say: You saw in the eLearning module that while each colour energy is equally good and useful, those strengths can also all be overextended and become weaknesses.</a:t>
            </a:r>
          </a:p>
          <a:p>
            <a:r>
              <a:rPr lang="en-GB" dirty="0"/>
              <a:t>Say: Use the four boxes on the screen to type in what you think each colour energy would look like on a “bad day”.</a:t>
            </a:r>
          </a:p>
          <a:p>
            <a:endParaRPr lang="en-GB" dirty="0"/>
          </a:p>
          <a:p>
            <a:r>
              <a:rPr lang="en-GB" i="1" dirty="0"/>
              <a:t>After participants have given some answers, click to review the words on the slide.</a:t>
            </a:r>
          </a:p>
          <a:p>
            <a:endParaRPr lang="en-GB" dirty="0"/>
          </a:p>
        </p:txBody>
      </p:sp>
      <p:sp>
        <p:nvSpPr>
          <p:cNvPr id="5" name="Date Placeholder 4">
            <a:extLst>
              <a:ext uri="{FF2B5EF4-FFF2-40B4-BE49-F238E27FC236}">
                <a16:creationId xmlns:a16="http://schemas.microsoft.com/office/drawing/2014/main" id="{D0823B27-635E-C7FF-4FCE-3CC0690F5736}"/>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6863B44C-0D78-5BCA-7A1F-C87553EBCAFC}"/>
              </a:ext>
            </a:extLst>
          </p:cNvPr>
          <p:cNvSpPr>
            <a:spLocks noGrp="1"/>
          </p:cNvSpPr>
          <p:nvPr>
            <p:ph type="sldNum" sz="quarter" idx="5"/>
          </p:nvPr>
        </p:nvSpPr>
        <p:spPr/>
        <p:txBody>
          <a:bodyPr/>
          <a:lstStyle/>
          <a:p>
            <a:fld id="{2D4766F7-40DD-41AA-81A9-703DBA966AD2}" type="slidenum">
              <a:rPr lang="en-GB" smtClean="0"/>
              <a:t>30</a:t>
            </a:fld>
            <a:endParaRPr lang="en-GB"/>
          </a:p>
        </p:txBody>
      </p:sp>
    </p:spTree>
    <p:extLst>
      <p:ext uri="{BB962C8B-B14F-4D97-AF65-F5344CB8AC3E}">
        <p14:creationId xmlns:p14="http://schemas.microsoft.com/office/powerpoint/2010/main" val="485115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Based on what we have discussed so far, type into the chat box what order of the colour energies you think you prefer. Is this similar or different to the order you had for the statement exercise earlier?</a:t>
            </a:r>
          </a:p>
          <a:p>
            <a:endParaRPr lang="en-GB" dirty="0"/>
          </a:p>
          <a:p>
            <a:r>
              <a:rPr lang="en-GB" b="1" dirty="0"/>
              <a:t>CHAT</a:t>
            </a:r>
          </a:p>
          <a:p>
            <a:endParaRPr lang="en-GB" b="1" dirty="0"/>
          </a:p>
          <a:p>
            <a:r>
              <a:rPr lang="en-GB" b="0" dirty="0"/>
              <a:t>Say: Next we will discuss a little bit of the psychology behind the model to help you understand where the colour energies came from, and also to help you learn how to recognise these in other people.</a:t>
            </a:r>
          </a:p>
        </p:txBody>
      </p:sp>
      <p:sp>
        <p:nvSpPr>
          <p:cNvPr id="5" name="Date Placeholder 4">
            <a:extLst>
              <a:ext uri="{FF2B5EF4-FFF2-40B4-BE49-F238E27FC236}">
                <a16:creationId xmlns:a16="http://schemas.microsoft.com/office/drawing/2014/main" id="{72ADBE8B-18A5-FCFD-6193-C8B44ACC0A58}"/>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4DDD700D-41C9-5294-FE67-F2280F5CC8BA}"/>
              </a:ext>
            </a:extLst>
          </p:cNvPr>
          <p:cNvSpPr>
            <a:spLocks noGrp="1"/>
          </p:cNvSpPr>
          <p:nvPr>
            <p:ph type="sldNum" sz="quarter" idx="5"/>
          </p:nvPr>
        </p:nvSpPr>
        <p:spPr/>
        <p:txBody>
          <a:bodyPr/>
          <a:lstStyle/>
          <a:p>
            <a:fld id="{2D4766F7-40DD-41AA-81A9-703DBA966AD2}" type="slidenum">
              <a:rPr lang="en-GB" smtClean="0"/>
              <a:t>31</a:t>
            </a:fld>
            <a:endParaRPr lang="en-GB"/>
          </a:p>
        </p:txBody>
      </p:sp>
    </p:spTree>
    <p:extLst>
      <p:ext uri="{BB962C8B-B14F-4D97-AF65-F5344CB8AC3E}">
        <p14:creationId xmlns:p14="http://schemas.microsoft.com/office/powerpoint/2010/main" val="16264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a:t>OPTIONAL SLIDE:</a:t>
            </a:r>
          </a:p>
          <a:p>
            <a:r>
              <a:rPr lang="en-CA" i="0" dirty="0"/>
              <a:t>A</a:t>
            </a:r>
            <a:r>
              <a:rPr lang="en-US" i="0" dirty="0"/>
              <a:t>s the facilitator of this virtual session, it can be helpful for your participants to have a visual of you. Particularly if they do not already know you.</a:t>
            </a:r>
          </a:p>
          <a:p>
            <a:endParaRPr lang="en-US" i="0" dirty="0"/>
          </a:p>
          <a:p>
            <a:r>
              <a:rPr lang="en-US" i="0" dirty="0"/>
              <a:t>Use this space to add a photo and perhaps a bit of a bio to set the stage…</a:t>
            </a:r>
          </a:p>
          <a:p>
            <a:endParaRPr lang="en-GB" dirty="0"/>
          </a:p>
          <a:p>
            <a:endParaRPr lang="en-GB" dirty="0"/>
          </a:p>
        </p:txBody>
      </p:sp>
      <p:sp>
        <p:nvSpPr>
          <p:cNvPr id="5" name="Date Placeholder 4">
            <a:extLst>
              <a:ext uri="{FF2B5EF4-FFF2-40B4-BE49-F238E27FC236}">
                <a16:creationId xmlns:a16="http://schemas.microsoft.com/office/drawing/2014/main" id="{EF4788F0-DBD6-EB5C-ADC7-31A1040BEB2A}"/>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00897BC0-4908-F9EE-959E-5A2B40C6085F}"/>
              </a:ext>
            </a:extLst>
          </p:cNvPr>
          <p:cNvSpPr>
            <a:spLocks noGrp="1"/>
          </p:cNvSpPr>
          <p:nvPr>
            <p:ph type="sldNum" sz="quarter" idx="5"/>
          </p:nvPr>
        </p:nvSpPr>
        <p:spPr/>
        <p:txBody>
          <a:bodyPr/>
          <a:lstStyle/>
          <a:p>
            <a:fld id="{2D4766F7-40DD-41AA-81A9-703DBA966AD2}" type="slidenum">
              <a:rPr lang="en-GB" smtClean="0"/>
              <a:t>5</a:t>
            </a:fld>
            <a:endParaRPr lang="en-GB"/>
          </a:p>
        </p:txBody>
      </p:sp>
    </p:spTree>
    <p:extLst>
      <p:ext uri="{BB962C8B-B14F-4D97-AF65-F5344CB8AC3E}">
        <p14:creationId xmlns:p14="http://schemas.microsoft.com/office/powerpoint/2010/main" val="70533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300" dirty="0">
                <a:solidFill>
                  <a:schemeClr val="bg2">
                    <a:lumMod val="75000"/>
                  </a:schemeClr>
                </a:solidFill>
              </a:rPr>
              <a:t>Say: As you saw in the eLearning module, </a:t>
            </a:r>
            <a:r>
              <a:rPr lang="en-GB" sz="1300" dirty="0" err="1">
                <a:solidFill>
                  <a:schemeClr val="bg2">
                    <a:lumMod val="75000"/>
                  </a:schemeClr>
                </a:solidFill>
              </a:rPr>
              <a:t>Dr.</a:t>
            </a:r>
            <a:r>
              <a:rPr lang="en-GB" sz="1300" dirty="0">
                <a:solidFill>
                  <a:schemeClr val="bg2">
                    <a:lumMod val="75000"/>
                  </a:schemeClr>
                </a:solidFill>
              </a:rPr>
              <a:t> Carl Jung was a Swiss doctor and one of the 20</a:t>
            </a:r>
            <a:r>
              <a:rPr lang="en-GB" sz="1300" baseline="30000" dirty="0">
                <a:solidFill>
                  <a:schemeClr val="bg2">
                    <a:lumMod val="75000"/>
                  </a:schemeClr>
                </a:solidFill>
              </a:rPr>
              <a:t>th</a:t>
            </a:r>
            <a:r>
              <a:rPr lang="en-GB" sz="1300" dirty="0">
                <a:solidFill>
                  <a:schemeClr val="bg2">
                    <a:lumMod val="75000"/>
                  </a:schemeClr>
                </a:solidFill>
              </a:rPr>
              <a:t> century’s greatest psychologist. He was interested in our nature, described in three sets of psychological preferences</a:t>
            </a:r>
          </a:p>
          <a:p>
            <a:pPr marL="495376" indent="-495376">
              <a:buFont typeface="Arial" panose="020B0604020202020204" pitchFamily="34" charset="0"/>
              <a:buChar char="•"/>
            </a:pPr>
            <a:r>
              <a:rPr lang="en-GB" sz="1300" dirty="0">
                <a:solidFill>
                  <a:schemeClr val="bg2">
                    <a:lumMod val="75000"/>
                  </a:schemeClr>
                </a:solidFill>
              </a:rPr>
              <a:t>How we are oriented to our environment</a:t>
            </a:r>
          </a:p>
          <a:p>
            <a:pPr marL="495376" indent="-495376">
              <a:buFont typeface="Arial" panose="020B0604020202020204" pitchFamily="34" charset="0"/>
              <a:buChar char="•"/>
            </a:pPr>
            <a:r>
              <a:rPr lang="en-GB" sz="1300" dirty="0">
                <a:solidFill>
                  <a:schemeClr val="bg2">
                    <a:lumMod val="75000"/>
                  </a:schemeClr>
                </a:solidFill>
              </a:rPr>
              <a:t>How we make decisions </a:t>
            </a:r>
          </a:p>
          <a:p>
            <a:pPr marL="495376" indent="-495376">
              <a:buFont typeface="Arial" panose="020B0604020202020204" pitchFamily="34" charset="0"/>
              <a:buChar char="•"/>
            </a:pPr>
            <a:r>
              <a:rPr lang="en-GB" sz="1300" dirty="0">
                <a:solidFill>
                  <a:schemeClr val="bg2">
                    <a:lumMod val="75000"/>
                  </a:schemeClr>
                </a:solidFill>
              </a:rPr>
              <a:t>How we interpret information.</a:t>
            </a:r>
          </a:p>
          <a:p>
            <a:endParaRPr lang="en-GB" dirty="0"/>
          </a:p>
          <a:p>
            <a:pPr defTabSz="990752">
              <a:defRPr/>
            </a:pPr>
            <a:r>
              <a:rPr lang="en-GB" dirty="0"/>
              <a:t>Say: You may have noticed that we talk about “preferences” a lot. Lets explore what we mean by preferences.</a:t>
            </a:r>
          </a:p>
          <a:p>
            <a:endParaRPr lang="en-GB" dirty="0"/>
          </a:p>
          <a:p>
            <a:r>
              <a:rPr lang="en-GB" i="1" dirty="0"/>
              <a:t>Ask the participants to fold their arms in their normal way and notice how it feels.</a:t>
            </a:r>
          </a:p>
          <a:p>
            <a:r>
              <a:rPr lang="en-GB" i="1" dirty="0"/>
              <a:t>Then ask them to cross their arms in the opposite way. For most people this feels a bit awkward and uncomfortable. Share with them, that if left in that position for a while, at some point we are all likely to flip our arms back to our normal or most comfortable preference. </a:t>
            </a:r>
          </a:p>
          <a:p>
            <a:endParaRPr lang="en-GB" dirty="0"/>
          </a:p>
          <a:p>
            <a:r>
              <a:rPr lang="en-GB" i="1" u="none" dirty="0"/>
              <a:t>Link this to the idea of psychological preferences – we have a habitual way of responding; if asked to do things differently we are able to with conscious effort but it does not always feel comfortable. In time, without continuous conscious effort, we often go back to our usual preference.</a:t>
            </a:r>
          </a:p>
        </p:txBody>
      </p:sp>
      <p:sp>
        <p:nvSpPr>
          <p:cNvPr id="5" name="Date Placeholder 4">
            <a:extLst>
              <a:ext uri="{FF2B5EF4-FFF2-40B4-BE49-F238E27FC236}">
                <a16:creationId xmlns:a16="http://schemas.microsoft.com/office/drawing/2014/main" id="{275E9A8E-4289-00E3-5DDE-64C2B51C0AC7}"/>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E9147985-5E80-F2E3-DCF3-20192BDB2897}"/>
              </a:ext>
            </a:extLst>
          </p:cNvPr>
          <p:cNvSpPr>
            <a:spLocks noGrp="1"/>
          </p:cNvSpPr>
          <p:nvPr>
            <p:ph type="sldNum" sz="quarter" idx="5"/>
          </p:nvPr>
        </p:nvSpPr>
        <p:spPr/>
        <p:txBody>
          <a:bodyPr/>
          <a:lstStyle/>
          <a:p>
            <a:fld id="{2D4766F7-40DD-41AA-81A9-703DBA966AD2}" type="slidenum">
              <a:rPr lang="en-GB" smtClean="0"/>
              <a:t>33</a:t>
            </a:fld>
            <a:endParaRPr lang="en-GB"/>
          </a:p>
        </p:txBody>
      </p:sp>
    </p:spTree>
    <p:extLst>
      <p:ext uri="{BB962C8B-B14F-4D97-AF65-F5344CB8AC3E}">
        <p14:creationId xmlns:p14="http://schemas.microsoft.com/office/powerpoint/2010/main" val="3789432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POLL OR DRAW</a:t>
            </a:r>
            <a:endParaRPr lang="en-US" dirty="0"/>
          </a:p>
          <a:p>
            <a:r>
              <a:rPr lang="en-GB" dirty="0"/>
              <a:t>PRODUCER: Add Poll showing range of preference OR use the Draw tool to allow participants to make a mark representing where they place themselves on each continuum.</a:t>
            </a:r>
            <a:endParaRPr lang="en-GB" dirty="0">
              <a:cs typeface="Calibri"/>
            </a:endParaRPr>
          </a:p>
          <a:p>
            <a:endParaRPr lang="en-GB" dirty="0">
              <a:cs typeface="Calibri"/>
            </a:endParaRPr>
          </a:p>
          <a:p>
            <a:endParaRPr lang="en-GB" dirty="0"/>
          </a:p>
          <a:p>
            <a:pPr eaLnBrk="1" fontAlgn="auto" hangingPunct="1">
              <a:defRPr/>
            </a:pPr>
            <a:r>
              <a:rPr lang="en-GB" sz="1300" dirty="0">
                <a:solidFill>
                  <a:srgbClr val="0082B7"/>
                </a:solidFill>
              </a:rPr>
              <a:t>Say: This set of preferences explores how we are oriented to the environment (to the object), or, how we react to experiences. The eLearning module introduced you to the concepts of introversion and extraversion.</a:t>
            </a:r>
          </a:p>
          <a:p>
            <a:pPr eaLnBrk="1" fontAlgn="auto" hangingPunct="1">
              <a:defRPr/>
            </a:pPr>
            <a:endParaRPr lang="en-GB" sz="400" dirty="0"/>
          </a:p>
          <a:p>
            <a:pPr marL="185766" indent="-185766">
              <a:buFont typeface="Arial" panose="020B0604020202020204" pitchFamily="34" charset="0"/>
              <a:buChar char="•"/>
              <a:defRPr/>
            </a:pPr>
            <a:r>
              <a:rPr lang="en-GB" sz="1300" dirty="0">
                <a:solidFill>
                  <a:schemeClr val="tx2"/>
                </a:solidFill>
              </a:rPr>
              <a:t>Introversion</a:t>
            </a:r>
            <a:r>
              <a:rPr lang="en-GB" sz="1300" dirty="0"/>
              <a:t> – Internally, through observation and  reflection </a:t>
            </a:r>
          </a:p>
          <a:p>
            <a:pPr marL="185766" indent="-185766">
              <a:buFont typeface="Arial" panose="020B0604020202020204" pitchFamily="34" charset="0"/>
              <a:buChar char="•"/>
              <a:defRPr/>
            </a:pPr>
            <a:r>
              <a:rPr lang="en-GB" sz="1300" dirty="0">
                <a:solidFill>
                  <a:schemeClr val="tx2"/>
                </a:solidFill>
              </a:rPr>
              <a:t>Extraversion</a:t>
            </a:r>
            <a:r>
              <a:rPr lang="en-GB" sz="1300" dirty="0"/>
              <a:t> – Externally through engagement, involvement and taking action</a:t>
            </a:r>
          </a:p>
          <a:p>
            <a:endParaRPr lang="en-GB" dirty="0">
              <a:cs typeface="Calibri"/>
            </a:endParaRPr>
          </a:p>
          <a:p>
            <a:r>
              <a:rPr lang="en-GB" dirty="0"/>
              <a:t>Say (DRAW option): It is important to emphasise that our use of the preferences is on a continuum rather than being an either/or choice. Take a look at the sets of preferences on the screen, and make a mark along the line that represents where you would place yourself for each pair of words. As you do this, notice whether your marks for each pair of words are more on one side or the other; or you may end up being right in the middle. This gives you a sense of whether you may prefer introversion of extraversion; or perhaps are fairly equal in this set of preferences.</a:t>
            </a:r>
          </a:p>
          <a:p>
            <a:endParaRPr lang="en-GB" dirty="0"/>
          </a:p>
          <a:p>
            <a:r>
              <a:rPr lang="en-GB" dirty="0"/>
              <a:t>Say (POLL option): It is important to emphasise that our use of the preferences is on a continuum rather than being an either/or choice. As you look at the pairs of words, imagine making a mark along each continuum indicating which is most like you. As you look at all the sets of words, would you make more marks on the introverted side or on the extraverted side, or would it be fairly equal? Share this preference by making a selection in the Poll.</a:t>
            </a:r>
          </a:p>
          <a:p>
            <a:endParaRPr lang="en-GB" dirty="0">
              <a:cs typeface="Calibri"/>
            </a:endParaRPr>
          </a:p>
          <a:p>
            <a:r>
              <a:rPr lang="en-GB" i="1" dirty="0">
                <a:cs typeface="Calibri"/>
              </a:rPr>
              <a:t>When working with a Team:</a:t>
            </a:r>
          </a:p>
          <a:p>
            <a:r>
              <a:rPr lang="en-GB" dirty="0">
                <a:cs typeface="Calibri"/>
              </a:rPr>
              <a:t>Say: Are there any surprises about this distribution on our team? What are some examples of how Extraversion shows up on our team? Introversion?</a:t>
            </a:r>
          </a:p>
          <a:p>
            <a:endParaRPr lang="en-GB" dirty="0">
              <a:cs typeface="Calibri"/>
            </a:endParaRPr>
          </a:p>
        </p:txBody>
      </p:sp>
      <p:sp>
        <p:nvSpPr>
          <p:cNvPr id="5" name="Date Placeholder 4">
            <a:extLst>
              <a:ext uri="{FF2B5EF4-FFF2-40B4-BE49-F238E27FC236}">
                <a16:creationId xmlns:a16="http://schemas.microsoft.com/office/drawing/2014/main" id="{BB897E3A-1DE4-FEBE-18CD-9C38B9FAA2B3}"/>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A3617ECE-8F9C-C00A-E3F9-3BA61AD376A2}"/>
              </a:ext>
            </a:extLst>
          </p:cNvPr>
          <p:cNvSpPr>
            <a:spLocks noGrp="1"/>
          </p:cNvSpPr>
          <p:nvPr>
            <p:ph type="sldNum" sz="quarter" idx="5"/>
          </p:nvPr>
        </p:nvSpPr>
        <p:spPr/>
        <p:txBody>
          <a:bodyPr/>
          <a:lstStyle/>
          <a:p>
            <a:fld id="{2D4766F7-40DD-41AA-81A9-703DBA966AD2}" type="slidenum">
              <a:rPr lang="en-GB" smtClean="0"/>
              <a:t>34</a:t>
            </a:fld>
            <a:endParaRPr lang="en-GB"/>
          </a:p>
        </p:txBody>
      </p:sp>
    </p:spTree>
    <p:extLst>
      <p:ext uri="{BB962C8B-B14F-4D97-AF65-F5344CB8AC3E}">
        <p14:creationId xmlns:p14="http://schemas.microsoft.com/office/powerpoint/2010/main" val="2682038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POLL OR DRAW</a:t>
            </a:r>
            <a:endParaRPr lang="en-US" dirty="0"/>
          </a:p>
          <a:p>
            <a:pPr defTabSz="990752">
              <a:defRPr/>
            </a:pPr>
            <a:r>
              <a:rPr lang="en-GB" dirty="0"/>
              <a:t>PRODUCER: Add Poll showing range of preference OR use the Draw tool to allow participants to make a mark representing where they place themselves on each continuum.</a:t>
            </a:r>
            <a:endParaRPr lang="en-GB" dirty="0">
              <a:cs typeface="Calibri"/>
            </a:endParaRPr>
          </a:p>
          <a:p>
            <a:endParaRPr lang="en-GB" dirty="0">
              <a:cs typeface="Calibri"/>
            </a:endParaRPr>
          </a:p>
          <a:p>
            <a:r>
              <a:rPr lang="en-GB" dirty="0">
                <a:cs typeface="Calibri"/>
              </a:rPr>
              <a:t>Say:</a:t>
            </a:r>
          </a:p>
          <a:p>
            <a:pPr eaLnBrk="1" fontAlgn="auto" hangingPunct="1">
              <a:defRPr/>
            </a:pPr>
            <a:r>
              <a:rPr lang="en-GB" sz="1300" dirty="0">
                <a:solidFill>
                  <a:srgbClr val="0082B7"/>
                </a:solidFill>
              </a:rPr>
              <a:t>As you saw in the eLearning module, the next set of preferences explores how we make Decisions</a:t>
            </a:r>
          </a:p>
          <a:p>
            <a:pPr eaLnBrk="1" fontAlgn="auto" hangingPunct="1">
              <a:defRPr/>
            </a:pPr>
            <a:endParaRPr lang="en-GB" sz="400" b="1" dirty="0">
              <a:solidFill>
                <a:srgbClr val="0082B7"/>
              </a:solidFill>
            </a:endParaRPr>
          </a:p>
          <a:p>
            <a:pPr marL="185766" indent="-185766">
              <a:buFont typeface="Arial" panose="020B0604020202020204" pitchFamily="34" charset="0"/>
              <a:buChar char="•"/>
              <a:defRPr/>
            </a:pPr>
            <a:r>
              <a:rPr lang="en-GB" sz="1300" dirty="0">
                <a:solidFill>
                  <a:schemeClr val="tx2"/>
                </a:solidFill>
              </a:rPr>
              <a:t>Thinking</a:t>
            </a:r>
            <a:r>
              <a:rPr lang="en-GB" sz="1300" dirty="0"/>
              <a:t> – With our ‘head’ using analysis and a logical rationale</a:t>
            </a:r>
          </a:p>
          <a:p>
            <a:pPr marL="185766" indent="-185766">
              <a:buFont typeface="Arial" panose="020B0604020202020204" pitchFamily="34" charset="0"/>
              <a:buChar char="•"/>
              <a:defRPr/>
            </a:pPr>
            <a:r>
              <a:rPr lang="en-GB" sz="1300" dirty="0">
                <a:solidFill>
                  <a:schemeClr val="tx2"/>
                </a:solidFill>
              </a:rPr>
              <a:t>Feeling</a:t>
            </a:r>
            <a:r>
              <a:rPr lang="en-GB" sz="1300" dirty="0"/>
              <a:t> – With our ‘heart’ deciding on what something is worth, using our personal values</a:t>
            </a:r>
          </a:p>
          <a:p>
            <a:endParaRPr lang="en-GB" dirty="0">
              <a:cs typeface="Calibri"/>
            </a:endParaRPr>
          </a:p>
          <a:p>
            <a:r>
              <a:rPr lang="en-GB" dirty="0"/>
              <a:t>Say: Just as with Introversion and Extraversion, our use of these preferences is on a continuum rather than being an either/or choice.</a:t>
            </a:r>
            <a:endParaRPr lang="en-GB" dirty="0">
              <a:cs typeface="Calibri"/>
            </a:endParaRPr>
          </a:p>
          <a:p>
            <a:endParaRPr lang="en-GB" dirty="0"/>
          </a:p>
          <a:p>
            <a:r>
              <a:rPr lang="en-GB" dirty="0"/>
              <a:t>Say (DRAW option): Take a look at the sets of preferences on the screen, and make a mark along the line that represents where you would place yourself for each pair of words. As you do this, notice whether your marks for each pair of words are more on one side or the other; or you may end up being right in the middle. This gives you a sense of whether you may prefer thinking or feeling; or perhaps are fairly equal in this set of preferences.</a:t>
            </a:r>
          </a:p>
          <a:p>
            <a:endParaRPr lang="en-GB" dirty="0"/>
          </a:p>
          <a:p>
            <a:r>
              <a:rPr lang="en-GB" dirty="0"/>
              <a:t>Say (POLL option): As you look at the pairs of words, imagine making a mark along each continuum indicating which is most like you. As you look at all the sets of words, would you make more marks on the thinking side or on the feeling side, or would it be fairly equal? Share this preference by making a selection in the Poll.</a:t>
            </a:r>
          </a:p>
          <a:p>
            <a:endParaRPr lang="en-GB" dirty="0"/>
          </a:p>
          <a:p>
            <a:r>
              <a:rPr lang="en-GB" i="1" dirty="0"/>
              <a:t>When working with a Team:</a:t>
            </a:r>
          </a:p>
          <a:p>
            <a:r>
              <a:rPr lang="en-GB" i="0" dirty="0"/>
              <a:t>Say: Are there any surprises about this distribution of decision-making preferences? What are some examples of when we use the Thinking function as a team? Feeling function?</a:t>
            </a:r>
          </a:p>
          <a:p>
            <a:endParaRPr lang="en-GB" dirty="0"/>
          </a:p>
        </p:txBody>
      </p:sp>
      <p:sp>
        <p:nvSpPr>
          <p:cNvPr id="5" name="Date Placeholder 4">
            <a:extLst>
              <a:ext uri="{FF2B5EF4-FFF2-40B4-BE49-F238E27FC236}">
                <a16:creationId xmlns:a16="http://schemas.microsoft.com/office/drawing/2014/main" id="{AFBAFA94-B446-CB3C-226E-8E77C4ED40D3}"/>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B1ED52C8-5701-4D7B-13D4-EB9FC5F797C1}"/>
              </a:ext>
            </a:extLst>
          </p:cNvPr>
          <p:cNvSpPr>
            <a:spLocks noGrp="1"/>
          </p:cNvSpPr>
          <p:nvPr>
            <p:ph type="sldNum" sz="quarter" idx="5"/>
          </p:nvPr>
        </p:nvSpPr>
        <p:spPr/>
        <p:txBody>
          <a:bodyPr/>
          <a:lstStyle/>
          <a:p>
            <a:fld id="{2D4766F7-40DD-41AA-81A9-703DBA966AD2}" type="slidenum">
              <a:rPr lang="en-GB" smtClean="0"/>
              <a:t>35</a:t>
            </a:fld>
            <a:endParaRPr lang="en-GB"/>
          </a:p>
        </p:txBody>
      </p:sp>
    </p:spTree>
    <p:extLst>
      <p:ext uri="{BB962C8B-B14F-4D97-AF65-F5344CB8AC3E}">
        <p14:creationId xmlns:p14="http://schemas.microsoft.com/office/powerpoint/2010/main" val="1371946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Click through the next four slides to highlight how the combination of Introversion or Extraversion with Thinking or Feeling creates the four </a:t>
            </a:r>
            <a:r>
              <a:rPr lang="en-US" dirty="0" err="1"/>
              <a:t>colour</a:t>
            </a:r>
            <a:r>
              <a:rPr lang="en-US" dirty="0"/>
              <a:t> energy quadrants.</a:t>
            </a:r>
          </a:p>
          <a:p>
            <a:endParaRPr lang="en-GB" dirty="0"/>
          </a:p>
        </p:txBody>
      </p:sp>
      <p:sp>
        <p:nvSpPr>
          <p:cNvPr id="5" name="Date Placeholder 4">
            <a:extLst>
              <a:ext uri="{FF2B5EF4-FFF2-40B4-BE49-F238E27FC236}">
                <a16:creationId xmlns:a16="http://schemas.microsoft.com/office/drawing/2014/main" id="{A401C6C5-773D-F704-B7B0-ACF5BDC08CCA}"/>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564C5B32-334A-D9DB-54A9-F0FCCA1DB546}"/>
              </a:ext>
            </a:extLst>
          </p:cNvPr>
          <p:cNvSpPr>
            <a:spLocks noGrp="1"/>
          </p:cNvSpPr>
          <p:nvPr>
            <p:ph type="sldNum" sz="quarter" idx="5"/>
          </p:nvPr>
        </p:nvSpPr>
        <p:spPr/>
        <p:txBody>
          <a:bodyPr/>
          <a:lstStyle/>
          <a:p>
            <a:fld id="{2D4766F7-40DD-41AA-81A9-703DBA966AD2}" type="slidenum">
              <a:rPr lang="en-GB" smtClean="0"/>
              <a:t>36</a:t>
            </a:fld>
            <a:endParaRPr lang="en-GB"/>
          </a:p>
        </p:txBody>
      </p:sp>
    </p:spTree>
    <p:extLst>
      <p:ext uri="{BB962C8B-B14F-4D97-AF65-F5344CB8AC3E}">
        <p14:creationId xmlns:p14="http://schemas.microsoft.com/office/powerpoint/2010/main" val="2217516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245E618A-B667-74C0-0C70-082EE52F3BC6}"/>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477B0C0B-F018-DE6E-903F-AC4A5C2EB216}"/>
              </a:ext>
            </a:extLst>
          </p:cNvPr>
          <p:cNvSpPr>
            <a:spLocks noGrp="1"/>
          </p:cNvSpPr>
          <p:nvPr>
            <p:ph type="sldNum" sz="quarter" idx="5"/>
          </p:nvPr>
        </p:nvSpPr>
        <p:spPr/>
        <p:txBody>
          <a:bodyPr/>
          <a:lstStyle/>
          <a:p>
            <a:fld id="{2D4766F7-40DD-41AA-81A9-703DBA966AD2}" type="slidenum">
              <a:rPr lang="en-GB" smtClean="0"/>
              <a:t>37</a:t>
            </a:fld>
            <a:endParaRPr lang="en-GB"/>
          </a:p>
        </p:txBody>
      </p:sp>
    </p:spTree>
    <p:extLst>
      <p:ext uri="{BB962C8B-B14F-4D97-AF65-F5344CB8AC3E}">
        <p14:creationId xmlns:p14="http://schemas.microsoft.com/office/powerpoint/2010/main" val="1502751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78F13963-D114-6651-1603-16994B12E590}"/>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314056CD-04F1-552A-F767-C745B49BBAAA}"/>
              </a:ext>
            </a:extLst>
          </p:cNvPr>
          <p:cNvSpPr>
            <a:spLocks noGrp="1"/>
          </p:cNvSpPr>
          <p:nvPr>
            <p:ph type="sldNum" sz="quarter" idx="5"/>
          </p:nvPr>
        </p:nvSpPr>
        <p:spPr/>
        <p:txBody>
          <a:bodyPr/>
          <a:lstStyle/>
          <a:p>
            <a:fld id="{2D4766F7-40DD-41AA-81A9-703DBA966AD2}" type="slidenum">
              <a:rPr lang="en-GB" smtClean="0"/>
              <a:t>40</a:t>
            </a:fld>
            <a:endParaRPr lang="en-GB"/>
          </a:p>
        </p:txBody>
      </p:sp>
    </p:spTree>
    <p:extLst>
      <p:ext uri="{BB962C8B-B14F-4D97-AF65-F5344CB8AC3E}">
        <p14:creationId xmlns:p14="http://schemas.microsoft.com/office/powerpoint/2010/main" val="540989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 eLearning module introduced a third set of preferences, the perceiving functions of Sensation and Intuition. Those with a preference for Sensation may identify with the words on the left, while those with a preference for Intuition may identify more with the words on the right.</a:t>
            </a:r>
          </a:p>
          <a:p>
            <a:endParaRPr lang="en-GB" dirty="0"/>
          </a:p>
          <a:p>
            <a:r>
              <a:rPr lang="en-GB" dirty="0"/>
              <a:t>Say: As practice, lets come up with what might be present for someone with each of these preferences when observing an image.</a:t>
            </a:r>
          </a:p>
          <a:p>
            <a:endParaRPr lang="en-GB" dirty="0"/>
          </a:p>
          <a:p>
            <a:endParaRPr lang="en-GB" dirty="0"/>
          </a:p>
        </p:txBody>
      </p:sp>
      <p:sp>
        <p:nvSpPr>
          <p:cNvPr id="5" name="Date Placeholder 4">
            <a:extLst>
              <a:ext uri="{FF2B5EF4-FFF2-40B4-BE49-F238E27FC236}">
                <a16:creationId xmlns:a16="http://schemas.microsoft.com/office/drawing/2014/main" id="{C9FAEC6F-CE57-5BE5-8E67-4CC9C0708987}"/>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9E6AE528-66BD-3D6A-BA07-D589BA2E6881}"/>
              </a:ext>
            </a:extLst>
          </p:cNvPr>
          <p:cNvSpPr>
            <a:spLocks noGrp="1"/>
          </p:cNvSpPr>
          <p:nvPr>
            <p:ph type="sldNum" sz="quarter" idx="5"/>
          </p:nvPr>
        </p:nvSpPr>
        <p:spPr/>
        <p:txBody>
          <a:bodyPr/>
          <a:lstStyle/>
          <a:p>
            <a:fld id="{2D4766F7-40DD-41AA-81A9-703DBA966AD2}" type="slidenum">
              <a:rPr lang="en-GB" smtClean="0"/>
              <a:t>42</a:t>
            </a:fld>
            <a:endParaRPr lang="en-GB"/>
          </a:p>
        </p:txBody>
      </p:sp>
    </p:spTree>
    <p:extLst>
      <p:ext uri="{BB962C8B-B14F-4D97-AF65-F5344CB8AC3E}">
        <p14:creationId xmlns:p14="http://schemas.microsoft.com/office/powerpoint/2010/main" val="553884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USE SLIDE IF NOT USING ELEARNING MODULE – If your participants completed the eLearning module, they have already done this exercise.</a:t>
            </a:r>
          </a:p>
          <a:p>
            <a:endParaRPr lang="en-GB" dirty="0"/>
          </a:p>
          <a:p>
            <a:r>
              <a:rPr lang="en-GB" dirty="0"/>
              <a:t>Say: We are about to look at a third set of preferences, the perceiving functions, Sensation and Intuition</a:t>
            </a:r>
          </a:p>
          <a:p>
            <a:endParaRPr lang="en-GB" dirty="0"/>
          </a:p>
          <a:p>
            <a:r>
              <a:rPr lang="en-GB" i="1" dirty="0"/>
              <a:t>(Stick with these words as you go to the next slide – so you don’t ‘lead’ the participants’ descriptions.)</a:t>
            </a:r>
          </a:p>
        </p:txBody>
      </p:sp>
      <p:sp>
        <p:nvSpPr>
          <p:cNvPr id="5" name="Date Placeholder 4">
            <a:extLst>
              <a:ext uri="{FF2B5EF4-FFF2-40B4-BE49-F238E27FC236}">
                <a16:creationId xmlns:a16="http://schemas.microsoft.com/office/drawing/2014/main" id="{BC6F2F89-10E8-1E1F-2E6D-653796660B8D}"/>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ECC35A78-2073-2689-5A9B-2EDFB6767336}"/>
              </a:ext>
            </a:extLst>
          </p:cNvPr>
          <p:cNvSpPr>
            <a:spLocks noGrp="1"/>
          </p:cNvSpPr>
          <p:nvPr>
            <p:ph type="sldNum" sz="quarter" idx="5"/>
          </p:nvPr>
        </p:nvSpPr>
        <p:spPr/>
        <p:txBody>
          <a:bodyPr/>
          <a:lstStyle/>
          <a:p>
            <a:fld id="{2D4766F7-40DD-41AA-81A9-703DBA966AD2}" type="slidenum">
              <a:rPr lang="en-GB" smtClean="0"/>
              <a:t>43</a:t>
            </a:fld>
            <a:endParaRPr lang="en-GB"/>
          </a:p>
        </p:txBody>
      </p:sp>
    </p:spTree>
    <p:extLst>
      <p:ext uri="{BB962C8B-B14F-4D97-AF65-F5344CB8AC3E}">
        <p14:creationId xmlns:p14="http://schemas.microsoft.com/office/powerpoint/2010/main" val="1104642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participants completed the eLearning module and you are using this exercise as a review:</a:t>
            </a:r>
          </a:p>
          <a:p>
            <a:r>
              <a:rPr lang="en-US" dirty="0"/>
              <a:t>Say: Type into the </a:t>
            </a:r>
            <a:r>
              <a:rPr lang="en-US" b="1" dirty="0"/>
              <a:t>chat</a:t>
            </a:r>
            <a:r>
              <a:rPr lang="en-US" dirty="0"/>
              <a:t> box what a person with a preference for Sensation might perceive.</a:t>
            </a:r>
          </a:p>
          <a:p>
            <a:endParaRPr lang="en-US" dirty="0"/>
          </a:p>
          <a:p>
            <a:r>
              <a:rPr lang="en-US" i="1" dirty="0"/>
              <a:t>Watch for descriptive words, using five senses. </a:t>
            </a:r>
          </a:p>
          <a:p>
            <a:endParaRPr lang="en-US" i="1" dirty="0"/>
          </a:p>
          <a:p>
            <a:r>
              <a:rPr lang="en-US" i="0" dirty="0"/>
              <a:t>Say: Now type into the chat box what a person with a preference for Intuition might perceive.</a:t>
            </a:r>
          </a:p>
          <a:p>
            <a:endParaRPr lang="en-US" i="1" dirty="0"/>
          </a:p>
          <a:p>
            <a:r>
              <a:rPr lang="en-US" i="1" dirty="0"/>
              <a:t>Watch for intuitive words that emerge from the image, but do not describe the image.</a:t>
            </a:r>
          </a:p>
          <a:p>
            <a:endParaRPr lang="en-GB" dirty="0"/>
          </a:p>
          <a:p>
            <a:r>
              <a:rPr lang="en-GB" dirty="0"/>
              <a:t>If your participants did not complete the eLearning module, and you want them to do this exercise:</a:t>
            </a:r>
          </a:p>
          <a:p>
            <a:endParaRPr lang="en-GB" dirty="0"/>
          </a:p>
          <a:p>
            <a:r>
              <a:rPr lang="en-US" dirty="0"/>
              <a:t>Say: Type into the </a:t>
            </a:r>
            <a:r>
              <a:rPr lang="en-US" b="1" dirty="0"/>
              <a:t>chat</a:t>
            </a:r>
            <a:r>
              <a:rPr lang="en-US" dirty="0"/>
              <a:t> box what is there for you.</a:t>
            </a:r>
          </a:p>
          <a:p>
            <a:endParaRPr lang="en-US" dirty="0"/>
          </a:p>
          <a:p>
            <a:r>
              <a:rPr lang="en-US" i="1" dirty="0"/>
              <a:t>(Give participants 2 minutes, or notice when typing slows down)</a:t>
            </a:r>
          </a:p>
          <a:p>
            <a:endParaRPr lang="en-GB" dirty="0"/>
          </a:p>
        </p:txBody>
      </p:sp>
      <p:sp>
        <p:nvSpPr>
          <p:cNvPr id="5" name="Date Placeholder 4">
            <a:extLst>
              <a:ext uri="{FF2B5EF4-FFF2-40B4-BE49-F238E27FC236}">
                <a16:creationId xmlns:a16="http://schemas.microsoft.com/office/drawing/2014/main" id="{85B09EEA-D065-2B2B-BF28-6A25E30B1CAC}"/>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5C34DC4A-C1C8-DD3B-B005-5496707F4469}"/>
              </a:ext>
            </a:extLst>
          </p:cNvPr>
          <p:cNvSpPr>
            <a:spLocks noGrp="1"/>
          </p:cNvSpPr>
          <p:nvPr>
            <p:ph type="sldNum" sz="quarter" idx="5"/>
          </p:nvPr>
        </p:nvSpPr>
        <p:spPr/>
        <p:txBody>
          <a:bodyPr/>
          <a:lstStyle/>
          <a:p>
            <a:fld id="{2D4766F7-40DD-41AA-81A9-703DBA966AD2}" type="slidenum">
              <a:rPr lang="en-GB" smtClean="0"/>
              <a:t>44</a:t>
            </a:fld>
            <a:endParaRPr lang="en-GB"/>
          </a:p>
        </p:txBody>
      </p:sp>
    </p:spTree>
    <p:extLst>
      <p:ext uri="{BB962C8B-B14F-4D97-AF65-F5344CB8AC3E}">
        <p14:creationId xmlns:p14="http://schemas.microsoft.com/office/powerpoint/2010/main" val="4034430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working with participants who completed the eLearning module:</a:t>
            </a:r>
          </a:p>
          <a:p>
            <a:r>
              <a:rPr lang="en-US" dirty="0"/>
              <a:t>Say: Here are some examples of typical Sensation and Intuition responses (we use N for Intuition because I represents Introversion).</a:t>
            </a:r>
          </a:p>
          <a:p>
            <a:endParaRPr lang="en-US" dirty="0"/>
          </a:p>
          <a:p>
            <a:r>
              <a:rPr lang="en-US" dirty="0"/>
              <a:t>When working with participants who have not completed the eLearning module:</a:t>
            </a:r>
          </a:p>
          <a:p>
            <a:r>
              <a:rPr lang="en-US" dirty="0"/>
              <a:t>Say: You may have noticed that people’s responses tend to fall into one of two categories. Some of you described what was in the picture, what was actually there in front of you. Others of you described what the picture made you think about or what it reminded you of, or just what came to mind when you looked at it. The first way of taking in and processing information represents more of a Sensation preferences, using your five senses to process what you see, hear, smell, taste, or touch. The second way of taking in and processing information uses the 6</a:t>
            </a:r>
            <a:r>
              <a:rPr lang="en-US" baseline="30000" dirty="0"/>
              <a:t>th</a:t>
            </a:r>
            <a:r>
              <a:rPr lang="en-US" dirty="0"/>
              <a:t> sense of Intuition to often “see” more than meets the eye.</a:t>
            </a:r>
          </a:p>
          <a:p>
            <a:endParaRPr lang="en-US" dirty="0"/>
          </a:p>
          <a:p>
            <a:r>
              <a:rPr lang="en-US" dirty="0"/>
              <a:t>Say: Here are some examples of typical Sensation and Intuition responses (we use N for Intuition because I represents Introversion).</a:t>
            </a:r>
          </a:p>
          <a:p>
            <a:r>
              <a:rPr lang="en-US" dirty="0"/>
              <a:t>Look back at your answer; did you use more Sensation or Intuition. </a:t>
            </a:r>
          </a:p>
          <a:p>
            <a:endParaRPr lang="en-US" dirty="0"/>
          </a:p>
          <a:p>
            <a:r>
              <a:rPr lang="en-US" dirty="0"/>
              <a:t>Type into the </a:t>
            </a:r>
            <a:r>
              <a:rPr lang="en-US" b="1" dirty="0"/>
              <a:t>chat</a:t>
            </a:r>
            <a:r>
              <a:rPr lang="en-US" dirty="0"/>
              <a:t> which you used more. If you had some of both in your answer, which was your first response more closely associated with?</a:t>
            </a:r>
          </a:p>
          <a:p>
            <a:endParaRPr lang="en-US" dirty="0"/>
          </a:p>
        </p:txBody>
      </p:sp>
      <p:sp>
        <p:nvSpPr>
          <p:cNvPr id="5" name="Date Placeholder 4">
            <a:extLst>
              <a:ext uri="{FF2B5EF4-FFF2-40B4-BE49-F238E27FC236}">
                <a16:creationId xmlns:a16="http://schemas.microsoft.com/office/drawing/2014/main" id="{DC90F7DF-374C-24AE-C2DC-E54F0045CEF3}"/>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78318A0E-3954-698C-5909-33D14A6E7094}"/>
              </a:ext>
            </a:extLst>
          </p:cNvPr>
          <p:cNvSpPr>
            <a:spLocks noGrp="1"/>
          </p:cNvSpPr>
          <p:nvPr>
            <p:ph type="sldNum" sz="quarter" idx="5"/>
          </p:nvPr>
        </p:nvSpPr>
        <p:spPr/>
        <p:txBody>
          <a:bodyPr/>
          <a:lstStyle/>
          <a:p>
            <a:fld id="{2D4766F7-40DD-41AA-81A9-703DBA966AD2}" type="slidenum">
              <a:rPr lang="en-GB" smtClean="0"/>
              <a:t>45</a:t>
            </a:fld>
            <a:endParaRPr lang="en-GB"/>
          </a:p>
        </p:txBody>
      </p:sp>
    </p:spTree>
    <p:extLst>
      <p:ext uri="{BB962C8B-B14F-4D97-AF65-F5344CB8AC3E}">
        <p14:creationId xmlns:p14="http://schemas.microsoft.com/office/powerpoint/2010/main" val="152023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cs typeface="Calibri"/>
              </a:rPr>
              <a:t>Add in one or more slides here that orients your participants to the virtual delivery platform you are using, and the tools they will need in order to actively engage with the session.</a:t>
            </a:r>
            <a:endParaRPr lang="en-GB" dirty="0"/>
          </a:p>
          <a:p>
            <a:endParaRPr lang="en-GB" dirty="0"/>
          </a:p>
        </p:txBody>
      </p:sp>
      <p:sp>
        <p:nvSpPr>
          <p:cNvPr id="5" name="Date Placeholder 4">
            <a:extLst>
              <a:ext uri="{FF2B5EF4-FFF2-40B4-BE49-F238E27FC236}">
                <a16:creationId xmlns:a16="http://schemas.microsoft.com/office/drawing/2014/main" id="{84096E12-F913-0C6E-F2D0-F8319A61E07B}"/>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78F672D3-0BD4-5BCA-24CE-FC3276A4D3AE}"/>
              </a:ext>
            </a:extLst>
          </p:cNvPr>
          <p:cNvSpPr>
            <a:spLocks noGrp="1"/>
          </p:cNvSpPr>
          <p:nvPr>
            <p:ph type="sldNum" sz="quarter" idx="5"/>
          </p:nvPr>
        </p:nvSpPr>
        <p:spPr/>
        <p:txBody>
          <a:bodyPr/>
          <a:lstStyle/>
          <a:p>
            <a:fld id="{2D4766F7-40DD-41AA-81A9-703DBA966AD2}" type="slidenum">
              <a:rPr lang="en-GB" smtClean="0"/>
              <a:t>6</a:t>
            </a:fld>
            <a:endParaRPr lang="en-GB"/>
          </a:p>
        </p:txBody>
      </p:sp>
    </p:spTree>
    <p:extLst>
      <p:ext uri="{BB962C8B-B14F-4D97-AF65-F5344CB8AC3E}">
        <p14:creationId xmlns:p14="http://schemas.microsoft.com/office/powerpoint/2010/main" val="4017801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Which do you think is your preference, Sensation or Intuition, or both?</a:t>
            </a:r>
          </a:p>
          <a:p>
            <a:endParaRPr lang="en-GB" dirty="0"/>
          </a:p>
          <a:p>
            <a:r>
              <a:rPr lang="en-GB" b="1" dirty="0"/>
              <a:t>PRODUCER</a:t>
            </a:r>
            <a:r>
              <a:rPr lang="en-GB" dirty="0"/>
              <a:t>: Add Poll showing range of preference.</a:t>
            </a:r>
          </a:p>
          <a:p>
            <a:endParaRPr lang="en-GB" dirty="0"/>
          </a:p>
          <a:p>
            <a:r>
              <a:rPr lang="en-GB" dirty="0"/>
              <a:t>Say: What are some examples of how these preferences show up on our team? How do we use our Sensation? How do we use our Intuition? Are they equally valued?</a:t>
            </a:r>
          </a:p>
        </p:txBody>
      </p:sp>
      <p:sp>
        <p:nvSpPr>
          <p:cNvPr id="5" name="Date Placeholder 4">
            <a:extLst>
              <a:ext uri="{FF2B5EF4-FFF2-40B4-BE49-F238E27FC236}">
                <a16:creationId xmlns:a16="http://schemas.microsoft.com/office/drawing/2014/main" id="{3910E862-01AA-C7AB-F09B-9D21EADC2625}"/>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A5EA72F3-C403-4988-6F4F-4079BCE797C8}"/>
              </a:ext>
            </a:extLst>
          </p:cNvPr>
          <p:cNvSpPr>
            <a:spLocks noGrp="1"/>
          </p:cNvSpPr>
          <p:nvPr>
            <p:ph type="sldNum" sz="quarter" idx="5"/>
          </p:nvPr>
        </p:nvSpPr>
        <p:spPr/>
        <p:txBody>
          <a:bodyPr/>
          <a:lstStyle/>
          <a:p>
            <a:fld id="{2D4766F7-40DD-41AA-81A9-703DBA966AD2}" type="slidenum">
              <a:rPr lang="en-GB" smtClean="0"/>
              <a:t>46</a:t>
            </a:fld>
            <a:endParaRPr lang="en-GB"/>
          </a:p>
        </p:txBody>
      </p:sp>
    </p:spTree>
    <p:extLst>
      <p:ext uri="{BB962C8B-B14F-4D97-AF65-F5344CB8AC3E}">
        <p14:creationId xmlns:p14="http://schemas.microsoft.com/office/powerpoint/2010/main" val="2053368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OPTIONAL SLIDE: Using the slides with the two different statements for each colour energy, read out the statements and ask the participants to identify, for each colour energy, which</a:t>
            </a:r>
          </a:p>
          <a:p>
            <a:r>
              <a:rPr lang="en-GB" dirty="0"/>
              <a:t>statement is more sensation and which is more intuition. Remind the participants that sensation and intuition are present in every quadrant and reveal different flavours of each colour energy.</a:t>
            </a:r>
          </a:p>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a:solidFill>
                  <a:prstClr val="black"/>
                </a:solidFill>
              </a:rPr>
              <a:t>Insights Pilot</a:t>
            </a:r>
          </a:p>
        </p:txBody>
      </p:sp>
      <p:sp>
        <p:nvSpPr>
          <p:cNvPr id="7" name="Date Placeholder 6">
            <a:extLst>
              <a:ext uri="{FF2B5EF4-FFF2-40B4-BE49-F238E27FC236}">
                <a16:creationId xmlns:a16="http://schemas.microsoft.com/office/drawing/2014/main" id="{57246F24-F6F8-BCC6-1AC5-6C1FEBE7343C}"/>
              </a:ext>
            </a:extLst>
          </p:cNvPr>
          <p:cNvSpPr>
            <a:spLocks noGrp="1"/>
          </p:cNvSpPr>
          <p:nvPr>
            <p:ph type="dt" idx="1"/>
          </p:nvPr>
        </p:nvSpPr>
        <p:spPr/>
        <p:txBody>
          <a:bodyPr/>
          <a:lstStyle/>
          <a:p>
            <a:endParaRPr lang="en-GB"/>
          </a:p>
        </p:txBody>
      </p:sp>
      <p:sp>
        <p:nvSpPr>
          <p:cNvPr id="8" name="Slide Number Placeholder 7">
            <a:extLst>
              <a:ext uri="{FF2B5EF4-FFF2-40B4-BE49-F238E27FC236}">
                <a16:creationId xmlns:a16="http://schemas.microsoft.com/office/drawing/2014/main" id="{D111B977-F5B3-E3B5-1C2E-6C0DE6B1E39F}"/>
              </a:ext>
            </a:extLst>
          </p:cNvPr>
          <p:cNvSpPr>
            <a:spLocks noGrp="1"/>
          </p:cNvSpPr>
          <p:nvPr>
            <p:ph type="sldNum" sz="quarter" idx="5"/>
          </p:nvPr>
        </p:nvSpPr>
        <p:spPr/>
        <p:txBody>
          <a:bodyPr/>
          <a:lstStyle/>
          <a:p>
            <a:fld id="{2D4766F7-40DD-41AA-81A9-703DBA966AD2}" type="slidenum">
              <a:rPr lang="en-GB" smtClean="0"/>
              <a:t>47</a:t>
            </a:fld>
            <a:endParaRPr lang="en-GB"/>
          </a:p>
        </p:txBody>
      </p:sp>
    </p:spTree>
    <p:extLst>
      <p:ext uri="{BB962C8B-B14F-4D97-AF65-F5344CB8AC3E}">
        <p14:creationId xmlns:p14="http://schemas.microsoft.com/office/powerpoint/2010/main" val="2973588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3EC51D97-61D6-4096-BDA5-A84B02E15A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F9D1CA9-9EBD-4058-B887-C825E814EA4A}"/>
              </a:ext>
            </a:extLst>
          </p:cNvPr>
          <p:cNvSpPr>
            <a:spLocks noGrp="1"/>
          </p:cNvSpPr>
          <p:nvPr>
            <p:ph type="body" idx="1"/>
          </p:nvPr>
        </p:nvSpPr>
        <p:spPr/>
        <p:txBody>
          <a:bodyPr/>
          <a:lstStyle/>
          <a:p>
            <a:pPr>
              <a:defRPr/>
            </a:pPr>
            <a:endParaRPr lang="en-US" dirty="0"/>
          </a:p>
        </p:txBody>
      </p:sp>
      <p:sp>
        <p:nvSpPr>
          <p:cNvPr id="2" name="Date Placeholder 1">
            <a:extLst>
              <a:ext uri="{FF2B5EF4-FFF2-40B4-BE49-F238E27FC236}">
                <a16:creationId xmlns:a16="http://schemas.microsoft.com/office/drawing/2014/main" id="{DAC6F654-8CFB-BF55-17B7-F63C545D006F}"/>
              </a:ext>
            </a:extLst>
          </p:cNvPr>
          <p:cNvSpPr>
            <a:spLocks noGrp="1"/>
          </p:cNvSpPr>
          <p:nvPr>
            <p:ph type="dt" idx="1"/>
          </p:nvPr>
        </p:nvSpPr>
        <p:spPr/>
        <p:txBody>
          <a:bodyPr/>
          <a:lstStyle/>
          <a:p>
            <a:endParaRPr lang="en-GB"/>
          </a:p>
        </p:txBody>
      </p:sp>
      <p:sp>
        <p:nvSpPr>
          <p:cNvPr id="4" name="Slide Number Placeholder 3">
            <a:extLst>
              <a:ext uri="{FF2B5EF4-FFF2-40B4-BE49-F238E27FC236}">
                <a16:creationId xmlns:a16="http://schemas.microsoft.com/office/drawing/2014/main" id="{4B010C68-0614-FA30-36BD-9BD2DB429058}"/>
              </a:ext>
            </a:extLst>
          </p:cNvPr>
          <p:cNvSpPr>
            <a:spLocks noGrp="1"/>
          </p:cNvSpPr>
          <p:nvPr>
            <p:ph type="sldNum" sz="quarter" idx="5"/>
          </p:nvPr>
        </p:nvSpPr>
        <p:spPr/>
        <p:txBody>
          <a:bodyPr/>
          <a:lstStyle/>
          <a:p>
            <a:fld id="{2D4766F7-40DD-41AA-81A9-703DBA966AD2}" type="slidenum">
              <a:rPr lang="en-GB" smtClean="0"/>
              <a:t>48</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(2.5 hour session): This is the time to email profiles to the participants. Let them know that you would like them to read the Overview section of their profile and complete a short assessment of the face validity of the profile, which is described on the next slide. They will have 20-30 minutes to do this and take a short stretch break, and then return for the second portion of the session. Before the break, move to the next slide.</a:t>
            </a:r>
          </a:p>
          <a:p>
            <a:endParaRPr lang="en-GB" dirty="0"/>
          </a:p>
          <a:p>
            <a:r>
              <a:rPr lang="en-GB" dirty="0"/>
              <a:t>Option 2 (2 hour session): If profiles were sent out prior to the session, you may have asked participants to come to the session with their face validity already calculated, and having identified some key statements they would like to share from their profile. If so, you can ask participants to answer the Poll representing their face validity, and move on.</a:t>
            </a:r>
            <a:endParaRPr lang="en-GB" dirty="0">
              <a:cs typeface="Calibri"/>
            </a:endParaRPr>
          </a:p>
          <a:p>
            <a:endParaRPr lang="en-GB" dirty="0"/>
          </a:p>
          <a:p>
            <a:endParaRPr lang="en-GB" dirty="0"/>
          </a:p>
        </p:txBody>
      </p:sp>
      <p:sp>
        <p:nvSpPr>
          <p:cNvPr id="5" name="Date Placeholder 4">
            <a:extLst>
              <a:ext uri="{FF2B5EF4-FFF2-40B4-BE49-F238E27FC236}">
                <a16:creationId xmlns:a16="http://schemas.microsoft.com/office/drawing/2014/main" id="{A609C7AE-B23E-6D7E-D43B-F1A09E1E1995}"/>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98C2A840-552A-62E0-EBCF-A35B0E517AFF}"/>
              </a:ext>
            </a:extLst>
          </p:cNvPr>
          <p:cNvSpPr>
            <a:spLocks noGrp="1"/>
          </p:cNvSpPr>
          <p:nvPr>
            <p:ph type="sldNum" sz="quarter" idx="5"/>
          </p:nvPr>
        </p:nvSpPr>
        <p:spPr/>
        <p:txBody>
          <a:bodyPr/>
          <a:lstStyle/>
          <a:p>
            <a:fld id="{2D4766F7-40DD-41AA-81A9-703DBA966AD2}" type="slidenum">
              <a:rPr lang="en-GB" smtClean="0"/>
              <a:t>49</a:t>
            </a:fld>
            <a:endParaRPr lang="en-GB"/>
          </a:p>
        </p:txBody>
      </p:sp>
    </p:spTree>
    <p:extLst>
      <p:ext uri="{BB962C8B-B14F-4D97-AF65-F5344CB8AC3E}">
        <p14:creationId xmlns:p14="http://schemas.microsoft.com/office/powerpoint/2010/main" val="4201007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t>PRODUCER</a:t>
            </a:r>
            <a:r>
              <a:rPr lang="en-GB" dirty="0"/>
              <a:t>: Set up Poll (four options)</a:t>
            </a:r>
          </a:p>
          <a:p>
            <a:r>
              <a:rPr lang="en-GB" dirty="0"/>
              <a:t>90% - 100%</a:t>
            </a:r>
          </a:p>
          <a:p>
            <a:r>
              <a:rPr lang="en-GB" dirty="0"/>
              <a:t>80-89%</a:t>
            </a:r>
          </a:p>
          <a:p>
            <a:r>
              <a:rPr lang="en-GB" dirty="0"/>
              <a:t>70-79%</a:t>
            </a:r>
          </a:p>
          <a:p>
            <a:r>
              <a:rPr lang="en-GB" dirty="0"/>
              <a:t>&lt; 70%</a:t>
            </a:r>
          </a:p>
          <a:p>
            <a:endParaRPr lang="en-GB" dirty="0"/>
          </a:p>
          <a:p>
            <a:r>
              <a:rPr lang="en-GB" dirty="0"/>
              <a:t>Option 1: If participants are taking a break and reading their profiles now, leave this slide up. PRODUCER opens the poll and you can see people’s responses as they return from break. This will let you know when everyone is back.</a:t>
            </a:r>
          </a:p>
          <a:p>
            <a:endParaRPr lang="en-GB" dirty="0"/>
          </a:p>
          <a:p>
            <a:r>
              <a:rPr lang="en-GB" dirty="0"/>
              <a:t>Option 2: If they have done this ahead of time, ask them to answer the poll with the % they calculated so that you can check this before moving on.</a:t>
            </a:r>
          </a:p>
          <a:p>
            <a:endParaRPr lang="en-GB" dirty="0"/>
          </a:p>
          <a:p>
            <a:endParaRPr lang="en-GB" dirty="0"/>
          </a:p>
        </p:txBody>
      </p:sp>
      <p:sp>
        <p:nvSpPr>
          <p:cNvPr id="5" name="Date Placeholder 4">
            <a:extLst>
              <a:ext uri="{FF2B5EF4-FFF2-40B4-BE49-F238E27FC236}">
                <a16:creationId xmlns:a16="http://schemas.microsoft.com/office/drawing/2014/main" id="{7454BE17-A943-F8CA-3288-4C0147113664}"/>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44431D9B-448C-0C13-ECD6-8320C850893A}"/>
              </a:ext>
            </a:extLst>
          </p:cNvPr>
          <p:cNvSpPr>
            <a:spLocks noGrp="1"/>
          </p:cNvSpPr>
          <p:nvPr>
            <p:ph type="sldNum" sz="quarter" idx="5"/>
          </p:nvPr>
        </p:nvSpPr>
        <p:spPr/>
        <p:txBody>
          <a:bodyPr/>
          <a:lstStyle/>
          <a:p>
            <a:fld id="{2D4766F7-40DD-41AA-81A9-703DBA966AD2}" type="slidenum">
              <a:rPr lang="en-GB" smtClean="0"/>
              <a:t>50</a:t>
            </a:fld>
            <a:endParaRPr lang="en-GB"/>
          </a:p>
        </p:txBody>
      </p:sp>
    </p:spTree>
    <p:extLst>
      <p:ext uri="{BB962C8B-B14F-4D97-AF65-F5344CB8AC3E}">
        <p14:creationId xmlns:p14="http://schemas.microsoft.com/office/powerpoint/2010/main" val="1721497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a:xfrm>
            <a:off x="2840038" y="161925"/>
            <a:ext cx="1425575" cy="803275"/>
          </a:xfrm>
          <a:ln/>
        </p:spPr>
      </p:sp>
      <p:sp>
        <p:nvSpPr>
          <p:cNvPr id="423939" name="Rectangle 3"/>
          <p:cNvSpPr>
            <a:spLocks noGrp="1" noChangeArrowheads="1"/>
          </p:cNvSpPr>
          <p:nvPr>
            <p:ph type="body" idx="1"/>
          </p:nvPr>
        </p:nvSpPr>
        <p:spPr>
          <a:xfrm>
            <a:off x="946563" y="1018574"/>
            <a:ext cx="5210947" cy="901428"/>
          </a:xfrm>
          <a:noFill/>
          <a:ln w="9525"/>
        </p:spPr>
        <p:txBody>
          <a:bodyPr lIns="53903" tIns="26480" rIns="53903" bIns="26480">
            <a:normAutofit fontScale="70000" lnSpcReduction="20000"/>
          </a:bodyPr>
          <a:lstStyle/>
          <a:p>
            <a:pPr defTabSz="514101">
              <a:defRPr/>
            </a:pPr>
            <a:r>
              <a:rPr lang="en-US" b="0" i="0" baseline="0" dirty="0"/>
              <a:t>Refresh the steps in the evaluator and how it now reveals within the pages of their profile.</a:t>
            </a:r>
          </a:p>
          <a:p>
            <a:pPr defTabSz="514101">
              <a:defRPr/>
            </a:pPr>
            <a:r>
              <a:rPr lang="en-US" b="0" i="0" baseline="0" dirty="0"/>
              <a:t>Explain briefly:</a:t>
            </a:r>
          </a:p>
          <a:p>
            <a:pPr defTabSz="514101">
              <a:defRPr/>
            </a:pPr>
            <a:r>
              <a:rPr lang="en-US" b="0" i="0" baseline="0" dirty="0"/>
              <a:t>There are 25 frames, each with 4 word pairs.</a:t>
            </a:r>
          </a:p>
          <a:p>
            <a:pPr defTabSz="514101">
              <a:defRPr/>
            </a:pPr>
            <a:r>
              <a:rPr lang="en-US" b="0" i="0" baseline="0" dirty="0"/>
              <a:t>For each word pair in the evaluator, you indicated a MOST like me, a LEAST like me and then scored the remaining 2 pairs.</a:t>
            </a:r>
          </a:p>
          <a:p>
            <a:r>
              <a:rPr lang="en-US" b="0" i="0" baseline="0" dirty="0"/>
              <a:t>Most like me scores a 6, least like me scores zero.</a:t>
            </a:r>
          </a:p>
          <a:p>
            <a:endParaRPr lang="en-US" b="0" i="0" baseline="0" dirty="0"/>
          </a:p>
          <a:p>
            <a:r>
              <a:rPr lang="en-US" b="0" i="0" baseline="0" dirty="0"/>
              <a:t>The total overall score for each </a:t>
            </a:r>
            <a:r>
              <a:rPr lang="en-US" b="0" i="0" baseline="0" dirty="0" err="1"/>
              <a:t>colour</a:t>
            </a:r>
            <a:r>
              <a:rPr lang="en-US" b="0" i="0" baseline="0" dirty="0"/>
              <a:t> energy is averaged (divided by 25) to create the Conscious Graph</a:t>
            </a:r>
            <a:endParaRPr lang="en-US" b="0" i="0" dirty="0"/>
          </a:p>
        </p:txBody>
      </p:sp>
      <p:sp>
        <p:nvSpPr>
          <p:cNvPr id="2" name="Date Placeholder 1">
            <a:extLst>
              <a:ext uri="{FF2B5EF4-FFF2-40B4-BE49-F238E27FC236}">
                <a16:creationId xmlns:a16="http://schemas.microsoft.com/office/drawing/2014/main" id="{D2C597AF-FC5A-B024-2746-1DBBEA5291B3}"/>
              </a:ext>
            </a:extLst>
          </p:cNvPr>
          <p:cNvSpPr>
            <a:spLocks noGrp="1"/>
          </p:cNvSpPr>
          <p:nvPr>
            <p:ph type="dt" idx="1"/>
          </p:nvPr>
        </p:nvSpPr>
        <p:spPr/>
        <p:txBody>
          <a:bodyPr/>
          <a:lstStyle/>
          <a:p>
            <a:endParaRPr lang="en-GB"/>
          </a:p>
        </p:txBody>
      </p:sp>
      <p:sp>
        <p:nvSpPr>
          <p:cNvPr id="3" name="Slide Number Placeholder 2">
            <a:extLst>
              <a:ext uri="{FF2B5EF4-FFF2-40B4-BE49-F238E27FC236}">
                <a16:creationId xmlns:a16="http://schemas.microsoft.com/office/drawing/2014/main" id="{3F5DEC38-B315-06ED-8CB1-059369CCD648}"/>
              </a:ext>
            </a:extLst>
          </p:cNvPr>
          <p:cNvSpPr>
            <a:spLocks noGrp="1"/>
          </p:cNvSpPr>
          <p:nvPr>
            <p:ph type="sldNum" sz="quarter" idx="5"/>
          </p:nvPr>
        </p:nvSpPr>
        <p:spPr/>
        <p:txBody>
          <a:bodyPr/>
          <a:lstStyle/>
          <a:p>
            <a:fld id="{2D4766F7-40DD-41AA-81A9-703DBA966AD2}" type="slidenum">
              <a:rPr lang="en-GB" smtClean="0"/>
              <a:t>51</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xfrm>
            <a:off x="-171450" y="847725"/>
            <a:ext cx="7548563" cy="4246563"/>
          </a:xfrm>
          <a:ln/>
        </p:spPr>
      </p:sp>
      <p:sp>
        <p:nvSpPr>
          <p:cNvPr id="267267" name="Rectangle 3"/>
          <p:cNvSpPr>
            <a:spLocks noGrp="1" noChangeArrowheads="1"/>
          </p:cNvSpPr>
          <p:nvPr>
            <p:ph type="body" idx="1"/>
          </p:nvPr>
        </p:nvSpPr>
        <p:spPr>
          <a:xfrm>
            <a:off x="960731" y="5379918"/>
            <a:ext cx="5283385" cy="4766413"/>
          </a:xfrm>
          <a:noFill/>
          <a:ln w="9525"/>
        </p:spPr>
        <p:txBody>
          <a:bodyPr lIns="96911" tIns="47606" rIns="96911" bIns="47606">
            <a:normAutofit/>
          </a:bodyPr>
          <a:lstStyle/>
          <a:p>
            <a:pPr defTabSz="990752">
              <a:defRPr/>
            </a:pPr>
            <a:r>
              <a:rPr lang="en-US" b="1" dirty="0"/>
              <a:t>Say: </a:t>
            </a:r>
            <a:r>
              <a:rPr lang="en-US" b="0" dirty="0"/>
              <a:t>Turn to the back of your profile where you will see several graphs.</a:t>
            </a:r>
          </a:p>
          <a:p>
            <a:endParaRPr lang="en-US" b="0" dirty="0"/>
          </a:p>
          <a:p>
            <a:r>
              <a:rPr lang="en-US" b="0" baseline="0" dirty="0"/>
              <a:t>Introduce the graphs as you would in a face to face session.</a:t>
            </a:r>
          </a:p>
          <a:p>
            <a:endParaRPr lang="en-US" b="1" baseline="0" dirty="0"/>
          </a:p>
          <a:p>
            <a:r>
              <a:rPr lang="en-US" b="1" baseline="0" dirty="0"/>
              <a:t>ASK: </a:t>
            </a:r>
            <a:r>
              <a:rPr lang="en-US" b="0" baseline="0" dirty="0"/>
              <a:t>Type in the chat box the order of your color energies based on your Conscious Persona graph. Use a / to indicate how many </a:t>
            </a:r>
            <a:r>
              <a:rPr lang="en-US" b="0" baseline="0" dirty="0" err="1"/>
              <a:t>colour</a:t>
            </a:r>
            <a:r>
              <a:rPr lang="en-US" b="0" baseline="0" dirty="0"/>
              <a:t> energies are above the midline (</a:t>
            </a:r>
            <a:r>
              <a:rPr lang="en-US" b="0" i="1" baseline="0" dirty="0"/>
              <a:t>facilitator to give an example</a:t>
            </a:r>
            <a:r>
              <a:rPr lang="en-US" b="0" baseline="0" dirty="0"/>
              <a:t>) Were you surprised, or was this pretty much what you were expecting?</a:t>
            </a:r>
          </a:p>
        </p:txBody>
      </p:sp>
      <p:sp>
        <p:nvSpPr>
          <p:cNvPr id="2" name="Date Placeholder 1">
            <a:extLst>
              <a:ext uri="{FF2B5EF4-FFF2-40B4-BE49-F238E27FC236}">
                <a16:creationId xmlns:a16="http://schemas.microsoft.com/office/drawing/2014/main" id="{35A13A2E-3A75-8EC4-C37E-7C18A4797570}"/>
              </a:ext>
            </a:extLst>
          </p:cNvPr>
          <p:cNvSpPr>
            <a:spLocks noGrp="1"/>
          </p:cNvSpPr>
          <p:nvPr>
            <p:ph type="dt" idx="1"/>
          </p:nvPr>
        </p:nvSpPr>
        <p:spPr/>
        <p:txBody>
          <a:bodyPr/>
          <a:lstStyle/>
          <a:p>
            <a:endParaRPr lang="en-GB"/>
          </a:p>
        </p:txBody>
      </p:sp>
      <p:sp>
        <p:nvSpPr>
          <p:cNvPr id="3" name="Slide Number Placeholder 2">
            <a:extLst>
              <a:ext uri="{FF2B5EF4-FFF2-40B4-BE49-F238E27FC236}">
                <a16:creationId xmlns:a16="http://schemas.microsoft.com/office/drawing/2014/main" id="{201FBB52-8F70-DDDD-A46B-F29265109FEE}"/>
              </a:ext>
            </a:extLst>
          </p:cNvPr>
          <p:cNvSpPr>
            <a:spLocks noGrp="1"/>
          </p:cNvSpPr>
          <p:nvPr>
            <p:ph type="sldNum" sz="quarter" idx="5"/>
          </p:nvPr>
        </p:nvSpPr>
        <p:spPr/>
        <p:txBody>
          <a:bodyPr/>
          <a:lstStyle/>
          <a:p>
            <a:fld id="{2D4766F7-40DD-41AA-81A9-703DBA966AD2}" type="slidenum">
              <a:rPr lang="en-GB" smtClean="0"/>
              <a:t>52</a:t>
            </a:fld>
            <a:endParaRPr lang="en-GB"/>
          </a:p>
        </p:txBody>
      </p:sp>
    </p:spTree>
    <p:extLst>
      <p:ext uri="{BB962C8B-B14F-4D97-AF65-F5344CB8AC3E}">
        <p14:creationId xmlns:p14="http://schemas.microsoft.com/office/powerpoint/2010/main" val="32920848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BREAKOUT ROOMS</a:t>
            </a:r>
            <a:endParaRPr lang="en-US" b="1" dirty="0"/>
          </a:p>
          <a:p>
            <a:r>
              <a:rPr lang="en-US" dirty="0"/>
              <a:t>(</a:t>
            </a:r>
            <a:r>
              <a:rPr lang="en-US" i="1" dirty="0"/>
              <a:t>Facilitators may choose the questions to ask groups to discuss in breakout rooms. It may be sharing a strength or value to the team statement, or maybe focus on communicate strategies and barriers. It also could be to invite participants to share from their graphs, perhaps what their preference flow story might be. Select an area that fits with the objectives of the session)</a:t>
            </a:r>
            <a:endParaRPr lang="en-US" dirty="0"/>
          </a:p>
          <a:p>
            <a:endParaRPr lang="en-US" i="1" dirty="0"/>
          </a:p>
          <a:p>
            <a:r>
              <a:rPr lang="en-US" b="1" i="0" dirty="0"/>
              <a:t>PRODUCER</a:t>
            </a:r>
            <a:r>
              <a:rPr lang="en-US" i="0" dirty="0"/>
              <a:t>: Set up and manage breakout rooms. Ideally three people in each.</a:t>
            </a:r>
          </a:p>
        </p:txBody>
      </p:sp>
      <p:sp>
        <p:nvSpPr>
          <p:cNvPr id="5" name="Date Placeholder 4">
            <a:extLst>
              <a:ext uri="{FF2B5EF4-FFF2-40B4-BE49-F238E27FC236}">
                <a16:creationId xmlns:a16="http://schemas.microsoft.com/office/drawing/2014/main" id="{2208D3FD-17C1-EC7B-5729-5DD999FB8728}"/>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7F808611-ABA9-7131-B461-B73BC2EC1115}"/>
              </a:ext>
            </a:extLst>
          </p:cNvPr>
          <p:cNvSpPr>
            <a:spLocks noGrp="1"/>
          </p:cNvSpPr>
          <p:nvPr>
            <p:ph type="sldNum" sz="quarter" idx="5"/>
          </p:nvPr>
        </p:nvSpPr>
        <p:spPr/>
        <p:txBody>
          <a:bodyPr/>
          <a:lstStyle/>
          <a:p>
            <a:fld id="{2D4766F7-40DD-41AA-81A9-703DBA966AD2}" type="slidenum">
              <a:rPr lang="en-GB" smtClean="0"/>
              <a:t>53</a:t>
            </a:fld>
            <a:endParaRPr lang="en-GB"/>
          </a:p>
        </p:txBody>
      </p:sp>
    </p:spTree>
    <p:extLst>
      <p:ext uri="{BB962C8B-B14F-4D97-AF65-F5344CB8AC3E}">
        <p14:creationId xmlns:p14="http://schemas.microsoft.com/office/powerpoint/2010/main" val="2081385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participants to turn to the wheel page in their profile. Share that only two factors determine an individual’s wheel position for either their conscious or less conscious graphs – the order of the colours and how many are above the midline. Make the connection that the bright coloured pie chart represents the Conscious persona graph, and the light coloured pie chart represents the Less Conscious persona graph.</a:t>
            </a:r>
          </a:p>
          <a:p>
            <a:r>
              <a:rPr lang="en-GB" dirty="0"/>
              <a:t>Someone may say “I only have one pie chart”. You then have the opportunity to explain that for some people the order of colours and the number above the line do not change between the conscious and less conscious graphs, so these two pie charts are on top of each other.</a:t>
            </a:r>
          </a:p>
          <a:p>
            <a:endParaRPr lang="en-GB" dirty="0"/>
          </a:p>
          <a:p>
            <a:r>
              <a:rPr lang="en-GB" dirty="0"/>
              <a:t>Use the following slides to help explain how the wheel position is connected to the bar charts.</a:t>
            </a:r>
          </a:p>
        </p:txBody>
      </p:sp>
      <p:sp>
        <p:nvSpPr>
          <p:cNvPr id="5" name="Date Placeholder 4">
            <a:extLst>
              <a:ext uri="{FF2B5EF4-FFF2-40B4-BE49-F238E27FC236}">
                <a16:creationId xmlns:a16="http://schemas.microsoft.com/office/drawing/2014/main" id="{F89B8980-CBEA-D549-4B7E-343EEB8AFB0D}"/>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B85B87B9-3881-DD21-C96F-336BEDCAF4C0}"/>
              </a:ext>
            </a:extLst>
          </p:cNvPr>
          <p:cNvSpPr>
            <a:spLocks noGrp="1"/>
          </p:cNvSpPr>
          <p:nvPr>
            <p:ph type="sldNum" sz="quarter" idx="5"/>
          </p:nvPr>
        </p:nvSpPr>
        <p:spPr/>
        <p:txBody>
          <a:bodyPr/>
          <a:lstStyle/>
          <a:p>
            <a:fld id="{2D4766F7-40DD-41AA-81A9-703DBA966AD2}" type="slidenum">
              <a:rPr lang="en-GB" smtClean="0"/>
              <a:t>54</a:t>
            </a:fld>
            <a:endParaRPr lang="en-GB"/>
          </a:p>
        </p:txBody>
      </p:sp>
    </p:spTree>
    <p:extLst>
      <p:ext uri="{BB962C8B-B14F-4D97-AF65-F5344CB8AC3E}">
        <p14:creationId xmlns:p14="http://schemas.microsoft.com/office/powerpoint/2010/main" val="2998957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dirty="0"/>
              <a:t>Review that Focused Ring has 1 </a:t>
            </a:r>
            <a:r>
              <a:rPr lang="en-US" dirty="0" err="1"/>
              <a:t>colour</a:t>
            </a:r>
            <a:r>
              <a:rPr lang="en-US" dirty="0"/>
              <a:t> above the midline and is 3% of the Population</a:t>
            </a:r>
          </a:p>
          <a:p>
            <a:endParaRPr lang="en-US" dirty="0"/>
          </a:p>
          <a:p>
            <a:endParaRPr lang="en-GB" dirty="0"/>
          </a:p>
        </p:txBody>
      </p:sp>
      <p:sp>
        <p:nvSpPr>
          <p:cNvPr id="5" name="Date Placeholder 4">
            <a:extLst>
              <a:ext uri="{FF2B5EF4-FFF2-40B4-BE49-F238E27FC236}">
                <a16:creationId xmlns:a16="http://schemas.microsoft.com/office/drawing/2014/main" id="{18375C64-F665-0BA1-F537-CE5C68E4DEC6}"/>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36B8AB8B-CBF5-7A35-92ED-3891E220FF75}"/>
              </a:ext>
            </a:extLst>
          </p:cNvPr>
          <p:cNvSpPr>
            <a:spLocks noGrp="1"/>
          </p:cNvSpPr>
          <p:nvPr>
            <p:ph type="sldNum" sz="quarter" idx="5"/>
          </p:nvPr>
        </p:nvSpPr>
        <p:spPr/>
        <p:txBody>
          <a:bodyPr/>
          <a:lstStyle/>
          <a:p>
            <a:fld id="{2D4766F7-40DD-41AA-81A9-703DBA966AD2}" type="slidenum">
              <a:rPr lang="en-GB" smtClean="0"/>
              <a:t>55</a:t>
            </a:fld>
            <a:endParaRPr lang="en-GB"/>
          </a:p>
        </p:txBody>
      </p:sp>
    </p:spTree>
    <p:extLst>
      <p:ext uri="{BB962C8B-B14F-4D97-AF65-F5344CB8AC3E}">
        <p14:creationId xmlns:p14="http://schemas.microsoft.com/office/powerpoint/2010/main" val="326056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endParaRPr lang="en-US" dirty="0">
              <a:cs typeface="Calibri"/>
            </a:endParaRPr>
          </a:p>
          <a:p>
            <a:endParaRPr lang="en-GB" dirty="0"/>
          </a:p>
        </p:txBody>
      </p:sp>
      <p:sp>
        <p:nvSpPr>
          <p:cNvPr id="5" name="Date Placeholder 4">
            <a:extLst>
              <a:ext uri="{FF2B5EF4-FFF2-40B4-BE49-F238E27FC236}">
                <a16:creationId xmlns:a16="http://schemas.microsoft.com/office/drawing/2014/main" id="{476F57B0-A9F7-BE0F-C8A5-6664D4DE2CC5}"/>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AB21194B-C58E-3B08-5864-C445A16F52F9}"/>
              </a:ext>
            </a:extLst>
          </p:cNvPr>
          <p:cNvSpPr>
            <a:spLocks noGrp="1"/>
          </p:cNvSpPr>
          <p:nvPr>
            <p:ph type="sldNum" sz="quarter" idx="5"/>
          </p:nvPr>
        </p:nvSpPr>
        <p:spPr/>
        <p:txBody>
          <a:bodyPr/>
          <a:lstStyle/>
          <a:p>
            <a:fld id="{2D4766F7-40DD-41AA-81A9-703DBA966AD2}" type="slidenum">
              <a:rPr lang="en-GB" smtClean="0"/>
              <a:t>7</a:t>
            </a:fld>
            <a:endParaRPr lang="en-GB"/>
          </a:p>
        </p:txBody>
      </p:sp>
    </p:spTree>
    <p:extLst>
      <p:ext uri="{BB962C8B-B14F-4D97-AF65-F5344CB8AC3E}">
        <p14:creationId xmlns:p14="http://schemas.microsoft.com/office/powerpoint/2010/main" val="14802401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dirty="0"/>
              <a:t>Review that Classic Ring has 2 </a:t>
            </a:r>
            <a:r>
              <a:rPr lang="en-US" dirty="0" err="1"/>
              <a:t>colours</a:t>
            </a:r>
            <a:r>
              <a:rPr lang="en-US" dirty="0"/>
              <a:t> above the midline and is 54% of the Population</a:t>
            </a:r>
          </a:p>
          <a:p>
            <a:endParaRPr lang="en-US" dirty="0"/>
          </a:p>
          <a:p>
            <a:endParaRPr lang="en-GB" dirty="0"/>
          </a:p>
        </p:txBody>
      </p:sp>
      <p:sp>
        <p:nvSpPr>
          <p:cNvPr id="5" name="Date Placeholder 4">
            <a:extLst>
              <a:ext uri="{FF2B5EF4-FFF2-40B4-BE49-F238E27FC236}">
                <a16:creationId xmlns:a16="http://schemas.microsoft.com/office/drawing/2014/main" id="{9480BD3F-EE19-F647-44E2-EB3F70E27422}"/>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FC5D7199-7A77-6519-5A11-AF6181BB56F9}"/>
              </a:ext>
            </a:extLst>
          </p:cNvPr>
          <p:cNvSpPr>
            <a:spLocks noGrp="1"/>
          </p:cNvSpPr>
          <p:nvPr>
            <p:ph type="sldNum" sz="quarter" idx="5"/>
          </p:nvPr>
        </p:nvSpPr>
        <p:spPr/>
        <p:txBody>
          <a:bodyPr/>
          <a:lstStyle/>
          <a:p>
            <a:fld id="{2D4766F7-40DD-41AA-81A9-703DBA966AD2}" type="slidenum">
              <a:rPr lang="en-GB" smtClean="0"/>
              <a:t>56</a:t>
            </a:fld>
            <a:endParaRPr lang="en-GB"/>
          </a:p>
        </p:txBody>
      </p:sp>
    </p:spTree>
    <p:extLst>
      <p:ext uri="{BB962C8B-B14F-4D97-AF65-F5344CB8AC3E}">
        <p14:creationId xmlns:p14="http://schemas.microsoft.com/office/powerpoint/2010/main" val="41601415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dirty="0"/>
              <a:t>Review that Accommodating Ring has 3 </a:t>
            </a:r>
            <a:r>
              <a:rPr lang="en-US" dirty="0" err="1"/>
              <a:t>colours</a:t>
            </a:r>
            <a:r>
              <a:rPr lang="en-US" dirty="0"/>
              <a:t> above the midline and is 43% of the Population</a:t>
            </a:r>
          </a:p>
          <a:p>
            <a:endParaRPr lang="en-US" dirty="0"/>
          </a:p>
          <a:p>
            <a:endParaRPr lang="en-GB" dirty="0"/>
          </a:p>
        </p:txBody>
      </p:sp>
      <p:sp>
        <p:nvSpPr>
          <p:cNvPr id="5" name="Date Placeholder 4">
            <a:extLst>
              <a:ext uri="{FF2B5EF4-FFF2-40B4-BE49-F238E27FC236}">
                <a16:creationId xmlns:a16="http://schemas.microsoft.com/office/drawing/2014/main" id="{C3C93575-ACB1-848E-1C2D-1ED7035A2F10}"/>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1FBD0E5E-8B3F-2688-673A-50F80D5544C5}"/>
              </a:ext>
            </a:extLst>
          </p:cNvPr>
          <p:cNvSpPr>
            <a:spLocks noGrp="1"/>
          </p:cNvSpPr>
          <p:nvPr>
            <p:ph type="sldNum" sz="quarter" idx="5"/>
          </p:nvPr>
        </p:nvSpPr>
        <p:spPr/>
        <p:txBody>
          <a:bodyPr/>
          <a:lstStyle/>
          <a:p>
            <a:fld id="{2D4766F7-40DD-41AA-81A9-703DBA966AD2}" type="slidenum">
              <a:rPr lang="en-GB" smtClean="0"/>
              <a:t>57</a:t>
            </a:fld>
            <a:endParaRPr lang="en-GB"/>
          </a:p>
        </p:txBody>
      </p:sp>
    </p:spTree>
    <p:extLst>
      <p:ext uri="{BB962C8B-B14F-4D97-AF65-F5344CB8AC3E}">
        <p14:creationId xmlns:p14="http://schemas.microsoft.com/office/powerpoint/2010/main" val="2848429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dirty="0"/>
              <a:t>Review that Creative Types have their first 2 </a:t>
            </a:r>
            <a:r>
              <a:rPr lang="en-US" dirty="0" err="1"/>
              <a:t>colour</a:t>
            </a:r>
            <a:r>
              <a:rPr lang="en-US" dirty="0"/>
              <a:t> energies as opposites and is 9% of the Population</a:t>
            </a:r>
          </a:p>
          <a:p>
            <a:endParaRPr lang="en-US" dirty="0"/>
          </a:p>
          <a:p>
            <a:endParaRPr lang="en-GB" dirty="0"/>
          </a:p>
        </p:txBody>
      </p:sp>
      <p:sp>
        <p:nvSpPr>
          <p:cNvPr id="5" name="Date Placeholder 4">
            <a:extLst>
              <a:ext uri="{FF2B5EF4-FFF2-40B4-BE49-F238E27FC236}">
                <a16:creationId xmlns:a16="http://schemas.microsoft.com/office/drawing/2014/main" id="{B3AB9E3E-7A7F-4D7D-BC58-39849A5FB0E0}"/>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BECC3B72-4817-5C3D-6065-1B3C913B011C}"/>
              </a:ext>
            </a:extLst>
          </p:cNvPr>
          <p:cNvSpPr>
            <a:spLocks noGrp="1"/>
          </p:cNvSpPr>
          <p:nvPr>
            <p:ph type="sldNum" sz="quarter" idx="5"/>
          </p:nvPr>
        </p:nvSpPr>
        <p:spPr/>
        <p:txBody>
          <a:bodyPr/>
          <a:lstStyle/>
          <a:p>
            <a:fld id="{2D4766F7-40DD-41AA-81A9-703DBA966AD2}" type="slidenum">
              <a:rPr lang="en-GB" smtClean="0"/>
              <a:t>58</a:t>
            </a:fld>
            <a:endParaRPr lang="en-GB"/>
          </a:p>
        </p:txBody>
      </p:sp>
    </p:spTree>
    <p:extLst>
      <p:ext uri="{BB962C8B-B14F-4D97-AF65-F5344CB8AC3E}">
        <p14:creationId xmlns:p14="http://schemas.microsoft.com/office/powerpoint/2010/main" val="23885682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DRAW/TEXT FUNCTION – Producer to enable </a:t>
            </a:r>
            <a:r>
              <a:rPr lang="en-US" dirty="0"/>
              <a:t>drawing for all participants </a:t>
            </a:r>
            <a:r>
              <a:rPr lang="en-US" i="1" dirty="0"/>
              <a:t>(Select ‘Pod Options’ drop down then</a:t>
            </a:r>
            <a:r>
              <a:rPr lang="en-US" b="1" i="1" dirty="0"/>
              <a:t> </a:t>
            </a:r>
            <a:r>
              <a:rPr lang="en-US" i="1" dirty="0"/>
              <a:t>‘Enable Participants to draw’)</a:t>
            </a:r>
            <a:r>
              <a:rPr lang="en-US" b="1" i="1" dirty="0"/>
              <a:t> </a:t>
            </a:r>
            <a:r>
              <a:rPr lang="en-US" b="1" dirty="0"/>
              <a:t> </a:t>
            </a:r>
            <a:r>
              <a:rPr lang="en-US" dirty="0"/>
              <a:t>Select Draw                                           </a:t>
            </a:r>
          </a:p>
          <a:p>
            <a:endParaRPr lang="en-US" b="1" dirty="0"/>
          </a:p>
          <a:p>
            <a:r>
              <a:rPr lang="en-US" b="0" dirty="0"/>
              <a:t>Ask the participants to put their initials in their wheel position using the draw/text function.</a:t>
            </a:r>
          </a:p>
          <a:p>
            <a:endParaRPr lang="en-US" b="1" dirty="0"/>
          </a:p>
          <a:p>
            <a:r>
              <a:rPr lang="en-US" b="1" dirty="0"/>
              <a:t>Producer to disable</a:t>
            </a:r>
            <a:r>
              <a:rPr lang="en-US" dirty="0"/>
              <a:t> drawing for all participants </a:t>
            </a:r>
            <a:r>
              <a:rPr lang="en-US" i="1" dirty="0"/>
              <a:t>(Select ‘Pod Options’ drop down then untick ‘Enable Participants to draw’ and select Draw button to disable drawing)</a:t>
            </a:r>
            <a:endParaRPr lang="en-US" dirty="0"/>
          </a:p>
          <a:p>
            <a:endParaRPr lang="en-US" dirty="0">
              <a:cs typeface="Calibri"/>
            </a:endParaRPr>
          </a:p>
          <a:p>
            <a:r>
              <a:rPr lang="en-US" dirty="0"/>
              <a:t>Say: You have created your own team wheel! What observations do we have about this “team”? Any surprises about individuals you know? What might our strengths be? What might be some areas of stretch for us? Any action ideas (</a:t>
            </a:r>
            <a:r>
              <a:rPr lang="en-US" i="1" dirty="0"/>
              <a:t>if this is a real team</a:t>
            </a:r>
            <a:r>
              <a:rPr lang="en-US" dirty="0"/>
              <a:t>)?</a:t>
            </a:r>
          </a:p>
        </p:txBody>
      </p:sp>
      <p:sp>
        <p:nvSpPr>
          <p:cNvPr id="5" name="Date Placeholder 4">
            <a:extLst>
              <a:ext uri="{FF2B5EF4-FFF2-40B4-BE49-F238E27FC236}">
                <a16:creationId xmlns:a16="http://schemas.microsoft.com/office/drawing/2014/main" id="{B275625F-E500-B991-F0F7-FC45ADC269CE}"/>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F365C592-84A0-71BC-1950-4E131261F5BD}"/>
              </a:ext>
            </a:extLst>
          </p:cNvPr>
          <p:cNvSpPr>
            <a:spLocks noGrp="1"/>
          </p:cNvSpPr>
          <p:nvPr>
            <p:ph type="sldNum" sz="quarter" idx="5"/>
          </p:nvPr>
        </p:nvSpPr>
        <p:spPr/>
        <p:txBody>
          <a:bodyPr/>
          <a:lstStyle/>
          <a:p>
            <a:fld id="{2D4766F7-40DD-41AA-81A9-703DBA966AD2}" type="slidenum">
              <a:rPr lang="en-GB" smtClean="0"/>
              <a:t>59</a:t>
            </a:fld>
            <a:endParaRPr lang="en-GB"/>
          </a:p>
        </p:txBody>
      </p:sp>
    </p:spTree>
    <p:extLst>
      <p:ext uri="{BB962C8B-B14F-4D97-AF65-F5344CB8AC3E}">
        <p14:creationId xmlns:p14="http://schemas.microsoft.com/office/powerpoint/2010/main" val="2931609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If working with an intact team, insert team wheel here</a:t>
            </a:r>
          </a:p>
          <a:p>
            <a:endParaRPr lang="en-US" dirty="0"/>
          </a:p>
          <a:p>
            <a:endParaRPr lang="en-GB" dirty="0"/>
          </a:p>
        </p:txBody>
      </p:sp>
      <p:sp>
        <p:nvSpPr>
          <p:cNvPr id="5" name="Date Placeholder 4">
            <a:extLst>
              <a:ext uri="{FF2B5EF4-FFF2-40B4-BE49-F238E27FC236}">
                <a16:creationId xmlns:a16="http://schemas.microsoft.com/office/drawing/2014/main" id="{FA0E6CA7-0BD1-4379-7793-50560E20889F}"/>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4FBC698F-A3A1-8FC7-DEDF-B7015922254D}"/>
              </a:ext>
            </a:extLst>
          </p:cNvPr>
          <p:cNvSpPr>
            <a:spLocks noGrp="1"/>
          </p:cNvSpPr>
          <p:nvPr>
            <p:ph type="sldNum" sz="quarter" idx="5"/>
          </p:nvPr>
        </p:nvSpPr>
        <p:spPr/>
        <p:txBody>
          <a:bodyPr/>
          <a:lstStyle/>
          <a:p>
            <a:fld id="{2D4766F7-40DD-41AA-81A9-703DBA966AD2}" type="slidenum">
              <a:rPr lang="en-GB" smtClean="0"/>
              <a:t>60</a:t>
            </a:fld>
            <a:endParaRPr lang="en-GB"/>
          </a:p>
        </p:txBody>
      </p:sp>
    </p:spTree>
    <p:extLst>
      <p:ext uri="{BB962C8B-B14F-4D97-AF65-F5344CB8AC3E}">
        <p14:creationId xmlns:p14="http://schemas.microsoft.com/office/powerpoint/2010/main" val="6953396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an extended amount of time, select additional pages from the profile and exercises that are most relevant to the group. E.g. Key Strengths and Possible Weaknesses, Effective Communication</a:t>
            </a:r>
          </a:p>
        </p:txBody>
      </p:sp>
      <p:sp>
        <p:nvSpPr>
          <p:cNvPr id="5" name="Date Placeholder 4">
            <a:extLst>
              <a:ext uri="{FF2B5EF4-FFF2-40B4-BE49-F238E27FC236}">
                <a16:creationId xmlns:a16="http://schemas.microsoft.com/office/drawing/2014/main" id="{078EBA50-FC31-E0E6-93DE-BCB6373E30D9}"/>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DF422437-B4CF-1131-F983-CD51BF23A737}"/>
              </a:ext>
            </a:extLst>
          </p:cNvPr>
          <p:cNvSpPr>
            <a:spLocks noGrp="1"/>
          </p:cNvSpPr>
          <p:nvPr>
            <p:ph type="sldNum" sz="quarter" idx="5"/>
          </p:nvPr>
        </p:nvSpPr>
        <p:spPr/>
        <p:txBody>
          <a:bodyPr/>
          <a:lstStyle/>
          <a:p>
            <a:fld id="{2D4766F7-40DD-41AA-81A9-703DBA966AD2}" type="slidenum">
              <a:rPr lang="en-GB" smtClean="0"/>
              <a:t>61</a:t>
            </a:fld>
            <a:endParaRPr lang="en-GB"/>
          </a:p>
        </p:txBody>
      </p:sp>
    </p:spTree>
    <p:extLst>
      <p:ext uri="{BB962C8B-B14F-4D97-AF65-F5344CB8AC3E}">
        <p14:creationId xmlns:p14="http://schemas.microsoft.com/office/powerpoint/2010/main" val="22105786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a discussion on how you can recognise the colour energies in action encouraging ideas from the group about what they would look out for. </a:t>
            </a:r>
          </a:p>
          <a:p>
            <a:endParaRPr lang="en-GB" dirty="0"/>
          </a:p>
          <a:p>
            <a:r>
              <a:rPr lang="en-GB" b="1" dirty="0"/>
              <a:t>PRODUCER</a:t>
            </a:r>
            <a:r>
              <a:rPr lang="en-GB" dirty="0"/>
              <a:t>: 4 box exercise or in Chat</a:t>
            </a:r>
          </a:p>
          <a:p>
            <a:r>
              <a:rPr lang="en-GB" dirty="0"/>
              <a:t>Ask participants to write down clues related to body language, verbal style, interactions that would give them a clue that somebody was using the Good Day form of each colour energy.</a:t>
            </a:r>
          </a:p>
        </p:txBody>
      </p:sp>
      <p:sp>
        <p:nvSpPr>
          <p:cNvPr id="5" name="Date Placeholder 4">
            <a:extLst>
              <a:ext uri="{FF2B5EF4-FFF2-40B4-BE49-F238E27FC236}">
                <a16:creationId xmlns:a16="http://schemas.microsoft.com/office/drawing/2014/main" id="{92B133E4-2743-8E36-BFF9-F68D74A6FB5E}"/>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19A98702-1CE6-72D6-613A-0A6E31C96A94}"/>
              </a:ext>
            </a:extLst>
          </p:cNvPr>
          <p:cNvSpPr>
            <a:spLocks noGrp="1"/>
          </p:cNvSpPr>
          <p:nvPr>
            <p:ph type="sldNum" sz="quarter" idx="5"/>
          </p:nvPr>
        </p:nvSpPr>
        <p:spPr/>
        <p:txBody>
          <a:bodyPr/>
          <a:lstStyle/>
          <a:p>
            <a:fld id="{2D4766F7-40DD-41AA-81A9-703DBA966AD2}" type="slidenum">
              <a:rPr lang="en-GB" smtClean="0"/>
              <a:t>63</a:t>
            </a:fld>
            <a:endParaRPr lang="en-GB"/>
          </a:p>
        </p:txBody>
      </p:sp>
    </p:spTree>
    <p:extLst>
      <p:ext uri="{BB962C8B-B14F-4D97-AF65-F5344CB8AC3E}">
        <p14:creationId xmlns:p14="http://schemas.microsoft.com/office/powerpoint/2010/main" val="13479730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b="0" dirty="0">
                <a:effectLst/>
              </a:rPr>
            </a:br>
            <a:r>
              <a:rPr lang="en-US" dirty="0"/>
              <a:t>Talk through this shortcut approach to identifying what </a:t>
            </a:r>
            <a:r>
              <a:rPr lang="en-US" dirty="0" err="1"/>
              <a:t>colour</a:t>
            </a:r>
            <a:r>
              <a:rPr lang="en-US" dirty="0"/>
              <a:t> energy a person may be using at any point in time.</a:t>
            </a:r>
          </a:p>
          <a:p>
            <a:r>
              <a:rPr lang="en-US" dirty="0"/>
              <a:t>Remind participants about the person they identified at the beginning that they would like to have a stronger connection with. Which </a:t>
            </a:r>
            <a:r>
              <a:rPr lang="en-US" dirty="0" err="1"/>
              <a:t>colour</a:t>
            </a:r>
            <a:r>
              <a:rPr lang="en-US" dirty="0"/>
              <a:t> energies do they think this person uses most often?</a:t>
            </a:r>
          </a:p>
          <a:p>
            <a:br>
              <a:rPr lang="en-GB" b="0" dirty="0">
                <a:effectLst/>
              </a:rPr>
            </a:br>
            <a:endParaRPr lang="en-GB" dirty="0"/>
          </a:p>
        </p:txBody>
      </p:sp>
      <p:sp>
        <p:nvSpPr>
          <p:cNvPr id="5" name="Date Placeholder 4">
            <a:extLst>
              <a:ext uri="{FF2B5EF4-FFF2-40B4-BE49-F238E27FC236}">
                <a16:creationId xmlns:a16="http://schemas.microsoft.com/office/drawing/2014/main" id="{7F117865-5B68-5997-8B87-1321E8CC6B6C}"/>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98DF74E2-F449-D90D-DDC0-B9AEC8782D15}"/>
              </a:ext>
            </a:extLst>
          </p:cNvPr>
          <p:cNvSpPr>
            <a:spLocks noGrp="1"/>
          </p:cNvSpPr>
          <p:nvPr>
            <p:ph type="sldNum" sz="quarter" idx="5"/>
          </p:nvPr>
        </p:nvSpPr>
        <p:spPr/>
        <p:txBody>
          <a:bodyPr/>
          <a:lstStyle/>
          <a:p>
            <a:fld id="{2D4766F7-40DD-41AA-81A9-703DBA966AD2}" type="slidenum">
              <a:rPr lang="en-GB" smtClean="0"/>
              <a:t>64</a:t>
            </a:fld>
            <a:endParaRPr lang="en-GB"/>
          </a:p>
        </p:txBody>
      </p:sp>
    </p:spTree>
    <p:extLst>
      <p:ext uri="{BB962C8B-B14F-4D97-AF65-F5344CB8AC3E}">
        <p14:creationId xmlns:p14="http://schemas.microsoft.com/office/powerpoint/2010/main" val="23841983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exercise: (</a:t>
            </a:r>
            <a:r>
              <a:rPr lang="en-US" i="1" dirty="0"/>
              <a:t>variation of Watch My Back feedback exercise</a:t>
            </a:r>
            <a:r>
              <a:rPr lang="en-US" dirty="0"/>
              <a:t>)</a:t>
            </a:r>
          </a:p>
          <a:p>
            <a:r>
              <a:rPr lang="en-US" dirty="0"/>
              <a:t>If working with a team of less than 10 and time allows, this is a chance for the team to provide feedback about which </a:t>
            </a:r>
            <a:r>
              <a:rPr lang="en-US" dirty="0" err="1"/>
              <a:t>colour</a:t>
            </a:r>
            <a:r>
              <a:rPr lang="en-US" dirty="0"/>
              <a:t> energies they experience most often in each other. Working with one team member at a time, the facilitator asks the team to type their initials on the screen next to the </a:t>
            </a:r>
            <a:r>
              <a:rPr lang="en-US" dirty="0" err="1"/>
              <a:t>colour</a:t>
            </a:r>
            <a:r>
              <a:rPr lang="en-US" dirty="0"/>
              <a:t> energy quadrant or quadrants that they experience most often from that individual. It is most useful if the facilitator asks for several individuals to provide examples to support the </a:t>
            </a:r>
            <a:r>
              <a:rPr lang="en-US" dirty="0" err="1"/>
              <a:t>colour</a:t>
            </a:r>
            <a:r>
              <a:rPr lang="en-US" dirty="0"/>
              <a:t> energy or energies they selected in the other person.</a:t>
            </a:r>
          </a:p>
          <a:p>
            <a:endParaRPr lang="en-US" dirty="0"/>
          </a:p>
          <a:p>
            <a:r>
              <a:rPr lang="en-US" dirty="0"/>
              <a:t>PRODUCER – Turns on DRAW tool, and clears screens after each individual. Facilitator may suggest that individuals could take a screenshot of the feedback before it is cleared for the next individual.</a:t>
            </a:r>
          </a:p>
          <a:p>
            <a:endParaRPr lang="en-GB" dirty="0"/>
          </a:p>
        </p:txBody>
      </p:sp>
      <p:sp>
        <p:nvSpPr>
          <p:cNvPr id="5" name="Date Placeholder 4">
            <a:extLst>
              <a:ext uri="{FF2B5EF4-FFF2-40B4-BE49-F238E27FC236}">
                <a16:creationId xmlns:a16="http://schemas.microsoft.com/office/drawing/2014/main" id="{50F76A74-65A1-AABD-E851-4F8E81928526}"/>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C0628DD0-2571-16DC-2020-4D6583EAD99C}"/>
              </a:ext>
            </a:extLst>
          </p:cNvPr>
          <p:cNvSpPr>
            <a:spLocks noGrp="1"/>
          </p:cNvSpPr>
          <p:nvPr>
            <p:ph type="sldNum" sz="quarter" idx="5"/>
          </p:nvPr>
        </p:nvSpPr>
        <p:spPr/>
        <p:txBody>
          <a:bodyPr/>
          <a:lstStyle/>
          <a:p>
            <a:fld id="{2D4766F7-40DD-41AA-81A9-703DBA966AD2}" type="slidenum">
              <a:rPr lang="en-GB" smtClean="0"/>
              <a:t>65</a:t>
            </a:fld>
            <a:endParaRPr lang="en-GB"/>
          </a:p>
        </p:txBody>
      </p:sp>
    </p:spTree>
    <p:extLst>
      <p:ext uri="{BB962C8B-B14F-4D97-AF65-F5344CB8AC3E}">
        <p14:creationId xmlns:p14="http://schemas.microsoft.com/office/powerpoint/2010/main" val="1415394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300" dirty="0"/>
              <a:t>Now that you have a taste for the color energy preferences…let’s see how this might look in email…</a:t>
            </a:r>
          </a:p>
          <a:p>
            <a:pPr eaLnBrk="1" hangingPunct="1">
              <a:spcBef>
                <a:spcPct val="0"/>
              </a:spcBef>
            </a:pPr>
            <a:endParaRPr lang="en-US" sz="1300" dirty="0"/>
          </a:p>
          <a:p>
            <a:pPr eaLnBrk="1" hangingPunct="1">
              <a:spcBef>
                <a:spcPct val="0"/>
              </a:spcBef>
            </a:pPr>
            <a:r>
              <a:rPr lang="en-US" sz="1300" dirty="0"/>
              <a:t>Your job is to guess which color energy preference this email reflects and why!</a:t>
            </a:r>
          </a:p>
          <a:p>
            <a:endParaRPr lang="en-GB" dirty="0"/>
          </a:p>
        </p:txBody>
      </p:sp>
      <p:sp>
        <p:nvSpPr>
          <p:cNvPr id="5" name="Date Placeholder 4">
            <a:extLst>
              <a:ext uri="{FF2B5EF4-FFF2-40B4-BE49-F238E27FC236}">
                <a16:creationId xmlns:a16="http://schemas.microsoft.com/office/drawing/2014/main" id="{CC083F01-F183-9942-3C36-0A45D849D494}"/>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71355AE0-C831-DE92-C8B5-407AF736FEAE}"/>
              </a:ext>
            </a:extLst>
          </p:cNvPr>
          <p:cNvSpPr>
            <a:spLocks noGrp="1"/>
          </p:cNvSpPr>
          <p:nvPr>
            <p:ph type="sldNum" sz="quarter" idx="5"/>
          </p:nvPr>
        </p:nvSpPr>
        <p:spPr/>
        <p:txBody>
          <a:bodyPr/>
          <a:lstStyle/>
          <a:p>
            <a:fld id="{2D4766F7-40DD-41AA-81A9-703DBA966AD2}" type="slidenum">
              <a:rPr lang="en-GB" smtClean="0"/>
              <a:t>66</a:t>
            </a:fld>
            <a:endParaRPr lang="en-GB"/>
          </a:p>
        </p:txBody>
      </p:sp>
    </p:spTree>
    <p:extLst>
      <p:ext uri="{BB962C8B-B14F-4D97-AF65-F5344CB8AC3E}">
        <p14:creationId xmlns:p14="http://schemas.microsoft.com/office/powerpoint/2010/main" val="380337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dirty="0"/>
              <a:t>Add Objectives for the Session</a:t>
            </a:r>
          </a:p>
          <a:p>
            <a:endParaRPr lang="en-GB" dirty="0"/>
          </a:p>
        </p:txBody>
      </p:sp>
      <p:sp>
        <p:nvSpPr>
          <p:cNvPr id="5" name="Date Placeholder 4">
            <a:extLst>
              <a:ext uri="{FF2B5EF4-FFF2-40B4-BE49-F238E27FC236}">
                <a16:creationId xmlns:a16="http://schemas.microsoft.com/office/drawing/2014/main" id="{FD94CF1F-7594-A747-7E08-1C3C7B049967}"/>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EE6D1FE7-3D99-D8CD-7EEA-6583DE0B6A3C}"/>
              </a:ext>
            </a:extLst>
          </p:cNvPr>
          <p:cNvSpPr>
            <a:spLocks noGrp="1"/>
          </p:cNvSpPr>
          <p:nvPr>
            <p:ph type="sldNum" sz="quarter" idx="5"/>
          </p:nvPr>
        </p:nvSpPr>
        <p:spPr/>
        <p:txBody>
          <a:bodyPr/>
          <a:lstStyle/>
          <a:p>
            <a:fld id="{2D4766F7-40DD-41AA-81A9-703DBA966AD2}" type="slidenum">
              <a:rPr lang="en-GB" smtClean="0"/>
              <a:t>8</a:t>
            </a:fld>
            <a:endParaRPr lang="en-GB"/>
          </a:p>
        </p:txBody>
      </p:sp>
    </p:spTree>
    <p:extLst>
      <p:ext uri="{BB962C8B-B14F-4D97-AF65-F5344CB8AC3E}">
        <p14:creationId xmlns:p14="http://schemas.microsoft.com/office/powerpoint/2010/main" val="9278795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POLL – Asking participants to </a:t>
            </a:r>
            <a:r>
              <a:rPr lang="en-US" b="1" dirty="0"/>
              <a:t>guess which color energy preference this email reflects</a:t>
            </a:r>
          </a:p>
          <a:p>
            <a:endParaRPr lang="en-US" dirty="0">
              <a:cs typeface="Calibri"/>
            </a:endParaRPr>
          </a:p>
          <a:p>
            <a:pPr>
              <a:buFontTx/>
              <a:buChar char="•"/>
            </a:pPr>
            <a:r>
              <a:rPr lang="en-US" dirty="0"/>
              <a:t>Review slide</a:t>
            </a:r>
            <a:endParaRPr lang="en-US" dirty="0">
              <a:cs typeface="Calibri"/>
            </a:endParaRPr>
          </a:p>
        </p:txBody>
      </p:sp>
      <p:sp>
        <p:nvSpPr>
          <p:cNvPr id="5" name="Date Placeholder 4">
            <a:extLst>
              <a:ext uri="{FF2B5EF4-FFF2-40B4-BE49-F238E27FC236}">
                <a16:creationId xmlns:a16="http://schemas.microsoft.com/office/drawing/2014/main" id="{3AC7AD89-CA7D-2863-EF6D-2598EE910354}"/>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8EFF34E5-AFDC-3CB9-E448-C3065083FFBB}"/>
              </a:ext>
            </a:extLst>
          </p:cNvPr>
          <p:cNvSpPr>
            <a:spLocks noGrp="1"/>
          </p:cNvSpPr>
          <p:nvPr>
            <p:ph type="sldNum" sz="quarter" idx="5"/>
          </p:nvPr>
        </p:nvSpPr>
        <p:spPr/>
        <p:txBody>
          <a:bodyPr/>
          <a:lstStyle/>
          <a:p>
            <a:fld id="{2D4766F7-40DD-41AA-81A9-703DBA966AD2}" type="slidenum">
              <a:rPr lang="en-GB" smtClean="0"/>
              <a:t>67</a:t>
            </a:fld>
            <a:endParaRPr lang="en-GB"/>
          </a:p>
        </p:txBody>
      </p:sp>
    </p:spTree>
    <p:extLst>
      <p:ext uri="{BB962C8B-B14F-4D97-AF65-F5344CB8AC3E}">
        <p14:creationId xmlns:p14="http://schemas.microsoft.com/office/powerpoint/2010/main" val="28401826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POLL – Asking participants to guess which color energy preference this email reflects</a:t>
            </a:r>
            <a:endParaRPr lang="en-US" dirty="0"/>
          </a:p>
          <a:p>
            <a:endParaRPr lang="en-US" dirty="0"/>
          </a:p>
          <a:p>
            <a:pPr>
              <a:buFontTx/>
              <a:buChar char="•"/>
            </a:pPr>
            <a:r>
              <a:rPr lang="en-US" dirty="0"/>
              <a:t>Review slide</a:t>
            </a:r>
            <a:endParaRPr lang="en-US" dirty="0">
              <a:cs typeface="Calibri"/>
            </a:endParaRPr>
          </a:p>
          <a:p>
            <a:endParaRPr lang="en-US" dirty="0"/>
          </a:p>
        </p:txBody>
      </p:sp>
      <p:sp>
        <p:nvSpPr>
          <p:cNvPr id="5" name="Date Placeholder 4">
            <a:extLst>
              <a:ext uri="{FF2B5EF4-FFF2-40B4-BE49-F238E27FC236}">
                <a16:creationId xmlns:a16="http://schemas.microsoft.com/office/drawing/2014/main" id="{79436B55-3387-1E94-1705-28FEC16907C9}"/>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6A78ED86-EA38-60D3-3825-46A7B2F41A3C}"/>
              </a:ext>
            </a:extLst>
          </p:cNvPr>
          <p:cNvSpPr>
            <a:spLocks noGrp="1"/>
          </p:cNvSpPr>
          <p:nvPr>
            <p:ph type="sldNum" sz="quarter" idx="5"/>
          </p:nvPr>
        </p:nvSpPr>
        <p:spPr/>
        <p:txBody>
          <a:bodyPr/>
          <a:lstStyle/>
          <a:p>
            <a:fld id="{2D4766F7-40DD-41AA-81A9-703DBA966AD2}" type="slidenum">
              <a:rPr lang="en-GB" smtClean="0"/>
              <a:t>68</a:t>
            </a:fld>
            <a:endParaRPr lang="en-GB"/>
          </a:p>
        </p:txBody>
      </p:sp>
    </p:spTree>
    <p:extLst>
      <p:ext uri="{BB962C8B-B14F-4D97-AF65-F5344CB8AC3E}">
        <p14:creationId xmlns:p14="http://schemas.microsoft.com/office/powerpoint/2010/main" val="4806132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POLL – Asking participants to guess which color energy preference this email reflects</a:t>
            </a:r>
            <a:endParaRPr lang="en-US" dirty="0"/>
          </a:p>
          <a:p>
            <a:pPr>
              <a:buFontTx/>
              <a:buChar char="•"/>
            </a:pPr>
            <a:endParaRPr lang="en-US" dirty="0"/>
          </a:p>
          <a:p>
            <a:pPr>
              <a:buFontTx/>
              <a:buChar char="•"/>
            </a:pPr>
            <a:r>
              <a:rPr lang="en-US" dirty="0"/>
              <a:t>Review slide</a:t>
            </a:r>
            <a:endParaRPr lang="en-US" dirty="0">
              <a:cs typeface="Calibri"/>
            </a:endParaRPr>
          </a:p>
          <a:p>
            <a:pPr>
              <a:buFontTx/>
              <a:buChar char="•"/>
            </a:pPr>
            <a:endParaRPr lang="en-US" b="1" dirty="0"/>
          </a:p>
          <a:p>
            <a:endParaRPr lang="en-US" dirty="0"/>
          </a:p>
          <a:p>
            <a:endParaRPr lang="en-GB" dirty="0"/>
          </a:p>
        </p:txBody>
      </p:sp>
      <p:sp>
        <p:nvSpPr>
          <p:cNvPr id="5" name="Date Placeholder 4">
            <a:extLst>
              <a:ext uri="{FF2B5EF4-FFF2-40B4-BE49-F238E27FC236}">
                <a16:creationId xmlns:a16="http://schemas.microsoft.com/office/drawing/2014/main" id="{8B31B345-6BDB-B477-5670-18EAAA80A7D4}"/>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1BF2AC5F-E070-383B-EE2A-62902E16096F}"/>
              </a:ext>
            </a:extLst>
          </p:cNvPr>
          <p:cNvSpPr>
            <a:spLocks noGrp="1"/>
          </p:cNvSpPr>
          <p:nvPr>
            <p:ph type="sldNum" sz="quarter" idx="5"/>
          </p:nvPr>
        </p:nvSpPr>
        <p:spPr/>
        <p:txBody>
          <a:bodyPr/>
          <a:lstStyle/>
          <a:p>
            <a:fld id="{2D4766F7-40DD-41AA-81A9-703DBA966AD2}" type="slidenum">
              <a:rPr lang="en-GB" smtClean="0"/>
              <a:t>69</a:t>
            </a:fld>
            <a:endParaRPr lang="en-GB"/>
          </a:p>
        </p:txBody>
      </p:sp>
    </p:spTree>
    <p:extLst>
      <p:ext uri="{BB962C8B-B14F-4D97-AF65-F5344CB8AC3E}">
        <p14:creationId xmlns:p14="http://schemas.microsoft.com/office/powerpoint/2010/main" val="17724212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Part 1</a:t>
            </a:r>
          </a:p>
          <a:p>
            <a:r>
              <a:rPr lang="en-US" dirty="0">
                <a:cs typeface="Calibri"/>
              </a:rPr>
              <a:t>Click forward for Part 2</a:t>
            </a:r>
          </a:p>
        </p:txBody>
      </p:sp>
      <p:sp>
        <p:nvSpPr>
          <p:cNvPr id="5" name="Date Placeholder 4">
            <a:extLst>
              <a:ext uri="{FF2B5EF4-FFF2-40B4-BE49-F238E27FC236}">
                <a16:creationId xmlns:a16="http://schemas.microsoft.com/office/drawing/2014/main" id="{270FAC30-B8D5-4172-6DAD-692ACA60C5AB}"/>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DEB52F58-2774-6092-5233-B6A8E5DAFCBF}"/>
              </a:ext>
            </a:extLst>
          </p:cNvPr>
          <p:cNvSpPr>
            <a:spLocks noGrp="1"/>
          </p:cNvSpPr>
          <p:nvPr>
            <p:ph type="sldNum" sz="quarter" idx="5"/>
          </p:nvPr>
        </p:nvSpPr>
        <p:spPr/>
        <p:txBody>
          <a:bodyPr/>
          <a:lstStyle/>
          <a:p>
            <a:fld id="{2D4766F7-40DD-41AA-81A9-703DBA966AD2}" type="slidenum">
              <a:rPr lang="en-GB" smtClean="0"/>
              <a:t>70</a:t>
            </a:fld>
            <a:endParaRPr lang="en-GB"/>
          </a:p>
        </p:txBody>
      </p:sp>
    </p:spTree>
    <p:extLst>
      <p:ext uri="{BB962C8B-B14F-4D97-AF65-F5344CB8AC3E}">
        <p14:creationId xmlns:p14="http://schemas.microsoft.com/office/powerpoint/2010/main" val="21759255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POLL – Asking participants to guess which color energy preference this email reflects</a:t>
            </a:r>
            <a:endParaRPr lang="en-US" dirty="0"/>
          </a:p>
          <a:p>
            <a:pPr>
              <a:buFontTx/>
              <a:buChar char="•"/>
            </a:pPr>
            <a:endParaRPr lang="en-US" dirty="0"/>
          </a:p>
          <a:p>
            <a:pPr>
              <a:buFontTx/>
              <a:buChar char="•"/>
            </a:pPr>
            <a:r>
              <a:rPr lang="en-US" dirty="0"/>
              <a:t>Note… didn’t even have to open the e-mail…</a:t>
            </a:r>
            <a:endParaRPr lang="en-US" dirty="0">
              <a:cs typeface="Calibri"/>
            </a:endParaRPr>
          </a:p>
        </p:txBody>
      </p:sp>
      <p:sp>
        <p:nvSpPr>
          <p:cNvPr id="5" name="Date Placeholder 4">
            <a:extLst>
              <a:ext uri="{FF2B5EF4-FFF2-40B4-BE49-F238E27FC236}">
                <a16:creationId xmlns:a16="http://schemas.microsoft.com/office/drawing/2014/main" id="{ED0E59EE-4AB8-82A7-2CFB-6DAC5B389486}"/>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50F2E2A0-D9B1-DEA3-EAE6-9F8CDBE2A748}"/>
              </a:ext>
            </a:extLst>
          </p:cNvPr>
          <p:cNvSpPr>
            <a:spLocks noGrp="1"/>
          </p:cNvSpPr>
          <p:nvPr>
            <p:ph type="sldNum" sz="quarter" idx="5"/>
          </p:nvPr>
        </p:nvSpPr>
        <p:spPr/>
        <p:txBody>
          <a:bodyPr/>
          <a:lstStyle/>
          <a:p>
            <a:fld id="{2D4766F7-40DD-41AA-81A9-703DBA966AD2}" type="slidenum">
              <a:rPr lang="en-GB" smtClean="0"/>
              <a:t>71</a:t>
            </a:fld>
            <a:endParaRPr lang="en-GB"/>
          </a:p>
        </p:txBody>
      </p:sp>
    </p:spTree>
    <p:extLst>
      <p:ext uri="{BB962C8B-B14F-4D97-AF65-F5344CB8AC3E}">
        <p14:creationId xmlns:p14="http://schemas.microsoft.com/office/powerpoint/2010/main" val="7070309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The following slides can be used as an alternative to the email scenarios for recognising</a:t>
            </a:r>
          </a:p>
        </p:txBody>
      </p:sp>
      <p:sp>
        <p:nvSpPr>
          <p:cNvPr id="5" name="Date Placeholder 4">
            <a:extLst>
              <a:ext uri="{FF2B5EF4-FFF2-40B4-BE49-F238E27FC236}">
                <a16:creationId xmlns:a16="http://schemas.microsoft.com/office/drawing/2014/main" id="{15B758C4-5198-820F-2A90-B1F4BF67969C}"/>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0FD681F7-A5F4-C9CF-4BE6-FC863E4E7B97}"/>
              </a:ext>
            </a:extLst>
          </p:cNvPr>
          <p:cNvSpPr>
            <a:spLocks noGrp="1"/>
          </p:cNvSpPr>
          <p:nvPr>
            <p:ph type="sldNum" sz="quarter" idx="5"/>
          </p:nvPr>
        </p:nvSpPr>
        <p:spPr/>
        <p:txBody>
          <a:bodyPr/>
          <a:lstStyle/>
          <a:p>
            <a:fld id="{2D4766F7-40DD-41AA-81A9-703DBA966AD2}" type="slidenum">
              <a:rPr lang="en-GB" smtClean="0"/>
              <a:t>72</a:t>
            </a:fld>
            <a:endParaRPr lang="en-GB"/>
          </a:p>
        </p:txBody>
      </p:sp>
    </p:spTree>
    <p:extLst>
      <p:ext uri="{BB962C8B-B14F-4D97-AF65-F5344CB8AC3E}">
        <p14:creationId xmlns:p14="http://schemas.microsoft.com/office/powerpoint/2010/main" val="14160385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The following slides can be used as an alternative to the email scenarios for recognising</a:t>
            </a:r>
          </a:p>
        </p:txBody>
      </p:sp>
      <p:sp>
        <p:nvSpPr>
          <p:cNvPr id="5" name="Date Placeholder 4">
            <a:extLst>
              <a:ext uri="{FF2B5EF4-FFF2-40B4-BE49-F238E27FC236}">
                <a16:creationId xmlns:a16="http://schemas.microsoft.com/office/drawing/2014/main" id="{714BD6FD-D4D4-5C2A-44E5-ABB71CBA1E8D}"/>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50240183-4AA0-36E0-A7DB-90D025177FE0}"/>
              </a:ext>
            </a:extLst>
          </p:cNvPr>
          <p:cNvSpPr>
            <a:spLocks noGrp="1"/>
          </p:cNvSpPr>
          <p:nvPr>
            <p:ph type="sldNum" sz="quarter" idx="5"/>
          </p:nvPr>
        </p:nvSpPr>
        <p:spPr/>
        <p:txBody>
          <a:bodyPr/>
          <a:lstStyle/>
          <a:p>
            <a:fld id="{2D4766F7-40DD-41AA-81A9-703DBA966AD2}" type="slidenum">
              <a:rPr lang="en-GB" smtClean="0"/>
              <a:t>74</a:t>
            </a:fld>
            <a:endParaRPr lang="en-GB"/>
          </a:p>
        </p:txBody>
      </p:sp>
    </p:spTree>
    <p:extLst>
      <p:ext uri="{BB962C8B-B14F-4D97-AF65-F5344CB8AC3E}">
        <p14:creationId xmlns:p14="http://schemas.microsoft.com/office/powerpoint/2010/main" val="30454869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The following slides can be used as an alternative to the email scenarios for recognising</a:t>
            </a:r>
          </a:p>
        </p:txBody>
      </p:sp>
      <p:sp>
        <p:nvSpPr>
          <p:cNvPr id="5" name="Date Placeholder 4">
            <a:extLst>
              <a:ext uri="{FF2B5EF4-FFF2-40B4-BE49-F238E27FC236}">
                <a16:creationId xmlns:a16="http://schemas.microsoft.com/office/drawing/2014/main" id="{628C3C85-BC0E-16C0-1FB9-28EC9055767F}"/>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4869A7AF-E3DF-6497-DB1E-9B09DF76C17D}"/>
              </a:ext>
            </a:extLst>
          </p:cNvPr>
          <p:cNvSpPr>
            <a:spLocks noGrp="1"/>
          </p:cNvSpPr>
          <p:nvPr>
            <p:ph type="sldNum" sz="quarter" idx="5"/>
          </p:nvPr>
        </p:nvSpPr>
        <p:spPr/>
        <p:txBody>
          <a:bodyPr/>
          <a:lstStyle/>
          <a:p>
            <a:fld id="{2D4766F7-40DD-41AA-81A9-703DBA966AD2}" type="slidenum">
              <a:rPr lang="en-GB" smtClean="0"/>
              <a:t>76</a:t>
            </a:fld>
            <a:endParaRPr lang="en-GB"/>
          </a:p>
        </p:txBody>
      </p:sp>
    </p:spTree>
    <p:extLst>
      <p:ext uri="{BB962C8B-B14F-4D97-AF65-F5344CB8AC3E}">
        <p14:creationId xmlns:p14="http://schemas.microsoft.com/office/powerpoint/2010/main" val="25969305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The following slides can be used as an alternative to the email scenarios for recognising</a:t>
            </a:r>
          </a:p>
        </p:txBody>
      </p:sp>
      <p:sp>
        <p:nvSpPr>
          <p:cNvPr id="5" name="Date Placeholder 4">
            <a:extLst>
              <a:ext uri="{FF2B5EF4-FFF2-40B4-BE49-F238E27FC236}">
                <a16:creationId xmlns:a16="http://schemas.microsoft.com/office/drawing/2014/main" id="{8B2AA0E0-0658-5A4A-4900-43DFCF3FF5C7}"/>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EAC6F784-3DBE-009C-63B7-F330EE9CBCBA}"/>
              </a:ext>
            </a:extLst>
          </p:cNvPr>
          <p:cNvSpPr>
            <a:spLocks noGrp="1"/>
          </p:cNvSpPr>
          <p:nvPr>
            <p:ph type="sldNum" sz="quarter" idx="5"/>
          </p:nvPr>
        </p:nvSpPr>
        <p:spPr/>
        <p:txBody>
          <a:bodyPr/>
          <a:lstStyle/>
          <a:p>
            <a:fld id="{2D4766F7-40DD-41AA-81A9-703DBA966AD2}" type="slidenum">
              <a:rPr lang="en-GB" smtClean="0"/>
              <a:t>78</a:t>
            </a:fld>
            <a:endParaRPr lang="en-GB"/>
          </a:p>
        </p:txBody>
      </p:sp>
    </p:spTree>
    <p:extLst>
      <p:ext uri="{BB962C8B-B14F-4D97-AF65-F5344CB8AC3E}">
        <p14:creationId xmlns:p14="http://schemas.microsoft.com/office/powerpoint/2010/main" val="28148578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xfrm>
            <a:off x="150813" y="771525"/>
            <a:ext cx="6807200" cy="3830638"/>
          </a:xfrm>
          <a:ln/>
        </p:spPr>
      </p:sp>
      <p:sp>
        <p:nvSpPr>
          <p:cNvPr id="291843" name="Rectangle 3"/>
          <p:cNvSpPr>
            <a:spLocks noGrp="1" noChangeArrowheads="1"/>
          </p:cNvSpPr>
          <p:nvPr>
            <p:ph type="body" idx="1"/>
          </p:nvPr>
        </p:nvSpPr>
        <p:spPr>
          <a:noFill/>
          <a:ln w="9525"/>
        </p:spPr>
        <p:txBody>
          <a:bodyPr lIns="95680" tIns="47000" rIns="95680" bIns="47000">
            <a:normAutofit/>
          </a:bodyPr>
          <a:lstStyle/>
          <a:p>
            <a:r>
              <a:rPr lang="en-GB" dirty="0"/>
              <a:t>This is about being authentic and reaching out towards another person by recognising their preferences and adapting to them</a:t>
            </a:r>
          </a:p>
          <a:p>
            <a:r>
              <a:rPr lang="en-GB" dirty="0"/>
              <a:t>5% is all it takes to make a difference</a:t>
            </a:r>
          </a:p>
          <a:p>
            <a:r>
              <a:rPr lang="en-GB" dirty="0"/>
              <a:t>The desire to connect is the most important component.</a:t>
            </a:r>
          </a:p>
          <a:p>
            <a:r>
              <a:rPr lang="en-GB" dirty="0"/>
              <a:t>It takes practice.</a:t>
            </a:r>
          </a:p>
          <a:p>
            <a:endParaRPr lang="en-GB" dirty="0"/>
          </a:p>
        </p:txBody>
      </p:sp>
      <p:sp>
        <p:nvSpPr>
          <p:cNvPr id="2" name="Date Placeholder 1">
            <a:extLst>
              <a:ext uri="{FF2B5EF4-FFF2-40B4-BE49-F238E27FC236}">
                <a16:creationId xmlns:a16="http://schemas.microsoft.com/office/drawing/2014/main" id="{793BF4CE-3A0D-A512-8B03-36D0DCE753F3}"/>
              </a:ext>
            </a:extLst>
          </p:cNvPr>
          <p:cNvSpPr>
            <a:spLocks noGrp="1"/>
          </p:cNvSpPr>
          <p:nvPr>
            <p:ph type="dt" idx="1"/>
          </p:nvPr>
        </p:nvSpPr>
        <p:spPr/>
        <p:txBody>
          <a:bodyPr/>
          <a:lstStyle/>
          <a:p>
            <a:endParaRPr lang="en-GB"/>
          </a:p>
        </p:txBody>
      </p:sp>
      <p:sp>
        <p:nvSpPr>
          <p:cNvPr id="3" name="Slide Number Placeholder 2">
            <a:extLst>
              <a:ext uri="{FF2B5EF4-FFF2-40B4-BE49-F238E27FC236}">
                <a16:creationId xmlns:a16="http://schemas.microsoft.com/office/drawing/2014/main" id="{23C78CE3-CE8D-BDD2-4ED0-FF383328EA22}"/>
              </a:ext>
            </a:extLst>
          </p:cNvPr>
          <p:cNvSpPr>
            <a:spLocks noGrp="1"/>
          </p:cNvSpPr>
          <p:nvPr>
            <p:ph type="sldNum" sz="quarter" idx="5"/>
          </p:nvPr>
        </p:nvSpPr>
        <p:spPr/>
        <p:txBody>
          <a:bodyPr/>
          <a:lstStyle/>
          <a:p>
            <a:fld id="{2D4766F7-40DD-41AA-81A9-703DBA966AD2}" type="slidenum">
              <a:rPr lang="en-GB" smtClean="0"/>
              <a:t>80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dirty="0"/>
              <a:t>Add Learning Outcomes for the session</a:t>
            </a:r>
          </a:p>
          <a:p>
            <a:endParaRPr lang="en-GB" dirty="0"/>
          </a:p>
        </p:txBody>
      </p:sp>
      <p:sp>
        <p:nvSpPr>
          <p:cNvPr id="5" name="Date Placeholder 4">
            <a:extLst>
              <a:ext uri="{FF2B5EF4-FFF2-40B4-BE49-F238E27FC236}">
                <a16:creationId xmlns:a16="http://schemas.microsoft.com/office/drawing/2014/main" id="{5A9A0712-596B-7BFA-1906-0064CFDC4DEA}"/>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2B59E6F5-6559-8243-CD32-DCD7A3B14C40}"/>
              </a:ext>
            </a:extLst>
          </p:cNvPr>
          <p:cNvSpPr>
            <a:spLocks noGrp="1"/>
          </p:cNvSpPr>
          <p:nvPr>
            <p:ph type="sldNum" sz="quarter" idx="5"/>
          </p:nvPr>
        </p:nvSpPr>
        <p:spPr/>
        <p:txBody>
          <a:bodyPr/>
          <a:lstStyle/>
          <a:p>
            <a:fld id="{2D4766F7-40DD-41AA-81A9-703DBA966AD2}" type="slidenum">
              <a:rPr lang="en-GB" smtClean="0"/>
              <a:t>9</a:t>
            </a:fld>
            <a:endParaRPr lang="en-GB"/>
          </a:p>
        </p:txBody>
      </p:sp>
    </p:spTree>
    <p:extLst>
      <p:ext uri="{BB962C8B-B14F-4D97-AF65-F5344CB8AC3E}">
        <p14:creationId xmlns:p14="http://schemas.microsoft.com/office/powerpoint/2010/main" val="34973227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not doing breakout rooms here (see next slide), ask the participants to type into the chat how they would adapt to connect with each of the four colour energies in other people, one at a time.</a:t>
            </a:r>
          </a:p>
          <a:p>
            <a:endParaRPr lang="en-GB" dirty="0"/>
          </a:p>
          <a:p>
            <a:r>
              <a:rPr lang="en-GB" dirty="0"/>
              <a:t>Begin with Cool Blue, then Fiery Red, Sunshine Yellow, Earth Green.</a:t>
            </a:r>
          </a:p>
          <a:p>
            <a:endParaRPr lang="en-GB" dirty="0"/>
          </a:p>
          <a:p>
            <a:r>
              <a:rPr lang="en-GB" dirty="0"/>
              <a:t>Click through the slide to summarise key tips for each colour energy (Blue, Red, Yellow, Green). Remind participants this is not about being something you are not, this is about a small change – dialling down your dominant energy by a little, and dialling up their dominant energy by a little.</a:t>
            </a:r>
          </a:p>
          <a:p>
            <a:endParaRPr lang="en-GB" dirty="0"/>
          </a:p>
          <a:p>
            <a:r>
              <a:rPr lang="en-GB" b="1" dirty="0"/>
              <a:t>PRODUCER</a:t>
            </a:r>
            <a:r>
              <a:rPr lang="en-GB" dirty="0"/>
              <a:t>: Put link to .pdf job aid on Insightful Strategies in the chat box if it has not already been sent.</a:t>
            </a:r>
          </a:p>
          <a:p>
            <a:endParaRPr lang="en-GB" dirty="0"/>
          </a:p>
          <a:p>
            <a:r>
              <a:rPr lang="en-GB" dirty="0"/>
              <a:t>Ask participants which of these strategies they could use to strengthen their connection to the person they identified at the beginning that they would like to build a stronger connection with.</a:t>
            </a:r>
          </a:p>
          <a:p>
            <a:endParaRPr lang="en-GB" dirty="0"/>
          </a:p>
        </p:txBody>
      </p:sp>
      <p:sp>
        <p:nvSpPr>
          <p:cNvPr id="5" name="Date Placeholder 4">
            <a:extLst>
              <a:ext uri="{FF2B5EF4-FFF2-40B4-BE49-F238E27FC236}">
                <a16:creationId xmlns:a16="http://schemas.microsoft.com/office/drawing/2014/main" id="{6798D1F2-7894-5E35-B112-FBB151A0F578}"/>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81B1507C-F6AE-D881-DD39-F07CF5D76F54}"/>
              </a:ext>
            </a:extLst>
          </p:cNvPr>
          <p:cNvSpPr>
            <a:spLocks noGrp="1"/>
          </p:cNvSpPr>
          <p:nvPr>
            <p:ph type="sldNum" sz="quarter" idx="5"/>
          </p:nvPr>
        </p:nvSpPr>
        <p:spPr/>
        <p:txBody>
          <a:bodyPr/>
          <a:lstStyle/>
          <a:p>
            <a:fld id="{2D4766F7-40DD-41AA-81A9-703DBA966AD2}" type="slidenum">
              <a:rPr lang="en-GB" smtClean="0"/>
              <a:t>81</a:t>
            </a:fld>
            <a:endParaRPr lang="en-GB"/>
          </a:p>
        </p:txBody>
      </p:sp>
    </p:spTree>
    <p:extLst>
      <p:ext uri="{BB962C8B-B14F-4D97-AF65-F5344CB8AC3E}">
        <p14:creationId xmlns:p14="http://schemas.microsoft.com/office/powerpoint/2010/main" val="37667351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142875" y="769938"/>
            <a:ext cx="6818313" cy="3835400"/>
          </a:xfrm>
          <a:ln/>
        </p:spPr>
      </p:sp>
      <p:sp>
        <p:nvSpPr>
          <p:cNvPr id="280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dirty="0"/>
              <a:t>Optional Activity BREAKOUT ROOMS: </a:t>
            </a:r>
            <a:r>
              <a:rPr lang="en-GB" b="0" dirty="0"/>
              <a:t>(time permitting, and a session with fewer than 20 participants)</a:t>
            </a:r>
          </a:p>
          <a:p>
            <a:r>
              <a:rPr lang="en-GB" b="0" dirty="0"/>
              <a:t>PRODUCER: Breakout rooms</a:t>
            </a:r>
          </a:p>
          <a:p>
            <a:r>
              <a:rPr lang="en-GB" b="0" dirty="0"/>
              <a:t>Ahead of the session, identify partners that lead with different colour energies, or at least have different orders of colour energies.</a:t>
            </a:r>
          </a:p>
          <a:p>
            <a:r>
              <a:rPr lang="en-GB" b="0" dirty="0"/>
              <a:t>At this point in the session, send partners to their breakout rooms with these two slides loaded into the rooms. Partners are to have the two conversations, practicing adapting to each other’s preferred colour energies, and then providing feedback to each other about what worked and what could have been more effective in the conversation.</a:t>
            </a:r>
          </a:p>
          <a:p>
            <a:endParaRPr lang="en-GB" b="0" dirty="0"/>
          </a:p>
          <a:p>
            <a:r>
              <a:rPr lang="en-GB" b="0" dirty="0"/>
              <a:t>Return to the main room and debrief together.</a:t>
            </a:r>
          </a:p>
        </p:txBody>
      </p:sp>
      <p:sp>
        <p:nvSpPr>
          <p:cNvPr id="2" name="Date Placeholder 1">
            <a:extLst>
              <a:ext uri="{FF2B5EF4-FFF2-40B4-BE49-F238E27FC236}">
                <a16:creationId xmlns:a16="http://schemas.microsoft.com/office/drawing/2014/main" id="{460DBFA1-7ABB-CB6C-94DF-CCBFBDE5D972}"/>
              </a:ext>
            </a:extLst>
          </p:cNvPr>
          <p:cNvSpPr>
            <a:spLocks noGrp="1"/>
          </p:cNvSpPr>
          <p:nvPr>
            <p:ph type="dt" idx="1"/>
          </p:nvPr>
        </p:nvSpPr>
        <p:spPr/>
        <p:txBody>
          <a:bodyPr/>
          <a:lstStyle/>
          <a:p>
            <a:endParaRPr lang="en-GB"/>
          </a:p>
        </p:txBody>
      </p:sp>
      <p:sp>
        <p:nvSpPr>
          <p:cNvPr id="3" name="Slide Number Placeholder 2">
            <a:extLst>
              <a:ext uri="{FF2B5EF4-FFF2-40B4-BE49-F238E27FC236}">
                <a16:creationId xmlns:a16="http://schemas.microsoft.com/office/drawing/2014/main" id="{E7CCE246-122E-56FE-2BC7-0CCFBA14BE9D}"/>
              </a:ext>
            </a:extLst>
          </p:cNvPr>
          <p:cNvSpPr>
            <a:spLocks noGrp="1"/>
          </p:cNvSpPr>
          <p:nvPr>
            <p:ph type="sldNum" sz="quarter" idx="5"/>
          </p:nvPr>
        </p:nvSpPr>
        <p:spPr/>
        <p:txBody>
          <a:bodyPr/>
          <a:lstStyle/>
          <a:p>
            <a:fld id="{2D4766F7-40DD-41AA-81A9-703DBA966AD2}" type="slidenum">
              <a:rPr lang="en-GB" smtClean="0"/>
              <a:t>82</a:t>
            </a:fld>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142875" y="769938"/>
            <a:ext cx="6818313" cy="3835400"/>
          </a:xfrm>
          <a:ln/>
        </p:spPr>
      </p:sp>
      <p:sp>
        <p:nvSpPr>
          <p:cNvPr id="280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dirty="0"/>
              <a:t>Optional Activity, slide 2</a:t>
            </a:r>
          </a:p>
        </p:txBody>
      </p:sp>
      <p:sp>
        <p:nvSpPr>
          <p:cNvPr id="2" name="Date Placeholder 1">
            <a:extLst>
              <a:ext uri="{FF2B5EF4-FFF2-40B4-BE49-F238E27FC236}">
                <a16:creationId xmlns:a16="http://schemas.microsoft.com/office/drawing/2014/main" id="{06E7B46F-F772-CCB1-DDE3-58A042C2E669}"/>
              </a:ext>
            </a:extLst>
          </p:cNvPr>
          <p:cNvSpPr>
            <a:spLocks noGrp="1"/>
          </p:cNvSpPr>
          <p:nvPr>
            <p:ph type="dt" idx="1"/>
          </p:nvPr>
        </p:nvSpPr>
        <p:spPr/>
        <p:txBody>
          <a:bodyPr/>
          <a:lstStyle/>
          <a:p>
            <a:endParaRPr lang="en-GB"/>
          </a:p>
        </p:txBody>
      </p:sp>
      <p:sp>
        <p:nvSpPr>
          <p:cNvPr id="3" name="Slide Number Placeholder 2">
            <a:extLst>
              <a:ext uri="{FF2B5EF4-FFF2-40B4-BE49-F238E27FC236}">
                <a16:creationId xmlns:a16="http://schemas.microsoft.com/office/drawing/2014/main" id="{43CF6A2E-7D82-BD09-A6BE-82053C3282EB}"/>
              </a:ext>
            </a:extLst>
          </p:cNvPr>
          <p:cNvSpPr>
            <a:spLocks noGrp="1"/>
          </p:cNvSpPr>
          <p:nvPr>
            <p:ph type="sldNum" sz="quarter" idx="5"/>
          </p:nvPr>
        </p:nvSpPr>
        <p:spPr/>
        <p:txBody>
          <a:bodyPr/>
          <a:lstStyle/>
          <a:p>
            <a:fld id="{2D4766F7-40DD-41AA-81A9-703DBA966AD2}" type="slidenum">
              <a:rPr lang="en-GB" smtClean="0"/>
              <a:t>83</a:t>
            </a:fld>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discussion with your participants about the need to develop the skill and habit to successfully adapt and connect better with others. </a:t>
            </a:r>
          </a:p>
          <a:p>
            <a:endParaRPr lang="en-GB" dirty="0"/>
          </a:p>
          <a:p>
            <a:endParaRPr lang="en-GB" dirty="0"/>
          </a:p>
        </p:txBody>
      </p:sp>
      <p:sp>
        <p:nvSpPr>
          <p:cNvPr id="5" name="Date Placeholder 4">
            <a:extLst>
              <a:ext uri="{FF2B5EF4-FFF2-40B4-BE49-F238E27FC236}">
                <a16:creationId xmlns:a16="http://schemas.microsoft.com/office/drawing/2014/main" id="{7270F77B-EA44-BF6C-6915-1EE0F2B078D0}"/>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5477F91B-70DF-0245-743F-46A56A135B74}"/>
              </a:ext>
            </a:extLst>
          </p:cNvPr>
          <p:cNvSpPr>
            <a:spLocks noGrp="1"/>
          </p:cNvSpPr>
          <p:nvPr>
            <p:ph type="sldNum" sz="quarter" idx="5"/>
          </p:nvPr>
        </p:nvSpPr>
        <p:spPr/>
        <p:txBody>
          <a:bodyPr/>
          <a:lstStyle/>
          <a:p>
            <a:fld id="{2D4766F7-40DD-41AA-81A9-703DBA966AD2}" type="slidenum">
              <a:rPr lang="en-GB" smtClean="0"/>
              <a:t>84</a:t>
            </a:fld>
            <a:endParaRPr lang="en-GB"/>
          </a:p>
        </p:txBody>
      </p:sp>
    </p:spTree>
    <p:extLst>
      <p:ext uri="{BB962C8B-B14F-4D97-AF65-F5344CB8AC3E}">
        <p14:creationId xmlns:p14="http://schemas.microsoft.com/office/powerpoint/2010/main" val="37526126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Remind participants about the person </a:t>
            </a:r>
          </a:p>
          <a:p>
            <a:r>
              <a:rPr lang="en-GB" b="1" dirty="0"/>
              <a:t>PRODUCER</a:t>
            </a:r>
            <a:r>
              <a:rPr lang="en-GB" dirty="0"/>
              <a:t>: Text box</a:t>
            </a:r>
          </a:p>
          <a:p>
            <a:r>
              <a:rPr lang="en-GB" dirty="0"/>
              <a:t>Ask participants to type into the box one action they will take based on what they learned in today’s session</a:t>
            </a:r>
          </a:p>
          <a:p>
            <a:endParaRPr lang="en-GB" dirty="0"/>
          </a:p>
        </p:txBody>
      </p:sp>
      <p:sp>
        <p:nvSpPr>
          <p:cNvPr id="5" name="Date Placeholder 4">
            <a:extLst>
              <a:ext uri="{FF2B5EF4-FFF2-40B4-BE49-F238E27FC236}">
                <a16:creationId xmlns:a16="http://schemas.microsoft.com/office/drawing/2014/main" id="{190E44A6-301F-DA7C-9AF1-5DF1BBC1008F}"/>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1DB0B50E-A31F-0135-59F0-78C9DAD563A5}"/>
              </a:ext>
            </a:extLst>
          </p:cNvPr>
          <p:cNvSpPr>
            <a:spLocks noGrp="1"/>
          </p:cNvSpPr>
          <p:nvPr>
            <p:ph type="sldNum" sz="quarter" idx="5"/>
          </p:nvPr>
        </p:nvSpPr>
        <p:spPr/>
        <p:txBody>
          <a:bodyPr/>
          <a:lstStyle/>
          <a:p>
            <a:fld id="{2D4766F7-40DD-41AA-81A9-703DBA966AD2}" type="slidenum">
              <a:rPr lang="en-GB" smtClean="0"/>
              <a:t>85</a:t>
            </a:fld>
            <a:endParaRPr lang="en-GB"/>
          </a:p>
        </p:txBody>
      </p:sp>
    </p:spTree>
    <p:extLst>
      <p:ext uri="{BB962C8B-B14F-4D97-AF65-F5344CB8AC3E}">
        <p14:creationId xmlns:p14="http://schemas.microsoft.com/office/powerpoint/2010/main" val="19945945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supporting materials participants have to takeaway.</a:t>
            </a:r>
          </a:p>
          <a:p>
            <a:pPr marL="185766" indent="-185766">
              <a:buFont typeface="Arial" panose="020B0604020202020204" pitchFamily="34" charset="0"/>
              <a:buChar char="•"/>
            </a:pPr>
            <a:r>
              <a:rPr lang="en-US" dirty="0"/>
              <a:t>They can review the eLearning module again</a:t>
            </a:r>
          </a:p>
          <a:p>
            <a:pPr marL="185766" indent="-185766">
              <a:buFont typeface="Arial" panose="020B0604020202020204" pitchFamily="34" charset="0"/>
              <a:buChar char="•"/>
            </a:pPr>
            <a:r>
              <a:rPr lang="en-US" dirty="0"/>
              <a:t>Insightful Strategies job aid</a:t>
            </a:r>
          </a:p>
          <a:p>
            <a:pPr marL="185766" indent="-185766">
              <a:buFont typeface="Arial" panose="020B0604020202020204" pitchFamily="34" charset="0"/>
              <a:buChar char="•"/>
            </a:pPr>
            <a:r>
              <a:rPr lang="en-US" dirty="0" err="1"/>
              <a:t>Colourful</a:t>
            </a:r>
            <a:r>
              <a:rPr lang="en-US" dirty="0"/>
              <a:t> block image download</a:t>
            </a:r>
          </a:p>
          <a:p>
            <a:pPr marL="185766" indent="-185766">
              <a:buFont typeface="Arial" panose="020B0604020202020204" pitchFamily="34" charset="0"/>
              <a:buChar char="•"/>
            </a:pPr>
            <a:r>
              <a:rPr lang="en-US" dirty="0"/>
              <a:t>Mini </a:t>
            </a:r>
            <a:r>
              <a:rPr lang="en-US"/>
              <a:t>Reference guide job aid</a:t>
            </a:r>
            <a:endParaRPr lang="en-US" dirty="0"/>
          </a:p>
          <a:p>
            <a:pPr marL="185766" indent="-185766">
              <a:buFont typeface="Arial" panose="020B0604020202020204" pitchFamily="34" charset="0"/>
              <a:buChar char="•"/>
            </a:pPr>
            <a:endParaRPr lang="en-US" dirty="0"/>
          </a:p>
          <a:p>
            <a:r>
              <a:rPr lang="en-US" dirty="0"/>
              <a:t>If you have specific homework or </a:t>
            </a:r>
            <a:r>
              <a:rPr lang="en-US" dirty="0" err="1"/>
              <a:t>followup</a:t>
            </a:r>
            <a:r>
              <a:rPr lang="en-US" dirty="0"/>
              <a:t> based on the learning objectives for this session, explain them here.</a:t>
            </a:r>
          </a:p>
          <a:p>
            <a:endParaRPr lang="en-US" dirty="0"/>
          </a:p>
        </p:txBody>
      </p:sp>
      <p:sp>
        <p:nvSpPr>
          <p:cNvPr id="5" name="Date Placeholder 4">
            <a:extLst>
              <a:ext uri="{FF2B5EF4-FFF2-40B4-BE49-F238E27FC236}">
                <a16:creationId xmlns:a16="http://schemas.microsoft.com/office/drawing/2014/main" id="{C9C65CBE-61B3-D4ED-1E17-78B497AAD4C3}"/>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CAD273BF-F855-2B92-2D7D-2D89D1489EFE}"/>
              </a:ext>
            </a:extLst>
          </p:cNvPr>
          <p:cNvSpPr>
            <a:spLocks noGrp="1"/>
          </p:cNvSpPr>
          <p:nvPr>
            <p:ph type="sldNum" sz="quarter" idx="5"/>
          </p:nvPr>
        </p:nvSpPr>
        <p:spPr/>
        <p:txBody>
          <a:bodyPr/>
          <a:lstStyle/>
          <a:p>
            <a:fld id="{2D4766F7-40DD-41AA-81A9-703DBA966AD2}" type="slidenum">
              <a:rPr lang="en-GB" smtClean="0"/>
              <a:t>86</a:t>
            </a:fld>
            <a:endParaRPr lang="en-GB"/>
          </a:p>
        </p:txBody>
      </p:sp>
    </p:spTree>
    <p:extLst>
      <p:ext uri="{BB962C8B-B14F-4D97-AF65-F5344CB8AC3E}">
        <p14:creationId xmlns:p14="http://schemas.microsoft.com/office/powerpoint/2010/main" val="28446972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the participants for their time and energy, and share the last slide</a:t>
            </a:r>
          </a:p>
          <a:p>
            <a:r>
              <a:rPr lang="en-GB" dirty="0"/>
              <a:t>with your contact details in case they have any questions.</a:t>
            </a:r>
          </a:p>
          <a:p>
            <a:endParaRPr lang="en-GB" dirty="0"/>
          </a:p>
          <a:p>
            <a:r>
              <a:rPr lang="en-GB" dirty="0"/>
              <a:t>WELL DONE!</a:t>
            </a:r>
          </a:p>
          <a:p>
            <a:endParaRPr lang="en-GB" dirty="0"/>
          </a:p>
        </p:txBody>
      </p:sp>
      <p:sp>
        <p:nvSpPr>
          <p:cNvPr id="5" name="Date Placeholder 4">
            <a:extLst>
              <a:ext uri="{FF2B5EF4-FFF2-40B4-BE49-F238E27FC236}">
                <a16:creationId xmlns:a16="http://schemas.microsoft.com/office/drawing/2014/main" id="{E0BE4961-03AE-8BBA-7B65-5FD990B3C841}"/>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91E5A732-D2BB-0254-8DAA-A741C3B465CC}"/>
              </a:ext>
            </a:extLst>
          </p:cNvPr>
          <p:cNvSpPr>
            <a:spLocks noGrp="1"/>
          </p:cNvSpPr>
          <p:nvPr>
            <p:ph type="sldNum" sz="quarter" idx="5"/>
          </p:nvPr>
        </p:nvSpPr>
        <p:spPr/>
        <p:txBody>
          <a:bodyPr/>
          <a:lstStyle/>
          <a:p>
            <a:fld id="{2D4766F7-40DD-41AA-81A9-703DBA966AD2}" type="slidenum">
              <a:rPr lang="en-GB" smtClean="0"/>
              <a:t>87</a:t>
            </a:fld>
            <a:endParaRPr lang="en-GB"/>
          </a:p>
        </p:txBody>
      </p:sp>
    </p:spTree>
    <p:extLst>
      <p:ext uri="{BB962C8B-B14F-4D97-AF65-F5344CB8AC3E}">
        <p14:creationId xmlns:p14="http://schemas.microsoft.com/office/powerpoint/2010/main" val="385436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u="sng" dirty="0"/>
              <a:t>Today is about connections</a:t>
            </a:r>
            <a:r>
              <a:rPr lang="en-GB" sz="1300" dirty="0"/>
              <a:t> – Insights Discovery and personal effectiveness</a:t>
            </a:r>
          </a:p>
          <a:p>
            <a:r>
              <a:rPr lang="en-GB" sz="1300" dirty="0"/>
              <a:t>are about connections – specifically improving them! Have you ever wanted to connect with someone, or needed to, and noticed that their different personal style can at times prevent you from establishing a good connection with them?</a:t>
            </a:r>
          </a:p>
          <a:p>
            <a:r>
              <a:rPr lang="en-GB" sz="1300" dirty="0"/>
              <a:t>With a little effort, we can make better connections more often.</a:t>
            </a:r>
          </a:p>
          <a:p>
            <a:endParaRPr lang="en-GB" sz="1300" dirty="0"/>
          </a:p>
          <a:p>
            <a:r>
              <a:rPr lang="en-GB" dirty="0"/>
              <a:t>Ask your participants to turn to ‘pick their person’ i.e.  write down the name of someone in their life who they would like to improve their relationship with.</a:t>
            </a:r>
          </a:p>
          <a:p>
            <a:endParaRPr lang="en-GB" dirty="0"/>
          </a:p>
          <a:p>
            <a:endParaRPr lang="en-GB" dirty="0"/>
          </a:p>
        </p:txBody>
      </p:sp>
      <p:sp>
        <p:nvSpPr>
          <p:cNvPr id="5" name="Date Placeholder 4">
            <a:extLst>
              <a:ext uri="{FF2B5EF4-FFF2-40B4-BE49-F238E27FC236}">
                <a16:creationId xmlns:a16="http://schemas.microsoft.com/office/drawing/2014/main" id="{0689A22A-F24E-6AB4-B7D3-DCBA8EBF378A}"/>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04D9076D-4029-7F8C-EA3E-97A6E24852F5}"/>
              </a:ext>
            </a:extLst>
          </p:cNvPr>
          <p:cNvSpPr>
            <a:spLocks noGrp="1"/>
          </p:cNvSpPr>
          <p:nvPr>
            <p:ph type="sldNum" sz="quarter" idx="5"/>
          </p:nvPr>
        </p:nvSpPr>
        <p:spPr/>
        <p:txBody>
          <a:bodyPr/>
          <a:lstStyle/>
          <a:p>
            <a:fld id="{2D4766F7-40DD-41AA-81A9-703DBA966AD2}" type="slidenum">
              <a:rPr lang="en-GB" smtClean="0"/>
              <a:t>10</a:t>
            </a:fld>
            <a:endParaRPr lang="en-GB"/>
          </a:p>
        </p:txBody>
      </p:sp>
    </p:spTree>
    <p:extLst>
      <p:ext uri="{BB962C8B-B14F-4D97-AF65-F5344CB8AC3E}">
        <p14:creationId xmlns:p14="http://schemas.microsoft.com/office/powerpoint/2010/main" val="22173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participants to answer the question ten times, by writing the prompt "I am..." And then finishing the statement.</a:t>
            </a:r>
            <a:endParaRPr lang="en-US" dirty="0"/>
          </a:p>
          <a:p>
            <a:r>
              <a:rPr lang="en-GB" dirty="0"/>
              <a:t>Ask participants to share some of their answers in the chat so that we may get to know who is in the room.</a:t>
            </a:r>
            <a:endParaRPr lang="en-GB" dirty="0">
              <a:cs typeface="Calibri"/>
            </a:endParaRPr>
          </a:p>
          <a:p>
            <a:r>
              <a:rPr lang="en-GB" dirty="0"/>
              <a:t>Ask the group what they notice about the answers (e.g. some may be about roles, some about characteristics, some more surface level, some deeper)</a:t>
            </a:r>
            <a:endParaRPr lang="en-GB" dirty="0">
              <a:cs typeface="Calibri"/>
            </a:endParaRPr>
          </a:p>
          <a:p>
            <a:r>
              <a:rPr lang="en-GB" dirty="0"/>
              <a:t>Today's session explores additional aspects of who we are.</a:t>
            </a:r>
            <a:endParaRPr lang="en-GB" dirty="0">
              <a:cs typeface="Calibri"/>
            </a:endParaRPr>
          </a:p>
          <a:p>
            <a:endParaRPr lang="en-GB" dirty="0"/>
          </a:p>
          <a:p>
            <a:endParaRPr lang="en-GB" dirty="0"/>
          </a:p>
        </p:txBody>
      </p:sp>
      <p:sp>
        <p:nvSpPr>
          <p:cNvPr id="5" name="Date Placeholder 4">
            <a:extLst>
              <a:ext uri="{FF2B5EF4-FFF2-40B4-BE49-F238E27FC236}">
                <a16:creationId xmlns:a16="http://schemas.microsoft.com/office/drawing/2014/main" id="{7D88B926-3BC4-9F85-1979-2631350CC946}"/>
              </a:ext>
            </a:extLst>
          </p:cNvPr>
          <p:cNvSpPr>
            <a:spLocks noGrp="1"/>
          </p:cNvSpPr>
          <p:nvPr>
            <p:ph type="dt" idx="1"/>
          </p:nvPr>
        </p:nvSpPr>
        <p:spPr/>
        <p:txBody>
          <a:bodyPr/>
          <a:lstStyle/>
          <a:p>
            <a:endParaRPr lang="en-GB"/>
          </a:p>
        </p:txBody>
      </p:sp>
      <p:sp>
        <p:nvSpPr>
          <p:cNvPr id="6" name="Slide Number Placeholder 5">
            <a:extLst>
              <a:ext uri="{FF2B5EF4-FFF2-40B4-BE49-F238E27FC236}">
                <a16:creationId xmlns:a16="http://schemas.microsoft.com/office/drawing/2014/main" id="{CC212323-A895-86C8-E7F4-D624405DC69F}"/>
              </a:ext>
            </a:extLst>
          </p:cNvPr>
          <p:cNvSpPr>
            <a:spLocks noGrp="1"/>
          </p:cNvSpPr>
          <p:nvPr>
            <p:ph type="sldNum" sz="quarter" idx="5"/>
          </p:nvPr>
        </p:nvSpPr>
        <p:spPr/>
        <p:txBody>
          <a:bodyPr/>
          <a:lstStyle/>
          <a:p>
            <a:fld id="{2D4766F7-40DD-41AA-81A9-703DBA966AD2}" type="slidenum">
              <a:rPr lang="en-GB" smtClean="0"/>
              <a:t>11</a:t>
            </a:fld>
            <a:endParaRPr lang="en-GB"/>
          </a:p>
        </p:txBody>
      </p:sp>
    </p:spTree>
    <p:extLst>
      <p:ext uri="{BB962C8B-B14F-4D97-AF65-F5344CB8AC3E}">
        <p14:creationId xmlns:p14="http://schemas.microsoft.com/office/powerpoint/2010/main" val="1292148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290A-229C-437E-9757-6D2F57369759}"/>
              </a:ext>
            </a:extLst>
          </p:cNvPr>
          <p:cNvSpPr>
            <a:spLocks noGrp="1"/>
          </p:cNvSpPr>
          <p:nvPr>
            <p:ph type="title" hasCustomPrompt="1"/>
          </p:nvPr>
        </p:nvSpPr>
        <p:spPr>
          <a:xfrm>
            <a:off x="971600" y="3075806"/>
            <a:ext cx="6275040" cy="857250"/>
          </a:xfrm>
        </p:spPr>
        <p:txBody>
          <a:bodyPr>
            <a:normAutofit/>
          </a:bodyPr>
          <a:lstStyle>
            <a:lvl1pPr algn="l">
              <a:defRPr sz="3600"/>
            </a:lvl1pPr>
          </a:lstStyle>
          <a:p>
            <a:r>
              <a:rPr lang="en-US" dirty="0"/>
              <a:t>Client or session name here</a:t>
            </a:r>
            <a:endParaRPr lang="en-GB" dirty="0"/>
          </a:p>
        </p:txBody>
      </p:sp>
      <p:sp>
        <p:nvSpPr>
          <p:cNvPr id="4" name="TextBox 3">
            <a:extLst>
              <a:ext uri="{FF2B5EF4-FFF2-40B4-BE49-F238E27FC236}">
                <a16:creationId xmlns:a16="http://schemas.microsoft.com/office/drawing/2014/main" id="{E1CD98C1-D753-47A1-AEA4-D8D7E293F48B}"/>
              </a:ext>
            </a:extLst>
          </p:cNvPr>
          <p:cNvSpPr txBox="1"/>
          <p:nvPr userDrawn="1"/>
        </p:nvSpPr>
        <p:spPr>
          <a:xfrm>
            <a:off x="6842338" y="4948014"/>
            <a:ext cx="2119491"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
        <p:nvSpPr>
          <p:cNvPr id="5" name="Subtitle 2">
            <a:extLst>
              <a:ext uri="{FF2B5EF4-FFF2-40B4-BE49-F238E27FC236}">
                <a16:creationId xmlns:a16="http://schemas.microsoft.com/office/drawing/2014/main" id="{0BD841FC-F6A3-4BA6-B39D-EED143256386}"/>
              </a:ext>
            </a:extLst>
          </p:cNvPr>
          <p:cNvSpPr>
            <a:spLocks noGrp="1"/>
          </p:cNvSpPr>
          <p:nvPr>
            <p:ph type="subTitle" idx="1" hasCustomPrompt="1"/>
          </p:nvPr>
        </p:nvSpPr>
        <p:spPr>
          <a:xfrm>
            <a:off x="971600" y="4011910"/>
            <a:ext cx="6275040" cy="672075"/>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GB" dirty="0"/>
              <a:t>Facilitator name and date</a:t>
            </a:r>
          </a:p>
        </p:txBody>
      </p:sp>
      <p:pic>
        <p:nvPicPr>
          <p:cNvPr id="7" name="Picture 6" descr="A close up of a logo&#10;&#10;Description automatically generated">
            <a:extLst>
              <a:ext uri="{FF2B5EF4-FFF2-40B4-BE49-F238E27FC236}">
                <a16:creationId xmlns:a16="http://schemas.microsoft.com/office/drawing/2014/main" id="{9B29746C-F3F3-4003-B03F-444E451BA2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600" y="267494"/>
            <a:ext cx="5291339" cy="2670053"/>
          </a:xfrm>
          <a:prstGeom prst="rect">
            <a:avLst/>
          </a:prstGeom>
        </p:spPr>
      </p:pic>
      <p:sp>
        <p:nvSpPr>
          <p:cNvPr id="6" name="TextBox 5">
            <a:extLst>
              <a:ext uri="{FF2B5EF4-FFF2-40B4-BE49-F238E27FC236}">
                <a16:creationId xmlns:a16="http://schemas.microsoft.com/office/drawing/2014/main" id="{2576CD8D-A31F-4D52-B236-F5D074A540E4}"/>
              </a:ext>
            </a:extLst>
          </p:cNvPr>
          <p:cNvSpPr txBox="1"/>
          <p:nvPr userDrawn="1"/>
        </p:nvSpPr>
        <p:spPr>
          <a:xfrm>
            <a:off x="4572000" y="116632"/>
            <a:ext cx="4317822" cy="200055"/>
          </a:xfrm>
          <a:prstGeom prst="rect">
            <a:avLst/>
          </a:prstGeom>
          <a:noFill/>
        </p:spPr>
        <p:txBody>
          <a:bodyPr wrap="square" rtlCol="0">
            <a:spAutoFit/>
          </a:bodyPr>
          <a:lstStyle/>
          <a:p>
            <a:pPr algn="r"/>
            <a:r>
              <a:rPr lang="en-GB" sz="700" baseline="0" dirty="0">
                <a:solidFill>
                  <a:schemeClr val="tx1">
                    <a:lumMod val="60000"/>
                    <a:lumOff val="40000"/>
                  </a:schemeClr>
                </a:solidFill>
                <a:latin typeface="Arial" panose="020B0604020202020204" pitchFamily="34" charset="0"/>
                <a:cs typeface="Arial" panose="020B0604020202020204" pitchFamily="34" charset="0"/>
              </a:rPr>
              <a:t>D_PPT_12V_enGB_Insights Discovery an Introduction PowerPoint (Virtual)</a:t>
            </a:r>
          </a:p>
        </p:txBody>
      </p:sp>
    </p:spTree>
    <p:extLst>
      <p:ext uri="{BB962C8B-B14F-4D97-AF65-F5344CB8AC3E}">
        <p14:creationId xmlns:p14="http://schemas.microsoft.com/office/powerpoint/2010/main" val="332418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6. Discovery - Title F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55" y="11374"/>
            <a:ext cx="3130486" cy="5120751"/>
          </a:xfrm>
          <a:prstGeom prst="rect">
            <a:avLst/>
          </a:prstGeom>
        </p:spPr>
      </p:pic>
      <p:sp>
        <p:nvSpPr>
          <p:cNvPr id="2" name="Title 1"/>
          <p:cNvSpPr>
            <a:spLocks noGrp="1"/>
          </p:cNvSpPr>
          <p:nvPr>
            <p:ph type="ctrTitle" hasCustomPrompt="1"/>
          </p:nvPr>
        </p:nvSpPr>
        <p:spPr>
          <a:xfrm>
            <a:off x="3635896" y="1563638"/>
            <a:ext cx="5040560" cy="1224136"/>
          </a:xfrm>
        </p:spPr>
        <p:txBody>
          <a:bodyPr anchor="ctr">
            <a:noAutofit/>
          </a:bodyPr>
          <a:lstStyle>
            <a:lvl1pPr algn="l">
              <a:defRPr sz="3600" b="0" baseline="0">
                <a:solidFill>
                  <a:schemeClr val="tx1"/>
                </a:solidFill>
                <a:latin typeface="Arial" panose="020B0604020202020204" pitchFamily="34" charset="0"/>
                <a:cs typeface="Arial" panose="020B0604020202020204" pitchFamily="34" charset="0"/>
              </a:defRPr>
            </a:lvl1pPr>
          </a:lstStyle>
          <a:p>
            <a:r>
              <a:rPr lang="en-US" dirty="0"/>
              <a:t>Click to edit Master</a:t>
            </a:r>
            <a:br>
              <a:rPr lang="en-US" dirty="0"/>
            </a:br>
            <a:r>
              <a:rPr lang="en-US" dirty="0"/>
              <a:t>title style</a:t>
            </a:r>
            <a:endParaRPr lang="en-GB" dirty="0"/>
          </a:p>
        </p:txBody>
      </p:sp>
      <p:sp>
        <p:nvSpPr>
          <p:cNvPr id="3" name="Subtitle 2"/>
          <p:cNvSpPr>
            <a:spLocks noGrp="1"/>
          </p:cNvSpPr>
          <p:nvPr>
            <p:ph type="subTitle" idx="1" hasCustomPrompt="1"/>
          </p:nvPr>
        </p:nvSpPr>
        <p:spPr>
          <a:xfrm>
            <a:off x="3625387" y="2895786"/>
            <a:ext cx="5040560" cy="468052"/>
          </a:xfrm>
        </p:spPr>
        <p:txBody>
          <a:bodyPr>
            <a:noAutofit/>
          </a:bodyPr>
          <a:lstStyle>
            <a:lvl1pPr marL="0" indent="0" algn="l">
              <a:lnSpc>
                <a:spcPct val="100000"/>
              </a:lnSpc>
              <a:buFont typeface="+mj-lt"/>
              <a:buNone/>
              <a:defRPr sz="2400" b="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Double tap to add subtitle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4275" y="0"/>
            <a:ext cx="2149725" cy="981997"/>
          </a:xfrm>
          <a:prstGeom prst="rect">
            <a:avLst/>
          </a:prstGeom>
        </p:spPr>
      </p:pic>
      <p:sp>
        <p:nvSpPr>
          <p:cNvPr id="9" name="TextBox 8">
            <a:extLst>
              <a:ext uri="{FF2B5EF4-FFF2-40B4-BE49-F238E27FC236}">
                <a16:creationId xmlns:a16="http://schemas.microsoft.com/office/drawing/2014/main" id="{4914825E-9590-4917-906E-4ADE2CBDFD2B}"/>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90487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 Discovery - Title SY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4275" y="0"/>
            <a:ext cx="2149725" cy="981997"/>
          </a:xfrm>
          <a:prstGeom prst="rect">
            <a:avLst/>
          </a:prstGeom>
        </p:spPr>
      </p:pic>
      <p:sp>
        <p:nvSpPr>
          <p:cNvPr id="12" name="Title 1"/>
          <p:cNvSpPr>
            <a:spLocks noGrp="1"/>
          </p:cNvSpPr>
          <p:nvPr>
            <p:ph type="ctrTitle" hasCustomPrompt="1"/>
          </p:nvPr>
        </p:nvSpPr>
        <p:spPr>
          <a:xfrm>
            <a:off x="3635896" y="1563638"/>
            <a:ext cx="5040560" cy="1224136"/>
          </a:xfrm>
        </p:spPr>
        <p:txBody>
          <a:bodyPr anchor="ctr">
            <a:noAutofit/>
          </a:bodyPr>
          <a:lstStyle>
            <a:lvl1pPr algn="l">
              <a:defRPr sz="3600" b="0" baseline="0">
                <a:solidFill>
                  <a:schemeClr val="tx1"/>
                </a:solidFill>
                <a:latin typeface="Arial" panose="020B0604020202020204" pitchFamily="34" charset="0"/>
                <a:cs typeface="Arial" panose="020B0604020202020204" pitchFamily="34" charset="0"/>
              </a:defRPr>
            </a:lvl1pPr>
          </a:lstStyle>
          <a:p>
            <a:r>
              <a:rPr lang="en-US" dirty="0"/>
              <a:t>Click to edit Master</a:t>
            </a:r>
            <a:br>
              <a:rPr lang="en-US" dirty="0"/>
            </a:br>
            <a:r>
              <a:rPr lang="en-US" dirty="0"/>
              <a:t>title style</a:t>
            </a:r>
            <a:endParaRPr lang="en-GB" dirty="0"/>
          </a:p>
        </p:txBody>
      </p:sp>
      <p:sp>
        <p:nvSpPr>
          <p:cNvPr id="13" name="Subtitle 2"/>
          <p:cNvSpPr>
            <a:spLocks noGrp="1"/>
          </p:cNvSpPr>
          <p:nvPr>
            <p:ph type="subTitle" idx="1" hasCustomPrompt="1"/>
          </p:nvPr>
        </p:nvSpPr>
        <p:spPr>
          <a:xfrm>
            <a:off x="3625387" y="2895786"/>
            <a:ext cx="5040560" cy="468052"/>
          </a:xfrm>
        </p:spPr>
        <p:txBody>
          <a:bodyPr>
            <a:noAutofit/>
          </a:bodyPr>
          <a:lstStyle>
            <a:lvl1pPr marL="0" indent="0" algn="l">
              <a:lnSpc>
                <a:spcPct val="100000"/>
              </a:lnSpc>
              <a:buFont typeface="+mj-lt"/>
              <a:buNone/>
              <a:defRPr sz="2400" b="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five facets here</a:t>
            </a:r>
            <a:endParaRPr lang="en-GB" dirty="0"/>
          </a:p>
        </p:txBody>
      </p:sp>
      <p:sp>
        <p:nvSpPr>
          <p:cNvPr id="9" name="TextBox 8">
            <a:extLst>
              <a:ext uri="{FF2B5EF4-FFF2-40B4-BE49-F238E27FC236}">
                <a16:creationId xmlns:a16="http://schemas.microsoft.com/office/drawing/2014/main" id="{79457AE2-217B-4C2E-B287-EBC68E42B1DE}"/>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1851100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 Discovery - Title EG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4275" y="0"/>
            <a:ext cx="2149725" cy="981997"/>
          </a:xfrm>
          <a:prstGeom prst="rect">
            <a:avLst/>
          </a:prstGeom>
        </p:spPr>
      </p:pic>
      <p:sp>
        <p:nvSpPr>
          <p:cNvPr id="14" name="Title 1"/>
          <p:cNvSpPr>
            <a:spLocks noGrp="1"/>
          </p:cNvSpPr>
          <p:nvPr>
            <p:ph type="ctrTitle" hasCustomPrompt="1"/>
          </p:nvPr>
        </p:nvSpPr>
        <p:spPr>
          <a:xfrm>
            <a:off x="3635896" y="1563638"/>
            <a:ext cx="5040560" cy="1224136"/>
          </a:xfrm>
        </p:spPr>
        <p:txBody>
          <a:bodyPr anchor="ctr">
            <a:noAutofit/>
          </a:bodyPr>
          <a:lstStyle>
            <a:lvl1pPr algn="l">
              <a:defRPr sz="3600" b="0" baseline="0">
                <a:solidFill>
                  <a:schemeClr val="tx1"/>
                </a:solidFill>
                <a:latin typeface="Arial" panose="020B0604020202020204" pitchFamily="34" charset="0"/>
                <a:cs typeface="Arial" panose="020B0604020202020204" pitchFamily="34" charset="0"/>
              </a:defRPr>
            </a:lvl1pPr>
          </a:lstStyle>
          <a:p>
            <a:r>
              <a:rPr lang="en-US" dirty="0"/>
              <a:t>Click to edit Master</a:t>
            </a:r>
            <a:br>
              <a:rPr lang="en-US" dirty="0"/>
            </a:br>
            <a:r>
              <a:rPr lang="en-US" dirty="0"/>
              <a:t>title style</a:t>
            </a:r>
            <a:endParaRPr lang="en-GB" dirty="0"/>
          </a:p>
        </p:txBody>
      </p:sp>
      <p:sp>
        <p:nvSpPr>
          <p:cNvPr id="15" name="Subtitle 2"/>
          <p:cNvSpPr>
            <a:spLocks noGrp="1"/>
          </p:cNvSpPr>
          <p:nvPr>
            <p:ph type="subTitle" idx="1" hasCustomPrompt="1"/>
          </p:nvPr>
        </p:nvSpPr>
        <p:spPr>
          <a:xfrm>
            <a:off x="3625387" y="2895786"/>
            <a:ext cx="5040560" cy="468052"/>
          </a:xfrm>
        </p:spPr>
        <p:txBody>
          <a:bodyPr>
            <a:noAutofit/>
          </a:bodyPr>
          <a:lstStyle>
            <a:lvl1pPr marL="0" indent="0" algn="l">
              <a:lnSpc>
                <a:spcPct val="100000"/>
              </a:lnSpc>
              <a:buFont typeface="+mj-lt"/>
              <a:buNone/>
              <a:defRPr sz="2400" b="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five facets here</a:t>
            </a:r>
            <a:endParaRPr lang="en-GB" dirty="0"/>
          </a:p>
        </p:txBody>
      </p:sp>
      <p:sp>
        <p:nvSpPr>
          <p:cNvPr id="9" name="TextBox 8">
            <a:extLst>
              <a:ext uri="{FF2B5EF4-FFF2-40B4-BE49-F238E27FC236}">
                <a16:creationId xmlns:a16="http://schemas.microsoft.com/office/drawing/2014/main" id="{566BC822-6C60-48F8-BEA4-A40F1F7FBB99}"/>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373251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 Discovery - Title CB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4275" y="0"/>
            <a:ext cx="2149725" cy="981997"/>
          </a:xfrm>
          <a:prstGeom prst="rect">
            <a:avLst/>
          </a:prstGeom>
        </p:spPr>
      </p:pic>
      <p:sp>
        <p:nvSpPr>
          <p:cNvPr id="12" name="Title 1"/>
          <p:cNvSpPr>
            <a:spLocks noGrp="1"/>
          </p:cNvSpPr>
          <p:nvPr>
            <p:ph type="ctrTitle" hasCustomPrompt="1"/>
          </p:nvPr>
        </p:nvSpPr>
        <p:spPr>
          <a:xfrm>
            <a:off x="3635896" y="1563638"/>
            <a:ext cx="5040560" cy="1224136"/>
          </a:xfrm>
        </p:spPr>
        <p:txBody>
          <a:bodyPr anchor="ctr">
            <a:noAutofit/>
          </a:bodyPr>
          <a:lstStyle>
            <a:lvl1pPr algn="l">
              <a:defRPr sz="3600" b="0" baseline="0">
                <a:solidFill>
                  <a:schemeClr val="tx1"/>
                </a:solidFill>
                <a:latin typeface="Arial" panose="020B0604020202020204" pitchFamily="34" charset="0"/>
                <a:cs typeface="Arial" panose="020B0604020202020204" pitchFamily="34" charset="0"/>
              </a:defRPr>
            </a:lvl1pPr>
          </a:lstStyle>
          <a:p>
            <a:r>
              <a:rPr lang="en-US" dirty="0"/>
              <a:t>Click to edit Master</a:t>
            </a:r>
            <a:br>
              <a:rPr lang="en-US" dirty="0"/>
            </a:br>
            <a:r>
              <a:rPr lang="en-US" dirty="0"/>
              <a:t>title style</a:t>
            </a:r>
            <a:endParaRPr lang="en-GB" dirty="0"/>
          </a:p>
        </p:txBody>
      </p:sp>
      <p:sp>
        <p:nvSpPr>
          <p:cNvPr id="13" name="Subtitle 2"/>
          <p:cNvSpPr>
            <a:spLocks noGrp="1"/>
          </p:cNvSpPr>
          <p:nvPr>
            <p:ph type="subTitle" idx="1" hasCustomPrompt="1"/>
          </p:nvPr>
        </p:nvSpPr>
        <p:spPr>
          <a:xfrm>
            <a:off x="3625387" y="2895786"/>
            <a:ext cx="5040560" cy="468052"/>
          </a:xfrm>
        </p:spPr>
        <p:txBody>
          <a:bodyPr>
            <a:noAutofit/>
          </a:bodyPr>
          <a:lstStyle>
            <a:lvl1pPr marL="0" indent="0" algn="l">
              <a:lnSpc>
                <a:spcPct val="100000"/>
              </a:lnSpc>
              <a:buFont typeface="+mj-lt"/>
              <a:buNone/>
              <a:defRPr sz="2400" b="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five facets here</a:t>
            </a:r>
            <a:endParaRPr lang="en-GB" dirty="0"/>
          </a:p>
        </p:txBody>
      </p:sp>
      <p:sp>
        <p:nvSpPr>
          <p:cNvPr id="9" name="TextBox 8">
            <a:extLst>
              <a:ext uri="{FF2B5EF4-FFF2-40B4-BE49-F238E27FC236}">
                <a16:creationId xmlns:a16="http://schemas.microsoft.com/office/drawing/2014/main" id="{2C92BF59-30A9-4E69-BD4B-5A38CBBED2A7}"/>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2021786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 Discover - Grey footer 1 column">
    <p:spTree>
      <p:nvGrpSpPr>
        <p:cNvPr id="1" name=""/>
        <p:cNvGrpSpPr/>
        <p:nvPr/>
      </p:nvGrpSpPr>
      <p:grpSpPr>
        <a:xfrm>
          <a:off x="0" y="0"/>
          <a:ext cx="0" cy="0"/>
          <a:chOff x="0" y="0"/>
          <a:chExt cx="0" cy="0"/>
        </a:xfrm>
      </p:grpSpPr>
      <p:pic>
        <p:nvPicPr>
          <p:cNvPr id="9" name="Picture 2" descr="X:\Insights Brand 2011\Graphics Team\Brand Evolution 2015\Brand Evolution - Doughnut\Brand Evolution - Doughnut - PPT templates\PPT master images v2\ILD_TB_09_Grey footer.png">
            <a:extLst>
              <a:ext uri="{FF2B5EF4-FFF2-40B4-BE49-F238E27FC236}">
                <a16:creationId xmlns:a16="http://schemas.microsoft.com/office/drawing/2014/main" id="{74385B8F-57D8-4B44-A020-76072429AF3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908" b="2893"/>
          <a:stretch/>
        </p:blipFill>
        <p:spPr bwMode="auto">
          <a:xfrm>
            <a:off x="0" y="4824536"/>
            <a:ext cx="9144000" cy="3189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userDrawn="1">
            <p:ph idx="1"/>
          </p:nvPr>
        </p:nvSpPr>
        <p:spPr>
          <a:xfrm>
            <a:off x="503040" y="1113588"/>
            <a:ext cx="8101408" cy="3402378"/>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503040" y="141480"/>
            <a:ext cx="8101408" cy="857250"/>
          </a:xfrm>
        </p:spPr>
        <p:txBody>
          <a:bodyPr>
            <a:normAutofit/>
          </a:bodyPr>
          <a:lstStyle>
            <a:lvl1pPr algn="l">
              <a:defRPr sz="3400">
                <a:solidFill>
                  <a:srgbClr val="58585A"/>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6" name="TextBox 5">
            <a:extLst>
              <a:ext uri="{FF2B5EF4-FFF2-40B4-BE49-F238E27FC236}">
                <a16:creationId xmlns:a16="http://schemas.microsoft.com/office/drawing/2014/main" id="{DBDACDE0-15D6-4E87-91E6-9F40A6A0ECCA}"/>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1293904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 Discover - Grey footer 2 column">
    <p:spTree>
      <p:nvGrpSpPr>
        <p:cNvPr id="1" name=""/>
        <p:cNvGrpSpPr/>
        <p:nvPr/>
      </p:nvGrpSpPr>
      <p:grpSpPr>
        <a:xfrm>
          <a:off x="0" y="0"/>
          <a:ext cx="0" cy="0"/>
          <a:chOff x="0" y="0"/>
          <a:chExt cx="0" cy="0"/>
        </a:xfrm>
      </p:grpSpPr>
      <p:sp>
        <p:nvSpPr>
          <p:cNvPr id="11" name="Content Placeholder 2"/>
          <p:cNvSpPr>
            <a:spLocks noGrp="1"/>
          </p:cNvSpPr>
          <p:nvPr>
            <p:ph idx="10"/>
          </p:nvPr>
        </p:nvSpPr>
        <p:spPr>
          <a:xfrm>
            <a:off x="503040" y="1113588"/>
            <a:ext cx="4068960" cy="3402378"/>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2" descr="X:\Insights Brand 2011\Graphics Team\Brand Evolution 2015\Brand Evolution - Doughnut\Brand Evolution - Doughnut - PPT templates\PPT master images v2\ILD_TB_09_Grey footer.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908" b="2893"/>
          <a:stretch/>
        </p:blipFill>
        <p:spPr bwMode="auto">
          <a:xfrm>
            <a:off x="0" y="4824536"/>
            <a:ext cx="9144000" cy="31896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4716016" y="1113588"/>
            <a:ext cx="3888432" cy="3402378"/>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itle 1"/>
          <p:cNvSpPr>
            <a:spLocks noGrp="1"/>
          </p:cNvSpPr>
          <p:nvPr>
            <p:ph type="title"/>
          </p:nvPr>
        </p:nvSpPr>
        <p:spPr>
          <a:xfrm>
            <a:off x="503040" y="141480"/>
            <a:ext cx="8101408" cy="857250"/>
          </a:xfrm>
        </p:spPr>
        <p:txBody>
          <a:bodyPr>
            <a:normAutofit/>
          </a:bodyPr>
          <a:lstStyle>
            <a:lvl1pPr algn="l">
              <a:defRPr sz="3400">
                <a:solidFill>
                  <a:srgbClr val="58585A"/>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9" name="TextBox 8">
            <a:extLst>
              <a:ext uri="{FF2B5EF4-FFF2-40B4-BE49-F238E27FC236}">
                <a16:creationId xmlns:a16="http://schemas.microsoft.com/office/drawing/2014/main" id="{387357D2-D77E-431F-8614-DF85AE115AAE}"/>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50306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Discover - Colour footer 1 column">
    <p:spTree>
      <p:nvGrpSpPr>
        <p:cNvPr id="1" name=""/>
        <p:cNvGrpSpPr/>
        <p:nvPr/>
      </p:nvGrpSpPr>
      <p:grpSpPr>
        <a:xfrm>
          <a:off x="0" y="0"/>
          <a:ext cx="0" cy="0"/>
          <a:chOff x="0" y="0"/>
          <a:chExt cx="0" cy="0"/>
        </a:xfrm>
      </p:grpSpPr>
      <p:pic>
        <p:nvPicPr>
          <p:cNvPr id="3074" name="Picture 2" descr="X:\Insights Brand 2011\Graphics Team\Brand Evolution 2015\Brand Evolution - Doughnut\Brand Evolution - Doughnut - PPT templates\PPT master images v2\D_TB_09_Discovery footer.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527" b="2874"/>
          <a:stretch/>
        </p:blipFill>
        <p:spPr bwMode="auto">
          <a:xfrm>
            <a:off x="0" y="4803998"/>
            <a:ext cx="9144000" cy="3395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6826308" y="4948014"/>
            <a:ext cx="2135521"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2009-2020. All rights reserved.</a:t>
            </a:r>
          </a:p>
        </p:txBody>
      </p:sp>
      <p:sp>
        <p:nvSpPr>
          <p:cNvPr id="8" name="Content Placeholder 2">
            <a:extLst>
              <a:ext uri="{FF2B5EF4-FFF2-40B4-BE49-F238E27FC236}">
                <a16:creationId xmlns:a16="http://schemas.microsoft.com/office/drawing/2014/main" id="{14542F7C-53BA-44C2-8030-515629DBC449}"/>
              </a:ext>
            </a:extLst>
          </p:cNvPr>
          <p:cNvSpPr>
            <a:spLocks noGrp="1"/>
          </p:cNvSpPr>
          <p:nvPr>
            <p:ph idx="1"/>
          </p:nvPr>
        </p:nvSpPr>
        <p:spPr>
          <a:xfrm>
            <a:off x="503040" y="1113588"/>
            <a:ext cx="8101408" cy="3402378"/>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
            <a:extLst>
              <a:ext uri="{FF2B5EF4-FFF2-40B4-BE49-F238E27FC236}">
                <a16:creationId xmlns:a16="http://schemas.microsoft.com/office/drawing/2014/main" id="{C35BA84F-AB2D-449A-8C99-557CB4E1B212}"/>
              </a:ext>
            </a:extLst>
          </p:cNvPr>
          <p:cNvSpPr>
            <a:spLocks noGrp="1"/>
          </p:cNvSpPr>
          <p:nvPr>
            <p:ph type="title"/>
          </p:nvPr>
        </p:nvSpPr>
        <p:spPr>
          <a:xfrm>
            <a:off x="503040" y="141480"/>
            <a:ext cx="8101408" cy="857250"/>
          </a:xfrm>
        </p:spPr>
        <p:txBody>
          <a:bodyPr>
            <a:normAutofit/>
          </a:bodyPr>
          <a:lstStyle>
            <a:lvl1pPr algn="l">
              <a:defRPr sz="3400">
                <a:solidFill>
                  <a:srgbClr val="58585A"/>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59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 Discover - Colour footer 2 column">
    <p:spTree>
      <p:nvGrpSpPr>
        <p:cNvPr id="1" name=""/>
        <p:cNvGrpSpPr/>
        <p:nvPr/>
      </p:nvGrpSpPr>
      <p:grpSpPr>
        <a:xfrm>
          <a:off x="0" y="0"/>
          <a:ext cx="0" cy="0"/>
          <a:chOff x="0" y="0"/>
          <a:chExt cx="0" cy="0"/>
        </a:xfrm>
      </p:grpSpPr>
      <p:pic>
        <p:nvPicPr>
          <p:cNvPr id="10" name="Picture 2" descr="X:\Insights Brand 2011\Graphics Team\Brand Evolution 2015\Brand Evolution - Doughnut\Brand Evolution - Doughnut - PPT templates\PPT master images v2\D_TB_09_Discovery footer.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528" b="2873"/>
          <a:stretch/>
        </p:blipFill>
        <p:spPr bwMode="auto">
          <a:xfrm>
            <a:off x="0" y="4803998"/>
            <a:ext cx="9144000" cy="3395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6826308" y="4948014"/>
            <a:ext cx="2135521"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2009-2020. All rights reserved.</a:t>
            </a:r>
          </a:p>
        </p:txBody>
      </p:sp>
      <p:sp>
        <p:nvSpPr>
          <p:cNvPr id="11" name="Title 1"/>
          <p:cNvSpPr>
            <a:spLocks noGrp="1"/>
          </p:cNvSpPr>
          <p:nvPr>
            <p:ph type="title"/>
          </p:nvPr>
        </p:nvSpPr>
        <p:spPr>
          <a:xfrm>
            <a:off x="503040" y="141480"/>
            <a:ext cx="8101408" cy="857250"/>
          </a:xfrm>
        </p:spPr>
        <p:txBody>
          <a:bodyPr>
            <a:normAutofit/>
          </a:bodyPr>
          <a:lstStyle>
            <a:lvl1pPr algn="l">
              <a:defRPr sz="3400">
                <a:solidFill>
                  <a:srgbClr val="58585A"/>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2" name="Content Placeholder 2"/>
          <p:cNvSpPr>
            <a:spLocks noGrp="1"/>
          </p:cNvSpPr>
          <p:nvPr>
            <p:ph idx="10"/>
          </p:nvPr>
        </p:nvSpPr>
        <p:spPr>
          <a:xfrm>
            <a:off x="503040" y="1113588"/>
            <a:ext cx="4068960" cy="3402378"/>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p:cNvSpPr>
            <a:spLocks noGrp="1"/>
          </p:cNvSpPr>
          <p:nvPr>
            <p:ph idx="1"/>
          </p:nvPr>
        </p:nvSpPr>
        <p:spPr>
          <a:xfrm>
            <a:off x="4716016" y="1113588"/>
            <a:ext cx="3888432" cy="3402378"/>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98808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 Discover - 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503040" y="1113588"/>
            <a:ext cx="8101408" cy="3546394"/>
          </a:xfrm>
        </p:spPr>
        <p:txBody>
          <a:bodyPr/>
          <a:lstStyle>
            <a:lvl1pPr>
              <a:spcBef>
                <a:spcPts val="1200"/>
              </a:spcBef>
              <a:spcAft>
                <a:spcPts val="1000"/>
              </a:spcAft>
              <a:buClr>
                <a:schemeClr val="tx2"/>
              </a:buClr>
              <a:defRPr sz="2800">
                <a:solidFill>
                  <a:srgbClr val="58585A"/>
                </a:solidFill>
                <a:latin typeface="Arial" panose="020B0604020202020204" pitchFamily="34" charset="0"/>
                <a:cs typeface="Arial" panose="020B0604020202020204" pitchFamily="34" charset="0"/>
              </a:defRPr>
            </a:lvl1pPr>
            <a:lvl2pPr>
              <a:buClr>
                <a:schemeClr val="tx1">
                  <a:lumMod val="50000"/>
                  <a:lumOff val="50000"/>
                </a:schemeClr>
              </a:buClr>
              <a:defRPr sz="2400">
                <a:solidFill>
                  <a:srgbClr val="58585A"/>
                </a:solidFill>
                <a:latin typeface="Arial" panose="020B0604020202020204" pitchFamily="34" charset="0"/>
                <a:cs typeface="Arial" panose="020B0604020202020204" pitchFamily="34" charset="0"/>
              </a:defRPr>
            </a:lvl2pPr>
            <a:lvl3pPr>
              <a:buClr>
                <a:schemeClr val="tx1">
                  <a:lumMod val="50000"/>
                  <a:lumOff val="50000"/>
                </a:schemeClr>
              </a:buClr>
              <a:defRPr sz="2200">
                <a:solidFill>
                  <a:srgbClr val="58585A"/>
                </a:solidFill>
                <a:latin typeface="Arial" panose="020B0604020202020204" pitchFamily="34" charset="0"/>
                <a:cs typeface="Arial" panose="020B0604020202020204" pitchFamily="34" charset="0"/>
              </a:defRPr>
            </a:lvl3pPr>
            <a:lvl4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4pPr>
            <a:lvl5pPr>
              <a:buClr>
                <a:schemeClr val="tx1">
                  <a:lumMod val="50000"/>
                  <a:lumOff val="50000"/>
                </a:schemeClr>
              </a:buClr>
              <a:defRPr>
                <a:solidFill>
                  <a:schemeClr val="bg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503040" y="141480"/>
            <a:ext cx="8101408" cy="893536"/>
          </a:xfrm>
        </p:spPr>
        <p:txBody>
          <a:bodyPr>
            <a:normAutofit/>
          </a:bodyPr>
          <a:lstStyle>
            <a:lvl1pPr algn="l">
              <a:defRPr sz="3400">
                <a:solidFill>
                  <a:srgbClr val="58585A"/>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TextBox 7">
            <a:extLst>
              <a:ext uri="{FF2B5EF4-FFF2-40B4-BE49-F238E27FC236}">
                <a16:creationId xmlns:a16="http://schemas.microsoft.com/office/drawing/2014/main" id="{F3378D1B-39C9-4A1E-86DB-5668C560A6F6}"/>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342299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 Insights Blue breaker">
    <p:spTree>
      <p:nvGrpSpPr>
        <p:cNvPr id="1" name=""/>
        <p:cNvGrpSpPr/>
        <p:nvPr/>
      </p:nvGrpSpPr>
      <p:grpSpPr>
        <a:xfrm>
          <a:off x="0" y="0"/>
          <a:ext cx="0" cy="0"/>
          <a:chOff x="0" y="0"/>
          <a:chExt cx="0" cy="0"/>
        </a:xfrm>
      </p:grpSpPr>
      <p:pic>
        <p:nvPicPr>
          <p:cNvPr id="2050" name="Picture 2" descr="X:\Insights Brand 2011\Graphics Team\Brand Evolution 2015\Brand Evolution - Doughnut\Brand Evolution - Doughnut - PPT templates\PPT master images v2\ILD_TB_10_Insights blue 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6826308" y="4948014"/>
            <a:ext cx="2135521"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2009-2020. All rights reserved.</a:t>
            </a:r>
          </a:p>
        </p:txBody>
      </p:sp>
      <p:sp>
        <p:nvSpPr>
          <p:cNvPr id="8" name="Content Placeholder 2">
            <a:extLst>
              <a:ext uri="{FF2B5EF4-FFF2-40B4-BE49-F238E27FC236}">
                <a16:creationId xmlns:a16="http://schemas.microsoft.com/office/drawing/2014/main" id="{9C1312BE-71BB-4F67-ACE2-218568C52427}"/>
              </a:ext>
            </a:extLst>
          </p:cNvPr>
          <p:cNvSpPr>
            <a:spLocks noGrp="1"/>
          </p:cNvSpPr>
          <p:nvPr>
            <p:ph idx="1"/>
          </p:nvPr>
        </p:nvSpPr>
        <p:spPr>
          <a:xfrm>
            <a:off x="503040" y="1113588"/>
            <a:ext cx="8101408" cy="3402378"/>
          </a:xfrm>
        </p:spPr>
        <p:txBody>
          <a:bodyPr/>
          <a:lstStyle>
            <a:lvl1pPr marL="342900" indent="-342900">
              <a:spcBef>
                <a:spcPts val="1200"/>
              </a:spcBef>
              <a:spcAft>
                <a:spcPts val="1000"/>
              </a:spcAft>
              <a:buClr>
                <a:schemeClr val="bg1"/>
              </a:buClr>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742950" indent="-285750">
              <a:buClr>
                <a:schemeClr val="bg1"/>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buClr>
                <a:schemeClr val="bg1"/>
              </a:buClr>
              <a:buFont typeface="Arial" panose="020B0604020202020204" pitchFamily="34" charset="0"/>
              <a:buChar char="•"/>
              <a:defRPr sz="2200">
                <a:solidFill>
                  <a:schemeClr val="bg1"/>
                </a:solidFill>
                <a:latin typeface="Arial" panose="020B0604020202020204" pitchFamily="34" charset="0"/>
                <a:cs typeface="Arial" panose="020B0604020202020204" pitchFamily="34" charset="0"/>
              </a:defRPr>
            </a:lvl3pPr>
            <a:lvl4pPr marL="1600200" indent="-228600">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a:extLst>
              <a:ext uri="{FF2B5EF4-FFF2-40B4-BE49-F238E27FC236}">
                <a16:creationId xmlns:a16="http://schemas.microsoft.com/office/drawing/2014/main" id="{B3FAA70F-06BF-4C0A-AE45-3B5FE2B458A3}"/>
              </a:ext>
            </a:extLst>
          </p:cNvPr>
          <p:cNvSpPr>
            <a:spLocks noGrp="1"/>
          </p:cNvSpPr>
          <p:nvPr>
            <p:ph type="title"/>
          </p:nvPr>
        </p:nvSpPr>
        <p:spPr>
          <a:xfrm>
            <a:off x="503040" y="141480"/>
            <a:ext cx="8101408" cy="857250"/>
          </a:xfrm>
        </p:spPr>
        <p:txBody>
          <a:bodyPr>
            <a:normAutofit/>
          </a:bodyPr>
          <a:lstStyle>
            <a:lvl1pPr marL="0" indent="0" algn="l">
              <a:buClr>
                <a:schemeClr val="bg1"/>
              </a:buClr>
              <a:buFont typeface="Arial" panose="020B0604020202020204" pitchFamily="34" charset="0"/>
              <a:buNone/>
              <a:defRPr sz="34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68631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Discovery - Title F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4275" y="4161503"/>
            <a:ext cx="2149725" cy="981997"/>
          </a:xfrm>
          <a:prstGeom prst="rect">
            <a:avLst/>
          </a:prstGeom>
        </p:spPr>
      </p:pic>
      <p:sp>
        <p:nvSpPr>
          <p:cNvPr id="7" name="Title 1"/>
          <p:cNvSpPr>
            <a:spLocks noGrp="1"/>
          </p:cNvSpPr>
          <p:nvPr>
            <p:ph type="ctrTitle"/>
          </p:nvPr>
        </p:nvSpPr>
        <p:spPr>
          <a:xfrm>
            <a:off x="251520" y="3507854"/>
            <a:ext cx="5040560" cy="936104"/>
          </a:xfrm>
        </p:spPr>
        <p:txBody>
          <a:bodyPr>
            <a:noAutofit/>
          </a:bodyPr>
          <a:lstStyle>
            <a:lvl1pPr algn="l">
              <a:defRPr sz="3000" baseline="0">
                <a:solidFill>
                  <a:srgbClr val="58585A"/>
                </a:solidFill>
                <a:latin typeface="Arial" panose="020B0604020202020204" pitchFamily="34" charset="0"/>
                <a:cs typeface="Arial" panose="020B0604020202020204" pitchFamily="34" charset="0"/>
              </a:defRPr>
            </a:lvl1pPr>
          </a:lstStyle>
          <a:p>
            <a:endParaRPr lang="en-GB" dirty="0"/>
          </a:p>
        </p:txBody>
      </p:sp>
      <p:sp>
        <p:nvSpPr>
          <p:cNvPr id="11" name="Subtitle 2"/>
          <p:cNvSpPr>
            <a:spLocks noGrp="1"/>
          </p:cNvSpPr>
          <p:nvPr>
            <p:ph type="subTitle" idx="1" hasCustomPrompt="1"/>
          </p:nvPr>
        </p:nvSpPr>
        <p:spPr>
          <a:xfrm>
            <a:off x="251520" y="4515966"/>
            <a:ext cx="5040560" cy="432048"/>
          </a:xfrm>
        </p:spPr>
        <p:txBody>
          <a:bodyPr>
            <a:noAutofit/>
          </a:bodyPr>
          <a:lstStyle>
            <a:lvl1pPr marL="0" indent="0" algn="l">
              <a:lnSpc>
                <a:spcPct val="100000"/>
              </a:lnSpc>
              <a:buFontTx/>
              <a:buNone/>
              <a:defRPr sz="240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8" name="TextBox 7">
            <a:extLst>
              <a:ext uri="{FF2B5EF4-FFF2-40B4-BE49-F238E27FC236}">
                <a16:creationId xmlns:a16="http://schemas.microsoft.com/office/drawing/2014/main" id="{F923F96B-A079-436D-BD4D-945334FC8D6B}"/>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1013688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Discover - FR Table cloth">
    <p:spTree>
      <p:nvGrpSpPr>
        <p:cNvPr id="1" name=""/>
        <p:cNvGrpSpPr/>
        <p:nvPr/>
      </p:nvGrpSpPr>
      <p:grpSpPr>
        <a:xfrm>
          <a:off x="0" y="0"/>
          <a:ext cx="0" cy="0"/>
          <a:chOff x="0" y="0"/>
          <a:chExt cx="0" cy="0"/>
        </a:xfrm>
      </p:grpSpPr>
      <p:pic>
        <p:nvPicPr>
          <p:cNvPr id="4"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6" name="TextBox 5">
            <a:extLst>
              <a:ext uri="{FF2B5EF4-FFF2-40B4-BE49-F238E27FC236}">
                <a16:creationId xmlns:a16="http://schemas.microsoft.com/office/drawing/2014/main" id="{1230767B-2572-480F-9673-59965617B0F1}"/>
              </a:ext>
            </a:extLst>
          </p:cNvPr>
          <p:cNvSpPr txBox="1"/>
          <p:nvPr userDrawn="1"/>
        </p:nvSpPr>
        <p:spPr>
          <a:xfrm>
            <a:off x="6826308" y="4948014"/>
            <a:ext cx="2135521"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3564140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Discover - SY Table cloth">
    <p:spTree>
      <p:nvGrpSpPr>
        <p:cNvPr id="1" name=""/>
        <p:cNvGrpSpPr/>
        <p:nvPr/>
      </p:nvGrpSpPr>
      <p:grpSpPr>
        <a:xfrm>
          <a:off x="0" y="0"/>
          <a:ext cx="0" cy="0"/>
          <a:chOff x="0" y="0"/>
          <a:chExt cx="0" cy="0"/>
        </a:xfrm>
      </p:grpSpPr>
      <p:pic>
        <p:nvPicPr>
          <p:cNvPr id="6" name="Content Placeholder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7" name="TextBox 6">
            <a:extLst>
              <a:ext uri="{FF2B5EF4-FFF2-40B4-BE49-F238E27FC236}">
                <a16:creationId xmlns:a16="http://schemas.microsoft.com/office/drawing/2014/main" id="{D6FD5528-ABCF-454D-A746-11CB9E4334F3}"/>
              </a:ext>
            </a:extLst>
          </p:cNvPr>
          <p:cNvSpPr txBox="1"/>
          <p:nvPr userDrawn="1"/>
        </p:nvSpPr>
        <p:spPr>
          <a:xfrm>
            <a:off x="6826308" y="4948014"/>
            <a:ext cx="2135521"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2145776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Discover -  EG Table cloth">
    <p:spTree>
      <p:nvGrpSpPr>
        <p:cNvPr id="1" name=""/>
        <p:cNvGrpSpPr/>
        <p:nvPr/>
      </p:nvGrpSpPr>
      <p:grpSpPr>
        <a:xfrm>
          <a:off x="0" y="0"/>
          <a:ext cx="0" cy="0"/>
          <a:chOff x="0" y="0"/>
          <a:chExt cx="0" cy="0"/>
        </a:xfrm>
      </p:grpSpPr>
      <p:pic>
        <p:nvPicPr>
          <p:cNvPr id="6" name="Content Placeholder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5" name="TextBox 4"/>
          <p:cNvSpPr txBox="1"/>
          <p:nvPr userDrawn="1"/>
        </p:nvSpPr>
        <p:spPr>
          <a:xfrm>
            <a:off x="6826308" y="4948014"/>
            <a:ext cx="2135521"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714925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Discover - CB Table cloth">
    <p:spTree>
      <p:nvGrpSpPr>
        <p:cNvPr id="1" name=""/>
        <p:cNvGrpSpPr/>
        <p:nvPr/>
      </p:nvGrpSpPr>
      <p:grpSpPr>
        <a:xfrm>
          <a:off x="0" y="0"/>
          <a:ext cx="0" cy="0"/>
          <a:chOff x="0" y="0"/>
          <a:chExt cx="0" cy="0"/>
        </a:xfrm>
      </p:grpSpPr>
      <p:pic>
        <p:nvPicPr>
          <p:cNvPr id="7" name="Content Placeholder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5" name="TextBox 4"/>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 2017. All rights reserved.</a:t>
            </a:r>
          </a:p>
        </p:txBody>
      </p:sp>
      <p:sp>
        <p:nvSpPr>
          <p:cNvPr id="10" name="TextBox 9"/>
          <p:cNvSpPr txBox="1"/>
          <p:nvPr userDrawn="1"/>
        </p:nvSpPr>
        <p:spPr>
          <a:xfrm>
            <a:off x="6826309" y="4951094"/>
            <a:ext cx="2135521"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1567077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sights blu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B2CC0EF-BC8C-47D9-B1E0-DB59412DF5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5143500"/>
          </a:xfrm>
          <a:prstGeom prst="rect">
            <a:avLst/>
          </a:prstGeom>
        </p:spPr>
      </p:pic>
      <p:sp>
        <p:nvSpPr>
          <p:cNvPr id="8" name="TextBox 7"/>
          <p:cNvSpPr txBox="1"/>
          <p:nvPr userDrawn="1"/>
        </p:nvSpPr>
        <p:spPr>
          <a:xfrm>
            <a:off x="6821498" y="4948014"/>
            <a:ext cx="2140331"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2009-2020. All rights reserved.</a:t>
            </a:r>
          </a:p>
        </p:txBody>
      </p:sp>
      <p:sp>
        <p:nvSpPr>
          <p:cNvPr id="10" name="Content Placeholder 2">
            <a:extLst>
              <a:ext uri="{FF2B5EF4-FFF2-40B4-BE49-F238E27FC236}">
                <a16:creationId xmlns:a16="http://schemas.microsoft.com/office/drawing/2014/main" id="{27A063F9-AAD1-44F8-8476-F0B8F86DE6E7}"/>
              </a:ext>
            </a:extLst>
          </p:cNvPr>
          <p:cNvSpPr>
            <a:spLocks noGrp="1"/>
          </p:cNvSpPr>
          <p:nvPr>
            <p:ph idx="1"/>
          </p:nvPr>
        </p:nvSpPr>
        <p:spPr>
          <a:xfrm>
            <a:off x="503040" y="1113587"/>
            <a:ext cx="8101408" cy="3618401"/>
          </a:xfrm>
        </p:spPr>
        <p:txBody>
          <a:bodyPr/>
          <a:lstStyle>
            <a:lvl1pPr marL="342900" indent="-342900">
              <a:spcBef>
                <a:spcPts val="1200"/>
              </a:spcBef>
              <a:spcAft>
                <a:spcPts val="1000"/>
              </a:spcAft>
              <a:buClr>
                <a:schemeClr val="bg1"/>
              </a:buClr>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742950" indent="-285750">
              <a:buClr>
                <a:schemeClr val="bg1"/>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buClr>
                <a:schemeClr val="bg1"/>
              </a:buClr>
              <a:buFont typeface="Arial" panose="020B0604020202020204" pitchFamily="34" charset="0"/>
              <a:buChar char="•"/>
              <a:defRPr sz="2200">
                <a:solidFill>
                  <a:schemeClr val="bg1"/>
                </a:solidFill>
                <a:latin typeface="Arial" panose="020B0604020202020204" pitchFamily="34" charset="0"/>
                <a:cs typeface="Arial" panose="020B0604020202020204" pitchFamily="34" charset="0"/>
              </a:defRPr>
            </a:lvl3pPr>
            <a:lvl4pPr marL="1600200" indent="-228600">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a:extLst>
              <a:ext uri="{FF2B5EF4-FFF2-40B4-BE49-F238E27FC236}">
                <a16:creationId xmlns:a16="http://schemas.microsoft.com/office/drawing/2014/main" id="{73CA8FB8-8B96-423B-B9CC-559DA4624FC7}"/>
              </a:ext>
            </a:extLst>
          </p:cNvPr>
          <p:cNvSpPr>
            <a:spLocks noGrp="1"/>
          </p:cNvSpPr>
          <p:nvPr>
            <p:ph type="title"/>
          </p:nvPr>
        </p:nvSpPr>
        <p:spPr>
          <a:xfrm>
            <a:off x="503040" y="141480"/>
            <a:ext cx="8101408" cy="857250"/>
          </a:xfrm>
        </p:spPr>
        <p:txBody>
          <a:bodyPr>
            <a:normAutofit/>
          </a:bodyPr>
          <a:lstStyle>
            <a:lvl1pPr marL="0" indent="0" algn="l">
              <a:buClr>
                <a:schemeClr val="bg1"/>
              </a:buClr>
              <a:buFont typeface="Arial" panose="020B0604020202020204" pitchFamily="34" charset="0"/>
              <a:buNone/>
              <a:defRPr sz="3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988766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nsights blu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6F72CBA-DA9C-4887-9F5A-4D81A595D5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0538"/>
            <a:ext cx="9177678" cy="5162444"/>
          </a:xfrm>
          <a:prstGeom prst="rect">
            <a:avLst/>
          </a:prstGeom>
        </p:spPr>
      </p:pic>
      <p:sp>
        <p:nvSpPr>
          <p:cNvPr id="8" name="TextBox 7"/>
          <p:cNvSpPr txBox="1"/>
          <p:nvPr userDrawn="1"/>
        </p:nvSpPr>
        <p:spPr>
          <a:xfrm>
            <a:off x="6842338" y="4948014"/>
            <a:ext cx="2119491"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
        <p:nvSpPr>
          <p:cNvPr id="10" name="Content Placeholder 2">
            <a:extLst>
              <a:ext uri="{FF2B5EF4-FFF2-40B4-BE49-F238E27FC236}">
                <a16:creationId xmlns:a16="http://schemas.microsoft.com/office/drawing/2014/main" id="{27A063F9-AAD1-44F8-8476-F0B8F86DE6E7}"/>
              </a:ext>
            </a:extLst>
          </p:cNvPr>
          <p:cNvSpPr>
            <a:spLocks noGrp="1"/>
          </p:cNvSpPr>
          <p:nvPr>
            <p:ph idx="1"/>
          </p:nvPr>
        </p:nvSpPr>
        <p:spPr>
          <a:xfrm>
            <a:off x="503040" y="1113587"/>
            <a:ext cx="8101408" cy="3618401"/>
          </a:xfrm>
        </p:spPr>
        <p:txBody>
          <a:bodyPr/>
          <a:lstStyle>
            <a:lvl1pPr marL="342900" indent="-342900">
              <a:spcBef>
                <a:spcPts val="1200"/>
              </a:spcBef>
              <a:spcAft>
                <a:spcPts val="1000"/>
              </a:spcAft>
              <a:buClr>
                <a:schemeClr val="bg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buClr>
                <a:schemeClr val="bg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buClr>
                <a:schemeClr val="bg1"/>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3pPr>
            <a:lvl4pPr marL="1600200" indent="-228600">
              <a:buClr>
                <a:schemeClr val="bg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buClr>
                <a:schemeClr val="bg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a:extLst>
              <a:ext uri="{FF2B5EF4-FFF2-40B4-BE49-F238E27FC236}">
                <a16:creationId xmlns:a16="http://schemas.microsoft.com/office/drawing/2014/main" id="{73CA8FB8-8B96-423B-B9CC-559DA4624FC7}"/>
              </a:ext>
            </a:extLst>
          </p:cNvPr>
          <p:cNvSpPr>
            <a:spLocks noGrp="1"/>
          </p:cNvSpPr>
          <p:nvPr>
            <p:ph type="title"/>
          </p:nvPr>
        </p:nvSpPr>
        <p:spPr>
          <a:xfrm>
            <a:off x="503040" y="141480"/>
            <a:ext cx="8101408" cy="857250"/>
          </a:xfrm>
        </p:spPr>
        <p:txBody>
          <a:bodyPr>
            <a:normAutofit/>
          </a:bodyPr>
          <a:lstStyle>
            <a:lvl1pPr marL="0" indent="0" algn="l">
              <a:buClr>
                <a:schemeClr val="bg1"/>
              </a:buClr>
              <a:buFont typeface="Arial" panose="020B0604020202020204" pitchFamily="34" charset="0"/>
              <a:buNone/>
              <a:defRPr sz="3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976573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Insights blu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9ED948D-DF8B-4CBF-854D-9F2208AC98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0538"/>
            <a:ext cx="9177678" cy="5162444"/>
          </a:xfrm>
          <a:prstGeom prst="rect">
            <a:avLst/>
          </a:prstGeom>
        </p:spPr>
      </p:pic>
      <p:sp>
        <p:nvSpPr>
          <p:cNvPr id="8" name="TextBox 7"/>
          <p:cNvSpPr txBox="1"/>
          <p:nvPr userDrawn="1"/>
        </p:nvSpPr>
        <p:spPr>
          <a:xfrm>
            <a:off x="6821498" y="4948014"/>
            <a:ext cx="2140331"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2009-2020. All rights reserved.</a:t>
            </a:r>
          </a:p>
        </p:txBody>
      </p:sp>
      <p:sp>
        <p:nvSpPr>
          <p:cNvPr id="10" name="Content Placeholder 2">
            <a:extLst>
              <a:ext uri="{FF2B5EF4-FFF2-40B4-BE49-F238E27FC236}">
                <a16:creationId xmlns:a16="http://schemas.microsoft.com/office/drawing/2014/main" id="{27A063F9-AAD1-44F8-8476-F0B8F86DE6E7}"/>
              </a:ext>
            </a:extLst>
          </p:cNvPr>
          <p:cNvSpPr>
            <a:spLocks noGrp="1"/>
          </p:cNvSpPr>
          <p:nvPr>
            <p:ph idx="1"/>
          </p:nvPr>
        </p:nvSpPr>
        <p:spPr>
          <a:xfrm>
            <a:off x="503040" y="1113587"/>
            <a:ext cx="8101408" cy="3618401"/>
          </a:xfrm>
        </p:spPr>
        <p:txBody>
          <a:bodyPr/>
          <a:lstStyle>
            <a:lvl1pPr marL="342900" indent="-342900">
              <a:spcBef>
                <a:spcPts val="1200"/>
              </a:spcBef>
              <a:spcAft>
                <a:spcPts val="1000"/>
              </a:spcAft>
              <a:buClr>
                <a:schemeClr val="bg1"/>
              </a:buClr>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742950" indent="-285750">
              <a:buClr>
                <a:schemeClr val="bg1"/>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buClr>
                <a:schemeClr val="bg1"/>
              </a:buClr>
              <a:buFont typeface="Arial" panose="020B0604020202020204" pitchFamily="34" charset="0"/>
              <a:buChar char="•"/>
              <a:defRPr sz="2200">
                <a:solidFill>
                  <a:schemeClr val="bg1"/>
                </a:solidFill>
                <a:latin typeface="Arial" panose="020B0604020202020204" pitchFamily="34" charset="0"/>
                <a:cs typeface="Arial" panose="020B0604020202020204" pitchFamily="34" charset="0"/>
              </a:defRPr>
            </a:lvl3pPr>
            <a:lvl4pPr marL="1600200" indent="-228600">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a:extLst>
              <a:ext uri="{FF2B5EF4-FFF2-40B4-BE49-F238E27FC236}">
                <a16:creationId xmlns:a16="http://schemas.microsoft.com/office/drawing/2014/main" id="{73CA8FB8-8B96-423B-B9CC-559DA4624FC7}"/>
              </a:ext>
            </a:extLst>
          </p:cNvPr>
          <p:cNvSpPr>
            <a:spLocks noGrp="1"/>
          </p:cNvSpPr>
          <p:nvPr>
            <p:ph type="title"/>
          </p:nvPr>
        </p:nvSpPr>
        <p:spPr>
          <a:xfrm>
            <a:off x="503040" y="141480"/>
            <a:ext cx="8101408" cy="857250"/>
          </a:xfrm>
        </p:spPr>
        <p:txBody>
          <a:bodyPr>
            <a:normAutofit/>
          </a:bodyPr>
          <a:lstStyle>
            <a:lvl1pPr marL="0" indent="0" algn="l">
              <a:buClr>
                <a:schemeClr val="bg1"/>
              </a:buClr>
              <a:buFont typeface="Arial" panose="020B0604020202020204" pitchFamily="34" charset="0"/>
              <a:buNone/>
              <a:defRPr sz="3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793278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Insights blu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4A45012-2108-4EA7-AF8A-ABDF387236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20538"/>
            <a:ext cx="9177679" cy="5162444"/>
          </a:xfrm>
          <a:prstGeom prst="rect">
            <a:avLst/>
          </a:prstGeom>
        </p:spPr>
      </p:pic>
      <p:sp>
        <p:nvSpPr>
          <p:cNvPr id="8" name="TextBox 7"/>
          <p:cNvSpPr txBox="1"/>
          <p:nvPr userDrawn="1"/>
        </p:nvSpPr>
        <p:spPr>
          <a:xfrm>
            <a:off x="6821498" y="4948014"/>
            <a:ext cx="2140331"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2009-2020. All rights reserved.</a:t>
            </a:r>
          </a:p>
        </p:txBody>
      </p:sp>
      <p:sp>
        <p:nvSpPr>
          <p:cNvPr id="10" name="Content Placeholder 2">
            <a:extLst>
              <a:ext uri="{FF2B5EF4-FFF2-40B4-BE49-F238E27FC236}">
                <a16:creationId xmlns:a16="http://schemas.microsoft.com/office/drawing/2014/main" id="{27A063F9-AAD1-44F8-8476-F0B8F86DE6E7}"/>
              </a:ext>
            </a:extLst>
          </p:cNvPr>
          <p:cNvSpPr>
            <a:spLocks noGrp="1"/>
          </p:cNvSpPr>
          <p:nvPr>
            <p:ph idx="1"/>
          </p:nvPr>
        </p:nvSpPr>
        <p:spPr>
          <a:xfrm>
            <a:off x="503040" y="1113587"/>
            <a:ext cx="8101408" cy="3618401"/>
          </a:xfrm>
        </p:spPr>
        <p:txBody>
          <a:bodyPr/>
          <a:lstStyle>
            <a:lvl1pPr marL="342900" indent="-342900">
              <a:spcBef>
                <a:spcPts val="1200"/>
              </a:spcBef>
              <a:spcAft>
                <a:spcPts val="1000"/>
              </a:spcAft>
              <a:buClr>
                <a:schemeClr val="bg1"/>
              </a:buClr>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742950" indent="-285750">
              <a:buClr>
                <a:schemeClr val="bg1"/>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buClr>
                <a:schemeClr val="bg1"/>
              </a:buClr>
              <a:buFont typeface="Arial" panose="020B0604020202020204" pitchFamily="34" charset="0"/>
              <a:buChar char="•"/>
              <a:defRPr sz="2200">
                <a:solidFill>
                  <a:schemeClr val="bg1"/>
                </a:solidFill>
                <a:latin typeface="Arial" panose="020B0604020202020204" pitchFamily="34" charset="0"/>
                <a:cs typeface="Arial" panose="020B0604020202020204" pitchFamily="34" charset="0"/>
              </a:defRPr>
            </a:lvl3pPr>
            <a:lvl4pPr marL="1600200" indent="-228600">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a:extLst>
              <a:ext uri="{FF2B5EF4-FFF2-40B4-BE49-F238E27FC236}">
                <a16:creationId xmlns:a16="http://schemas.microsoft.com/office/drawing/2014/main" id="{73CA8FB8-8B96-423B-B9CC-559DA4624FC7}"/>
              </a:ext>
            </a:extLst>
          </p:cNvPr>
          <p:cNvSpPr>
            <a:spLocks noGrp="1"/>
          </p:cNvSpPr>
          <p:nvPr>
            <p:ph type="title"/>
          </p:nvPr>
        </p:nvSpPr>
        <p:spPr>
          <a:xfrm>
            <a:off x="503040" y="141480"/>
            <a:ext cx="8101408" cy="857250"/>
          </a:xfrm>
        </p:spPr>
        <p:txBody>
          <a:bodyPr>
            <a:normAutofit/>
          </a:bodyPr>
          <a:lstStyle>
            <a:lvl1pPr marL="0" indent="0" algn="l">
              <a:buClr>
                <a:schemeClr val="bg1"/>
              </a:buClr>
              <a:buFont typeface="Arial" panose="020B0604020202020204" pitchFamily="34" charset="0"/>
              <a:buNone/>
              <a:defRPr sz="3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200519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 Discover - End">
    <p:spTree>
      <p:nvGrpSpPr>
        <p:cNvPr id="1" name=""/>
        <p:cNvGrpSpPr/>
        <p:nvPr/>
      </p:nvGrpSpPr>
      <p:grpSpPr>
        <a:xfrm>
          <a:off x="0" y="0"/>
          <a:ext cx="0" cy="0"/>
          <a:chOff x="0" y="0"/>
          <a:chExt cx="0" cy="0"/>
        </a:xfrm>
      </p:grpSpPr>
      <p:sp>
        <p:nvSpPr>
          <p:cNvPr id="5" name="TextBox 4"/>
          <p:cNvSpPr txBox="1"/>
          <p:nvPr userDrawn="1"/>
        </p:nvSpPr>
        <p:spPr>
          <a:xfrm>
            <a:off x="6826309" y="4948014"/>
            <a:ext cx="2135520" cy="92333"/>
          </a:xfrm>
          <a:prstGeom prst="rect">
            <a:avLst/>
          </a:prstGeom>
          <a:noFill/>
        </p:spPr>
        <p:txBody>
          <a:bodyPr wrap="none" tIns="0" bIns="0" rtlCol="0">
            <a:spAutoFit/>
          </a:bodyPr>
          <a:lstStyle/>
          <a:p>
            <a:pPr algn="r"/>
            <a:r>
              <a:rPr lang="en-GB" sz="600" dirty="0">
                <a:solidFill>
                  <a:schemeClr val="bg1"/>
                </a:solidFill>
                <a:latin typeface="Arial" pitchFamily="34" charset="0"/>
                <a:cs typeface="Arial" pitchFamily="34" charset="0"/>
              </a:rPr>
              <a:t>© The Insights Group Ltd, 2009 2017. All rights reserved.</a:t>
            </a:r>
          </a:p>
        </p:txBody>
      </p:sp>
      <p:sp>
        <p:nvSpPr>
          <p:cNvPr id="7" name="Title 1"/>
          <p:cNvSpPr>
            <a:spLocks noGrp="1"/>
          </p:cNvSpPr>
          <p:nvPr>
            <p:ph type="title" hasCustomPrompt="1"/>
          </p:nvPr>
        </p:nvSpPr>
        <p:spPr>
          <a:xfrm>
            <a:off x="503040" y="4050283"/>
            <a:ext cx="8101408" cy="443204"/>
          </a:xfrm>
        </p:spPr>
        <p:txBody>
          <a:bodyPr>
            <a:normAutofit/>
          </a:bodyPr>
          <a:lstStyle>
            <a:lvl1pPr algn="ctr">
              <a:defRPr sz="1400" baseline="0">
                <a:solidFill>
                  <a:schemeClr val="tx2"/>
                </a:solidFill>
                <a:latin typeface="Arial" panose="020B0604020202020204" pitchFamily="34" charset="0"/>
                <a:cs typeface="Arial" panose="020B0604020202020204" pitchFamily="34" charset="0"/>
              </a:defRPr>
            </a:lvl1pPr>
          </a:lstStyle>
          <a:p>
            <a:r>
              <a:rPr lang="en-US" dirty="0"/>
              <a:t>www.insights.com</a:t>
            </a:r>
            <a:endParaRPr lang="en-GB"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9613" y="2643758"/>
            <a:ext cx="2643187"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6826309" y="4951094"/>
            <a:ext cx="2135521"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389105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Discovery - Title F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9125752" cy="343584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4275" y="4161503"/>
            <a:ext cx="2149725" cy="981997"/>
          </a:xfrm>
          <a:prstGeom prst="rect">
            <a:avLst/>
          </a:prstGeom>
        </p:spPr>
      </p:pic>
      <p:sp>
        <p:nvSpPr>
          <p:cNvPr id="7" name="Title 1"/>
          <p:cNvSpPr>
            <a:spLocks noGrp="1"/>
          </p:cNvSpPr>
          <p:nvPr>
            <p:ph type="ctrTitle"/>
          </p:nvPr>
        </p:nvSpPr>
        <p:spPr>
          <a:xfrm>
            <a:off x="251520" y="3507854"/>
            <a:ext cx="5040560" cy="936104"/>
          </a:xfrm>
        </p:spPr>
        <p:txBody>
          <a:bodyPr>
            <a:noAutofit/>
          </a:bodyPr>
          <a:lstStyle>
            <a:lvl1pPr algn="l">
              <a:defRPr sz="3000" baseline="0">
                <a:solidFill>
                  <a:srgbClr val="58585A"/>
                </a:solidFill>
                <a:latin typeface="Arial" panose="020B0604020202020204" pitchFamily="34" charset="0"/>
                <a:cs typeface="Arial" panose="020B0604020202020204" pitchFamily="34" charset="0"/>
              </a:defRPr>
            </a:lvl1pPr>
          </a:lstStyle>
          <a:p>
            <a:endParaRPr lang="en-GB" dirty="0"/>
          </a:p>
        </p:txBody>
      </p:sp>
      <p:sp>
        <p:nvSpPr>
          <p:cNvPr id="11" name="Subtitle 2"/>
          <p:cNvSpPr>
            <a:spLocks noGrp="1"/>
          </p:cNvSpPr>
          <p:nvPr>
            <p:ph type="subTitle" idx="1" hasCustomPrompt="1"/>
          </p:nvPr>
        </p:nvSpPr>
        <p:spPr>
          <a:xfrm>
            <a:off x="251520" y="4515966"/>
            <a:ext cx="5040560" cy="432048"/>
          </a:xfrm>
        </p:spPr>
        <p:txBody>
          <a:bodyPr>
            <a:noAutofit/>
          </a:bodyPr>
          <a:lstStyle>
            <a:lvl1pPr marL="0" indent="0" algn="l">
              <a:lnSpc>
                <a:spcPct val="100000"/>
              </a:lnSpc>
              <a:buFontTx/>
              <a:buNone/>
              <a:defRPr sz="240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8" name="TextBox 7">
            <a:extLst>
              <a:ext uri="{FF2B5EF4-FFF2-40B4-BE49-F238E27FC236}">
                <a16:creationId xmlns:a16="http://schemas.microsoft.com/office/drawing/2014/main" id="{F923F96B-A079-436D-BD4D-945334FC8D6B}"/>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177715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2. Discovery - Title FR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67DA93-D7AA-46C2-9656-633094219E4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 y="-1"/>
            <a:ext cx="9125755" cy="343584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4275" y="4161503"/>
            <a:ext cx="2149725" cy="981997"/>
          </a:xfrm>
          <a:prstGeom prst="rect">
            <a:avLst/>
          </a:prstGeom>
        </p:spPr>
      </p:pic>
      <p:sp>
        <p:nvSpPr>
          <p:cNvPr id="7" name="Title 1"/>
          <p:cNvSpPr>
            <a:spLocks noGrp="1"/>
          </p:cNvSpPr>
          <p:nvPr>
            <p:ph type="ctrTitle"/>
          </p:nvPr>
        </p:nvSpPr>
        <p:spPr>
          <a:xfrm>
            <a:off x="251520" y="3507854"/>
            <a:ext cx="5040560" cy="936104"/>
          </a:xfrm>
        </p:spPr>
        <p:txBody>
          <a:bodyPr>
            <a:noAutofit/>
          </a:bodyPr>
          <a:lstStyle>
            <a:lvl1pPr algn="l">
              <a:defRPr sz="3000" baseline="0">
                <a:solidFill>
                  <a:srgbClr val="58585A"/>
                </a:solidFill>
                <a:latin typeface="Arial" panose="020B0604020202020204" pitchFamily="34" charset="0"/>
                <a:cs typeface="Arial" panose="020B0604020202020204" pitchFamily="34" charset="0"/>
              </a:defRPr>
            </a:lvl1pPr>
          </a:lstStyle>
          <a:p>
            <a:endParaRPr lang="en-GB" dirty="0"/>
          </a:p>
        </p:txBody>
      </p:sp>
      <p:sp>
        <p:nvSpPr>
          <p:cNvPr id="11" name="Subtitle 2"/>
          <p:cNvSpPr>
            <a:spLocks noGrp="1"/>
          </p:cNvSpPr>
          <p:nvPr>
            <p:ph type="subTitle" idx="1" hasCustomPrompt="1"/>
          </p:nvPr>
        </p:nvSpPr>
        <p:spPr>
          <a:xfrm>
            <a:off x="251520" y="4515966"/>
            <a:ext cx="5040560" cy="432048"/>
          </a:xfrm>
        </p:spPr>
        <p:txBody>
          <a:bodyPr>
            <a:noAutofit/>
          </a:bodyPr>
          <a:lstStyle>
            <a:lvl1pPr marL="0" indent="0" algn="l">
              <a:lnSpc>
                <a:spcPct val="100000"/>
              </a:lnSpc>
              <a:buFontTx/>
              <a:buNone/>
              <a:defRPr sz="240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8" name="TextBox 7">
            <a:extLst>
              <a:ext uri="{FF2B5EF4-FFF2-40B4-BE49-F238E27FC236}">
                <a16:creationId xmlns:a16="http://schemas.microsoft.com/office/drawing/2014/main" id="{F923F96B-A079-436D-BD4D-945334FC8D6B}"/>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3920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2. Discovery - Title FR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4275" y="4161503"/>
            <a:ext cx="2149725" cy="981997"/>
          </a:xfrm>
          <a:prstGeom prst="rect">
            <a:avLst/>
          </a:prstGeom>
        </p:spPr>
      </p:pic>
      <p:sp>
        <p:nvSpPr>
          <p:cNvPr id="7" name="Title 1"/>
          <p:cNvSpPr>
            <a:spLocks noGrp="1"/>
          </p:cNvSpPr>
          <p:nvPr>
            <p:ph type="ctrTitle"/>
          </p:nvPr>
        </p:nvSpPr>
        <p:spPr>
          <a:xfrm>
            <a:off x="251520" y="3507854"/>
            <a:ext cx="5040560" cy="936104"/>
          </a:xfrm>
        </p:spPr>
        <p:txBody>
          <a:bodyPr>
            <a:noAutofit/>
          </a:bodyPr>
          <a:lstStyle>
            <a:lvl1pPr algn="l">
              <a:defRPr sz="3000" baseline="0">
                <a:solidFill>
                  <a:srgbClr val="58585A"/>
                </a:solidFill>
                <a:latin typeface="Arial" panose="020B0604020202020204" pitchFamily="34" charset="0"/>
                <a:cs typeface="Arial" panose="020B0604020202020204" pitchFamily="34" charset="0"/>
              </a:defRPr>
            </a:lvl1pPr>
          </a:lstStyle>
          <a:p>
            <a:endParaRPr lang="en-GB" dirty="0"/>
          </a:p>
        </p:txBody>
      </p:sp>
      <p:sp>
        <p:nvSpPr>
          <p:cNvPr id="11" name="Subtitle 2"/>
          <p:cNvSpPr>
            <a:spLocks noGrp="1"/>
          </p:cNvSpPr>
          <p:nvPr>
            <p:ph type="subTitle" idx="1" hasCustomPrompt="1"/>
          </p:nvPr>
        </p:nvSpPr>
        <p:spPr>
          <a:xfrm>
            <a:off x="251520" y="4515966"/>
            <a:ext cx="5040560" cy="432048"/>
          </a:xfrm>
        </p:spPr>
        <p:txBody>
          <a:bodyPr>
            <a:noAutofit/>
          </a:bodyPr>
          <a:lstStyle>
            <a:lvl1pPr marL="0" indent="0" algn="l">
              <a:lnSpc>
                <a:spcPct val="100000"/>
              </a:lnSpc>
              <a:buFontTx/>
              <a:buNone/>
              <a:defRPr sz="240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8" name="TextBox 7">
            <a:extLst>
              <a:ext uri="{FF2B5EF4-FFF2-40B4-BE49-F238E27FC236}">
                <a16:creationId xmlns:a16="http://schemas.microsoft.com/office/drawing/2014/main" id="{F923F96B-A079-436D-BD4D-945334FC8D6B}"/>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pic>
        <p:nvPicPr>
          <p:cNvPr id="13" name="Picture 12">
            <a:extLst>
              <a:ext uri="{FF2B5EF4-FFF2-40B4-BE49-F238E27FC236}">
                <a16:creationId xmlns:a16="http://schemas.microsoft.com/office/drawing/2014/main" id="{DFD0896A-C660-4C11-8D74-B355B13D131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 y="1"/>
            <a:ext cx="9125750" cy="3435845"/>
          </a:xfrm>
          <a:prstGeom prst="rect">
            <a:avLst/>
          </a:prstGeom>
        </p:spPr>
      </p:pic>
    </p:spTree>
    <p:extLst>
      <p:ext uri="{BB962C8B-B14F-4D97-AF65-F5344CB8AC3E}">
        <p14:creationId xmlns:p14="http://schemas.microsoft.com/office/powerpoint/2010/main" val="204854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Discovery - Title SY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4275" y="4161503"/>
            <a:ext cx="2149725" cy="981997"/>
          </a:xfrm>
          <a:prstGeom prst="rect">
            <a:avLst/>
          </a:prstGeom>
        </p:spPr>
      </p:pic>
      <p:sp>
        <p:nvSpPr>
          <p:cNvPr id="9" name="Subtitle 2"/>
          <p:cNvSpPr>
            <a:spLocks noGrp="1"/>
          </p:cNvSpPr>
          <p:nvPr>
            <p:ph type="subTitle" idx="1" hasCustomPrompt="1"/>
          </p:nvPr>
        </p:nvSpPr>
        <p:spPr>
          <a:xfrm>
            <a:off x="251520" y="4515966"/>
            <a:ext cx="5040560" cy="432048"/>
          </a:xfrm>
        </p:spPr>
        <p:txBody>
          <a:bodyPr>
            <a:noAutofit/>
          </a:bodyPr>
          <a:lstStyle>
            <a:lvl1pPr marL="0" indent="0" algn="l">
              <a:lnSpc>
                <a:spcPct val="100000"/>
              </a:lnSpc>
              <a:buFontTx/>
              <a:buNone/>
              <a:defRPr sz="240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10" name="TextBox 9">
            <a:extLst>
              <a:ext uri="{FF2B5EF4-FFF2-40B4-BE49-F238E27FC236}">
                <a16:creationId xmlns:a16="http://schemas.microsoft.com/office/drawing/2014/main" id="{925073F0-0197-428F-841E-E964B591E03A}"/>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
        <p:nvSpPr>
          <p:cNvPr id="12" name="Title 1">
            <a:extLst>
              <a:ext uri="{FF2B5EF4-FFF2-40B4-BE49-F238E27FC236}">
                <a16:creationId xmlns:a16="http://schemas.microsoft.com/office/drawing/2014/main" id="{5FEA85D7-0F4E-4F57-B245-8D66DBEA5CDB}"/>
              </a:ext>
            </a:extLst>
          </p:cNvPr>
          <p:cNvSpPr>
            <a:spLocks noGrp="1"/>
          </p:cNvSpPr>
          <p:nvPr>
            <p:ph type="ctrTitle"/>
          </p:nvPr>
        </p:nvSpPr>
        <p:spPr>
          <a:xfrm>
            <a:off x="251520" y="3507854"/>
            <a:ext cx="5040560" cy="936104"/>
          </a:xfrm>
        </p:spPr>
        <p:txBody>
          <a:bodyPr>
            <a:noAutofit/>
          </a:bodyPr>
          <a:lstStyle>
            <a:lvl1pPr algn="l">
              <a:defRPr sz="3000" baseline="0">
                <a:solidFill>
                  <a:srgbClr val="58585A"/>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418923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Discovery - Title EG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4275" y="4161503"/>
            <a:ext cx="2149725" cy="981997"/>
          </a:xfrm>
          <a:prstGeom prst="rect">
            <a:avLst/>
          </a:prstGeom>
        </p:spPr>
      </p:pic>
      <p:sp>
        <p:nvSpPr>
          <p:cNvPr id="11" name="Subtitle 2"/>
          <p:cNvSpPr>
            <a:spLocks noGrp="1"/>
          </p:cNvSpPr>
          <p:nvPr>
            <p:ph type="subTitle" idx="1" hasCustomPrompt="1"/>
          </p:nvPr>
        </p:nvSpPr>
        <p:spPr>
          <a:xfrm>
            <a:off x="251520" y="4515966"/>
            <a:ext cx="5040560" cy="432048"/>
          </a:xfrm>
        </p:spPr>
        <p:txBody>
          <a:bodyPr>
            <a:noAutofit/>
          </a:bodyPr>
          <a:lstStyle>
            <a:lvl1pPr marL="0" indent="0" algn="l">
              <a:lnSpc>
                <a:spcPct val="100000"/>
              </a:lnSpc>
              <a:buFontTx/>
              <a:buNone/>
              <a:defRPr sz="240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8" name="TextBox 7">
            <a:extLst>
              <a:ext uri="{FF2B5EF4-FFF2-40B4-BE49-F238E27FC236}">
                <a16:creationId xmlns:a16="http://schemas.microsoft.com/office/drawing/2014/main" id="{59B62923-0B95-4C57-A6E5-6FD98299487A}"/>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
        <p:nvSpPr>
          <p:cNvPr id="9" name="Title 1">
            <a:extLst>
              <a:ext uri="{FF2B5EF4-FFF2-40B4-BE49-F238E27FC236}">
                <a16:creationId xmlns:a16="http://schemas.microsoft.com/office/drawing/2014/main" id="{D0D17DC1-DF0B-45C7-B881-6D2433BC0267}"/>
              </a:ext>
            </a:extLst>
          </p:cNvPr>
          <p:cNvSpPr>
            <a:spLocks noGrp="1"/>
          </p:cNvSpPr>
          <p:nvPr>
            <p:ph type="ctrTitle"/>
          </p:nvPr>
        </p:nvSpPr>
        <p:spPr>
          <a:xfrm>
            <a:off x="251520" y="3507854"/>
            <a:ext cx="5040560" cy="936104"/>
          </a:xfrm>
        </p:spPr>
        <p:txBody>
          <a:bodyPr>
            <a:noAutofit/>
          </a:bodyPr>
          <a:lstStyle>
            <a:lvl1pPr algn="l">
              <a:defRPr sz="3000" baseline="0">
                <a:solidFill>
                  <a:srgbClr val="58585A"/>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07520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Discovery - Title CB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4275" y="4161503"/>
            <a:ext cx="2149725" cy="981997"/>
          </a:xfrm>
          <a:prstGeom prst="rect">
            <a:avLst/>
          </a:prstGeom>
        </p:spPr>
      </p:pic>
      <p:sp>
        <p:nvSpPr>
          <p:cNvPr id="11" name="Subtitle 2"/>
          <p:cNvSpPr>
            <a:spLocks noGrp="1"/>
          </p:cNvSpPr>
          <p:nvPr>
            <p:ph type="subTitle" idx="1"/>
          </p:nvPr>
        </p:nvSpPr>
        <p:spPr>
          <a:xfrm>
            <a:off x="251520" y="4515966"/>
            <a:ext cx="5040560" cy="432048"/>
          </a:xfrm>
        </p:spPr>
        <p:txBody>
          <a:bodyPr>
            <a:noAutofit/>
          </a:bodyPr>
          <a:lstStyle>
            <a:lvl1pPr marL="0" indent="0" algn="l">
              <a:lnSpc>
                <a:spcPct val="100000"/>
              </a:lnSpc>
              <a:buFontTx/>
              <a:buNone/>
              <a:defRPr sz="240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8" name="TextBox 7">
            <a:extLst>
              <a:ext uri="{FF2B5EF4-FFF2-40B4-BE49-F238E27FC236}">
                <a16:creationId xmlns:a16="http://schemas.microsoft.com/office/drawing/2014/main" id="{28E6CF78-C2D4-4EBC-92CB-9C134BD3E4CF}"/>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
        <p:nvSpPr>
          <p:cNvPr id="9" name="Title 1">
            <a:extLst>
              <a:ext uri="{FF2B5EF4-FFF2-40B4-BE49-F238E27FC236}">
                <a16:creationId xmlns:a16="http://schemas.microsoft.com/office/drawing/2014/main" id="{160EEB4B-A658-42B1-960A-2D32D0D2EEED}"/>
              </a:ext>
            </a:extLst>
          </p:cNvPr>
          <p:cNvSpPr>
            <a:spLocks noGrp="1"/>
          </p:cNvSpPr>
          <p:nvPr>
            <p:ph type="ctrTitle"/>
          </p:nvPr>
        </p:nvSpPr>
        <p:spPr>
          <a:xfrm>
            <a:off x="251520" y="3507854"/>
            <a:ext cx="5040560" cy="936104"/>
          </a:xfrm>
        </p:spPr>
        <p:txBody>
          <a:bodyPr>
            <a:noAutofit/>
          </a:bodyPr>
          <a:lstStyle>
            <a:lvl1pPr algn="l">
              <a:defRPr sz="3000" baseline="0">
                <a:solidFill>
                  <a:srgbClr val="58585A"/>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4015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 Discovery - Title F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9141291" cy="5143500"/>
          </a:xfrm>
          <a:prstGeom prst="rect">
            <a:avLst/>
          </a:prstGeom>
        </p:spPr>
      </p:pic>
      <p:sp>
        <p:nvSpPr>
          <p:cNvPr id="2" name="Title 1"/>
          <p:cNvSpPr>
            <a:spLocks noGrp="1"/>
          </p:cNvSpPr>
          <p:nvPr>
            <p:ph type="ctrTitle" hasCustomPrompt="1"/>
          </p:nvPr>
        </p:nvSpPr>
        <p:spPr>
          <a:xfrm>
            <a:off x="3635896" y="1563638"/>
            <a:ext cx="5040560" cy="1224136"/>
          </a:xfrm>
        </p:spPr>
        <p:txBody>
          <a:bodyPr anchor="ctr">
            <a:noAutofit/>
          </a:bodyPr>
          <a:lstStyle>
            <a:lvl1pPr algn="l">
              <a:defRPr sz="3600" b="0" baseline="0">
                <a:solidFill>
                  <a:schemeClr val="tx1"/>
                </a:solidFill>
                <a:latin typeface="Arial" panose="020B0604020202020204" pitchFamily="34" charset="0"/>
                <a:cs typeface="Arial" panose="020B0604020202020204" pitchFamily="34" charset="0"/>
              </a:defRPr>
            </a:lvl1pPr>
          </a:lstStyle>
          <a:p>
            <a:r>
              <a:rPr lang="en-US" dirty="0"/>
              <a:t>Click to edit Master</a:t>
            </a:r>
            <a:br>
              <a:rPr lang="en-US" dirty="0"/>
            </a:br>
            <a:r>
              <a:rPr lang="en-US" dirty="0"/>
              <a:t>title style</a:t>
            </a:r>
            <a:endParaRPr lang="en-GB" dirty="0"/>
          </a:p>
        </p:txBody>
      </p:sp>
      <p:sp>
        <p:nvSpPr>
          <p:cNvPr id="3" name="Subtitle 2"/>
          <p:cNvSpPr>
            <a:spLocks noGrp="1"/>
          </p:cNvSpPr>
          <p:nvPr>
            <p:ph type="subTitle" idx="1" hasCustomPrompt="1"/>
          </p:nvPr>
        </p:nvSpPr>
        <p:spPr>
          <a:xfrm>
            <a:off x="3625387" y="2895786"/>
            <a:ext cx="5040560" cy="468052"/>
          </a:xfrm>
        </p:spPr>
        <p:txBody>
          <a:bodyPr>
            <a:noAutofit/>
          </a:bodyPr>
          <a:lstStyle>
            <a:lvl1pPr marL="0" indent="0" algn="l">
              <a:lnSpc>
                <a:spcPct val="100000"/>
              </a:lnSpc>
              <a:buFont typeface="+mj-lt"/>
              <a:buNone/>
              <a:defRPr sz="2400" b="0" baseline="0">
                <a:solidFill>
                  <a:srgbClr val="58585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Double tap to add subtitle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4275" y="0"/>
            <a:ext cx="2149725" cy="981997"/>
          </a:xfrm>
          <a:prstGeom prst="rect">
            <a:avLst/>
          </a:prstGeom>
        </p:spPr>
      </p:pic>
      <p:sp>
        <p:nvSpPr>
          <p:cNvPr id="9" name="TextBox 8">
            <a:extLst>
              <a:ext uri="{FF2B5EF4-FFF2-40B4-BE49-F238E27FC236}">
                <a16:creationId xmlns:a16="http://schemas.microsoft.com/office/drawing/2014/main" id="{4914825E-9590-4917-906E-4ADE2CBDFD2B}"/>
              </a:ext>
            </a:extLst>
          </p:cNvPr>
          <p:cNvSpPr txBox="1"/>
          <p:nvPr userDrawn="1"/>
        </p:nvSpPr>
        <p:spPr>
          <a:xfrm>
            <a:off x="6803866" y="4948014"/>
            <a:ext cx="2157963" cy="92333"/>
          </a:xfrm>
          <a:prstGeom prst="rect">
            <a:avLst/>
          </a:prstGeom>
          <a:noFill/>
        </p:spPr>
        <p:txBody>
          <a:bodyPr wrap="none" tIns="0" bIns="0" rtlCol="0">
            <a:spAutoFit/>
          </a:bodyPr>
          <a:lstStyle/>
          <a:p>
            <a:pPr algn="r"/>
            <a:r>
              <a:rPr lang="en-GB" sz="600" dirty="0">
                <a:solidFill>
                  <a:srgbClr val="58585A"/>
                </a:solidFill>
                <a:latin typeface="Arial" pitchFamily="34" charset="0"/>
                <a:cs typeface="Arial" pitchFamily="34" charset="0"/>
              </a:rPr>
              <a:t>© The Insights Group Ltd, 2009-2020 All rights reserved.</a:t>
            </a:r>
          </a:p>
        </p:txBody>
      </p:sp>
    </p:spTree>
    <p:extLst>
      <p:ext uri="{BB962C8B-B14F-4D97-AF65-F5344CB8AC3E}">
        <p14:creationId xmlns:p14="http://schemas.microsoft.com/office/powerpoint/2010/main" val="89341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85496788"/>
      </p:ext>
    </p:extLst>
  </p:cSld>
  <p:clrMap bg1="lt1" tx1="dk1" bg2="lt2" tx2="dk2" accent1="accent1" accent2="accent2" accent3="accent3" accent4="accent4" accent5="accent5" accent6="accent6" hlink="hlink" folHlink="folHlink"/>
  <p:sldLayoutIdLst>
    <p:sldLayoutId id="2147483728" r:id="rId1"/>
    <p:sldLayoutId id="2147483686" r:id="rId2"/>
    <p:sldLayoutId id="2147483733" r:id="rId3"/>
    <p:sldLayoutId id="2147483735" r:id="rId4"/>
    <p:sldLayoutId id="2147483736" r:id="rId5"/>
    <p:sldLayoutId id="2147483687" r:id="rId6"/>
    <p:sldLayoutId id="2147483688" r:id="rId7"/>
    <p:sldLayoutId id="2147483689" r:id="rId8"/>
    <p:sldLayoutId id="2147483690" r:id="rId9"/>
    <p:sldLayoutId id="2147483734" r:id="rId10"/>
    <p:sldLayoutId id="2147483708" r:id="rId11"/>
    <p:sldLayoutId id="2147483709" r:id="rId12"/>
    <p:sldLayoutId id="2147483710" r:id="rId13"/>
    <p:sldLayoutId id="2147483691" r:id="rId14"/>
    <p:sldLayoutId id="2147483707" r:id="rId15"/>
    <p:sldLayoutId id="2147483692" r:id="rId16"/>
    <p:sldLayoutId id="2147483706" r:id="rId17"/>
    <p:sldLayoutId id="2147483681" r:id="rId18"/>
    <p:sldLayoutId id="2147483711" r:id="rId19"/>
    <p:sldLayoutId id="2147483720" r:id="rId20"/>
    <p:sldLayoutId id="2147483721" r:id="rId21"/>
    <p:sldLayoutId id="2147483722" r:id="rId22"/>
    <p:sldLayoutId id="2147483716" r:id="rId23"/>
    <p:sldLayoutId id="2147483724" r:id="rId24"/>
    <p:sldLayoutId id="2147483725" r:id="rId25"/>
    <p:sldLayoutId id="2147483726" r:id="rId26"/>
    <p:sldLayoutId id="2147483727" r:id="rId27"/>
    <p:sldLayoutId id="2147483717" r:id="rId28"/>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44.svg"/></Relationships>
</file>

<file path=ppt/slides/_rels/slide3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50.svg"/></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64.sv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18.xml"/><Relationship Id="rId4" Type="http://schemas.openxmlformats.org/officeDocument/2006/relationships/image" Target="../media/image66.svg"/></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66.svg"/></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18.xml"/><Relationship Id="rId4" Type="http://schemas.openxmlformats.org/officeDocument/2006/relationships/image" Target="../media/image6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66.svg"/></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18.xml"/><Relationship Id="rId4" Type="http://schemas.openxmlformats.org/officeDocument/2006/relationships/image" Target="../media/image66.svg"/></Relationships>
</file>

<file path=ppt/slides/_rels/slide72.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65.xml"/><Relationship Id="rId1" Type="http://schemas.openxmlformats.org/officeDocument/2006/relationships/slideLayout" Target="../slideLayouts/slideLayout18.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8.sv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66.xml"/><Relationship Id="rId1" Type="http://schemas.openxmlformats.org/officeDocument/2006/relationships/slideLayout" Target="../slideLayouts/slideLayout18.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8.sv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67.xml"/><Relationship Id="rId1" Type="http://schemas.openxmlformats.org/officeDocument/2006/relationships/slideLayout" Target="../slideLayouts/slideLayout18.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8.sv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68.xml"/><Relationship Id="rId1" Type="http://schemas.openxmlformats.org/officeDocument/2006/relationships/slideLayout" Target="../slideLayouts/slideLayout18.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8.sv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1.xml"/><Relationship Id="rId1" Type="http://schemas.openxmlformats.org/officeDocument/2006/relationships/slideLayout" Target="../slideLayouts/slideLayout1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8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2.xml"/><Relationship Id="rId1" Type="http://schemas.openxmlformats.org/officeDocument/2006/relationships/slideLayout" Target="../slideLayouts/slideLayout1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8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3.xml"/><Relationship Id="rId1" Type="http://schemas.openxmlformats.org/officeDocument/2006/relationships/slideLayout" Target="../slideLayouts/slideLayout17.xml"/><Relationship Id="rId4" Type="http://schemas.openxmlformats.org/officeDocument/2006/relationships/image" Target="../media/image86.svg"/></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F180EE9-60F0-4D87-A558-9A5FF88CD958}"/>
              </a:ext>
            </a:extLst>
          </p:cNvPr>
          <p:cNvSpPr>
            <a:spLocks noGrp="1"/>
          </p:cNvSpPr>
          <p:nvPr>
            <p:ph idx="10"/>
          </p:nvPr>
        </p:nvSpPr>
        <p:spPr/>
        <p:txBody>
          <a:bodyPr/>
          <a:lstStyle/>
          <a:p>
            <a:pPr marL="0" indent="0">
              <a:buNone/>
            </a:pPr>
            <a:r>
              <a:rPr lang="en-US" dirty="0"/>
              <a:t>eLearning module</a:t>
            </a:r>
          </a:p>
          <a:p>
            <a:pPr lvl="1"/>
            <a:r>
              <a:rPr lang="en-US" sz="2200" dirty="0"/>
              <a:t>Recall of concepts</a:t>
            </a:r>
          </a:p>
          <a:p>
            <a:pPr lvl="1"/>
            <a:r>
              <a:rPr lang="en-US" sz="2200" dirty="0"/>
              <a:t>Application/conversation emphasis</a:t>
            </a:r>
          </a:p>
          <a:p>
            <a:pPr lvl="1"/>
            <a:endParaRPr lang="en-US" dirty="0"/>
          </a:p>
          <a:p>
            <a:endParaRPr lang="en-GB" dirty="0"/>
          </a:p>
        </p:txBody>
      </p:sp>
      <p:sp>
        <p:nvSpPr>
          <p:cNvPr id="5" name="Content Placeholder 4">
            <a:extLst>
              <a:ext uri="{FF2B5EF4-FFF2-40B4-BE49-F238E27FC236}">
                <a16:creationId xmlns:a16="http://schemas.microsoft.com/office/drawing/2014/main" id="{8E93EA2F-C2F2-489C-81B6-460938206C4B}"/>
              </a:ext>
            </a:extLst>
          </p:cNvPr>
          <p:cNvSpPr>
            <a:spLocks noGrp="1"/>
          </p:cNvSpPr>
          <p:nvPr>
            <p:ph idx="1"/>
          </p:nvPr>
        </p:nvSpPr>
        <p:spPr/>
        <p:txBody>
          <a:bodyPr>
            <a:normAutofit/>
          </a:bodyPr>
          <a:lstStyle/>
          <a:p>
            <a:pPr marL="0" indent="0">
              <a:buNone/>
            </a:pPr>
            <a:r>
              <a:rPr lang="en-US" dirty="0"/>
              <a:t>No eLearning module</a:t>
            </a:r>
          </a:p>
          <a:p>
            <a:pPr lvl="1"/>
            <a:r>
              <a:rPr lang="en-US" sz="2200" dirty="0"/>
              <a:t>Introducing concepts for the first time</a:t>
            </a:r>
          </a:p>
          <a:p>
            <a:pPr lvl="1"/>
            <a:r>
              <a:rPr lang="en-US" sz="2200" dirty="0"/>
              <a:t>Content emphasis</a:t>
            </a:r>
          </a:p>
          <a:p>
            <a:pPr lvl="1"/>
            <a:r>
              <a:rPr lang="en-US" sz="2200" dirty="0"/>
              <a:t>Potential second session for application?</a:t>
            </a:r>
          </a:p>
        </p:txBody>
      </p:sp>
      <p:sp>
        <p:nvSpPr>
          <p:cNvPr id="4" name="Title 3">
            <a:extLst>
              <a:ext uri="{FF2B5EF4-FFF2-40B4-BE49-F238E27FC236}">
                <a16:creationId xmlns:a16="http://schemas.microsoft.com/office/drawing/2014/main" id="{52CC9227-086C-4107-9773-5D6E5A75E4FD}"/>
              </a:ext>
            </a:extLst>
          </p:cNvPr>
          <p:cNvSpPr>
            <a:spLocks noGrp="1"/>
          </p:cNvSpPr>
          <p:nvPr>
            <p:ph type="title"/>
          </p:nvPr>
        </p:nvSpPr>
        <p:spPr/>
        <p:txBody>
          <a:bodyPr/>
          <a:lstStyle/>
          <a:p>
            <a:r>
              <a:rPr lang="en-US" dirty="0"/>
              <a:t>Variations</a:t>
            </a:r>
            <a:endParaRPr lang="en-GB" dirty="0"/>
          </a:p>
        </p:txBody>
      </p:sp>
    </p:spTree>
    <p:extLst>
      <p:ext uri="{BB962C8B-B14F-4D97-AF65-F5344CB8AC3E}">
        <p14:creationId xmlns:p14="http://schemas.microsoft.com/office/powerpoint/2010/main" val="124747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F85E281-5F9E-49FC-B1B3-62568B03DC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20" y="967361"/>
            <a:ext cx="10119370" cy="3677944"/>
          </a:xfrm>
          <a:prstGeom prst="rect">
            <a:avLst/>
          </a:prstGeom>
        </p:spPr>
      </p:pic>
      <p:sp>
        <p:nvSpPr>
          <p:cNvPr id="5" name="Content Placeholder 4">
            <a:extLst>
              <a:ext uri="{FF2B5EF4-FFF2-40B4-BE49-F238E27FC236}">
                <a16:creationId xmlns:a16="http://schemas.microsoft.com/office/drawing/2014/main" id="{AD399EC3-555D-48D8-930B-810F14D89279}"/>
              </a:ext>
            </a:extLst>
          </p:cNvPr>
          <p:cNvSpPr>
            <a:spLocks noGrp="1"/>
          </p:cNvSpPr>
          <p:nvPr>
            <p:ph idx="1"/>
          </p:nvPr>
        </p:nvSpPr>
        <p:spPr>
          <a:xfrm>
            <a:off x="503040" y="1419622"/>
            <a:ext cx="3492896" cy="1386154"/>
          </a:xfrm>
        </p:spPr>
        <p:txBody>
          <a:bodyPr/>
          <a:lstStyle/>
          <a:p>
            <a:pPr marL="0" indent="0">
              <a:buNone/>
            </a:pPr>
            <a:r>
              <a:rPr lang="en-GB" dirty="0"/>
              <a:t>Who do you need to connect with more?</a:t>
            </a:r>
          </a:p>
          <a:p>
            <a:endParaRPr lang="en-GB" dirty="0"/>
          </a:p>
        </p:txBody>
      </p:sp>
      <p:sp>
        <p:nvSpPr>
          <p:cNvPr id="4" name="Title 3">
            <a:extLst>
              <a:ext uri="{FF2B5EF4-FFF2-40B4-BE49-F238E27FC236}">
                <a16:creationId xmlns:a16="http://schemas.microsoft.com/office/drawing/2014/main" id="{D0EA5216-AA94-4806-B464-564CE157ADEA}"/>
              </a:ext>
            </a:extLst>
          </p:cNvPr>
          <p:cNvSpPr>
            <a:spLocks noGrp="1"/>
          </p:cNvSpPr>
          <p:nvPr>
            <p:ph type="title"/>
          </p:nvPr>
        </p:nvSpPr>
        <p:spPr/>
        <p:txBody>
          <a:bodyPr/>
          <a:lstStyle/>
          <a:p>
            <a:r>
              <a:rPr lang="en-GB" dirty="0"/>
              <a:t>Today is about connections</a:t>
            </a:r>
          </a:p>
        </p:txBody>
      </p:sp>
    </p:spTree>
    <p:extLst>
      <p:ext uri="{BB962C8B-B14F-4D97-AF65-F5344CB8AC3E}">
        <p14:creationId xmlns:p14="http://schemas.microsoft.com/office/powerpoint/2010/main" val="2151165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8176B82D-8E63-47C4-835A-6277D662B565}"/>
              </a:ext>
            </a:extLst>
          </p:cNvPr>
          <p:cNvSpPr txBox="1">
            <a:spLocks/>
          </p:cNvSpPr>
          <p:nvPr/>
        </p:nvSpPr>
        <p:spPr>
          <a:xfrm>
            <a:off x="251520" y="699542"/>
            <a:ext cx="8028892" cy="432048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1000"/>
              </a:spcAft>
              <a:buClr>
                <a:schemeClr val="bg1"/>
              </a:buClr>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bg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bg1"/>
              </a:buClr>
              <a:buFont typeface="Arial" panose="020B0604020202020204" pitchFamily="34" charset="0"/>
              <a:buChar char="•"/>
              <a:defRPr sz="22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1500" b="1" dirty="0">
                <a:latin typeface="Segoe Print" panose="02000600000000000000" pitchFamily="2" charset="0"/>
              </a:rPr>
              <a:t>Who </a:t>
            </a:r>
            <a:br>
              <a:rPr lang="en-GB" sz="11500" b="1" dirty="0">
                <a:latin typeface="Segoe Print" panose="02000600000000000000" pitchFamily="2" charset="0"/>
              </a:rPr>
            </a:br>
            <a:r>
              <a:rPr lang="en-GB" sz="11500" b="1" dirty="0">
                <a:latin typeface="Segoe Print" panose="02000600000000000000" pitchFamily="2" charset="0"/>
              </a:rPr>
              <a:t>am I?</a:t>
            </a:r>
          </a:p>
        </p:txBody>
      </p:sp>
    </p:spTree>
    <p:extLst>
      <p:ext uri="{BB962C8B-B14F-4D97-AF65-F5344CB8AC3E}">
        <p14:creationId xmlns:p14="http://schemas.microsoft.com/office/powerpoint/2010/main" val="110411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teps landscape.png">
            <a:extLst>
              <a:ext uri="{FF2B5EF4-FFF2-40B4-BE49-F238E27FC236}">
                <a16:creationId xmlns:a16="http://schemas.microsoft.com/office/drawing/2014/main" id="{3B6D048A-1B14-4733-823D-5F407E0E1155}"/>
              </a:ext>
            </a:extLst>
          </p:cNvPr>
          <p:cNvPicPr>
            <a:picLocks noChangeAspect="1"/>
          </p:cNvPicPr>
          <p:nvPr/>
        </p:nvPicPr>
        <p:blipFill>
          <a:blip r:embed="rId3" cstate="print"/>
          <a:stretch>
            <a:fillRect/>
          </a:stretch>
        </p:blipFill>
        <p:spPr>
          <a:xfrm>
            <a:off x="816481" y="22505"/>
            <a:ext cx="6992267" cy="4943223"/>
          </a:xfrm>
          <a:prstGeom prst="rect">
            <a:avLst/>
          </a:prstGeom>
        </p:spPr>
      </p:pic>
      <p:sp>
        <p:nvSpPr>
          <p:cNvPr id="37" name="Rectangle 36"/>
          <p:cNvSpPr/>
          <p:nvPr/>
        </p:nvSpPr>
        <p:spPr>
          <a:xfrm>
            <a:off x="921154" y="2535003"/>
            <a:ext cx="2421186" cy="1661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 name="Rectangle 37"/>
          <p:cNvSpPr/>
          <p:nvPr/>
        </p:nvSpPr>
        <p:spPr>
          <a:xfrm>
            <a:off x="3762498" y="2298314"/>
            <a:ext cx="2421186" cy="113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 name="Rectangle 38"/>
          <p:cNvSpPr/>
          <p:nvPr/>
        </p:nvSpPr>
        <p:spPr>
          <a:xfrm>
            <a:off x="3920855" y="1223346"/>
            <a:ext cx="2421186" cy="747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Rectangle 39"/>
          <p:cNvSpPr/>
          <p:nvPr/>
        </p:nvSpPr>
        <p:spPr>
          <a:xfrm>
            <a:off x="6406892" y="1098998"/>
            <a:ext cx="1238766" cy="747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41" name="Group 40"/>
          <p:cNvGrpSpPr/>
          <p:nvPr/>
        </p:nvGrpSpPr>
        <p:grpSpPr>
          <a:xfrm>
            <a:off x="107504" y="2127457"/>
            <a:ext cx="2116898" cy="1035458"/>
            <a:chOff x="0" y="3310735"/>
            <a:chExt cx="2265195" cy="1107996"/>
          </a:xfrm>
        </p:grpSpPr>
        <p:sp>
          <p:nvSpPr>
            <p:cNvPr id="42" name="TextBox 41"/>
            <p:cNvSpPr txBox="1"/>
            <p:nvPr/>
          </p:nvSpPr>
          <p:spPr>
            <a:xfrm>
              <a:off x="0" y="3310735"/>
              <a:ext cx="1830650" cy="1107996"/>
            </a:xfrm>
            <a:prstGeom prst="rect">
              <a:avLst/>
            </a:prstGeom>
            <a:noFill/>
          </p:spPr>
          <p:txBody>
            <a:bodyPr wrap="square" rtlCol="0">
              <a:spAutoFit/>
            </a:bodyPr>
            <a:lstStyle/>
            <a:p>
              <a:pPr algn="r"/>
              <a:r>
                <a:rPr lang="en-GB" sz="1200" b="1" dirty="0">
                  <a:latin typeface="Arial" pitchFamily="34" charset="0"/>
                  <a:cs typeface="Arial" pitchFamily="34" charset="0"/>
                </a:rPr>
                <a:t>Step 1</a:t>
              </a:r>
            </a:p>
            <a:p>
              <a:pPr algn="r"/>
              <a:r>
                <a:rPr lang="en-GB" sz="1200" dirty="0">
                  <a:latin typeface="Arial" pitchFamily="34" charset="0"/>
                  <a:cs typeface="Arial" pitchFamily="34" charset="0"/>
                </a:rPr>
                <a:t>Explore and discover more about yourself</a:t>
              </a:r>
            </a:p>
          </p:txBody>
        </p:sp>
        <p:sp>
          <p:nvSpPr>
            <p:cNvPr id="43" name="Arc 42"/>
            <p:cNvSpPr/>
            <p:nvPr/>
          </p:nvSpPr>
          <p:spPr>
            <a:xfrm rot="20700000">
              <a:off x="1257413" y="3665424"/>
              <a:ext cx="1007782" cy="637954"/>
            </a:xfrm>
            <a:prstGeom prst="arc">
              <a:avLst>
                <a:gd name="adj1" fmla="val 18027937"/>
                <a:gd name="adj2" fmla="val 7133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itchFamily="34" charset="0"/>
                <a:cs typeface="Arial" pitchFamily="34" charset="0"/>
              </a:endParaRPr>
            </a:p>
          </p:txBody>
        </p:sp>
      </p:grpSp>
      <p:grpSp>
        <p:nvGrpSpPr>
          <p:cNvPr id="44" name="Group 43"/>
          <p:cNvGrpSpPr/>
          <p:nvPr/>
        </p:nvGrpSpPr>
        <p:grpSpPr>
          <a:xfrm>
            <a:off x="2527283" y="3075806"/>
            <a:ext cx="3011142" cy="1447023"/>
            <a:chOff x="2483769" y="4375274"/>
            <a:chExt cx="3222084" cy="1548391"/>
          </a:xfrm>
        </p:grpSpPr>
        <p:sp>
          <p:nvSpPr>
            <p:cNvPr id="45" name="TextBox 44"/>
            <p:cNvSpPr txBox="1"/>
            <p:nvPr/>
          </p:nvSpPr>
          <p:spPr>
            <a:xfrm>
              <a:off x="2483769" y="4815670"/>
              <a:ext cx="2887988" cy="1107995"/>
            </a:xfrm>
            <a:prstGeom prst="rect">
              <a:avLst/>
            </a:prstGeom>
            <a:noFill/>
          </p:spPr>
          <p:txBody>
            <a:bodyPr wrap="square" rtlCol="0">
              <a:spAutoFit/>
            </a:bodyPr>
            <a:lstStyle/>
            <a:p>
              <a:pPr algn="r"/>
              <a:r>
                <a:rPr lang="en-GB" sz="1200" b="1" dirty="0">
                  <a:latin typeface="Arial" pitchFamily="34" charset="0"/>
                  <a:cs typeface="Arial" pitchFamily="34" charset="0"/>
                </a:rPr>
                <a:t>Step 2</a:t>
              </a:r>
            </a:p>
            <a:p>
              <a:pPr algn="r"/>
              <a:r>
                <a:rPr lang="en-GB" sz="1200" dirty="0">
                  <a:latin typeface="Arial" pitchFamily="34" charset="0"/>
                  <a:cs typeface="Arial" pitchFamily="34" charset="0"/>
                </a:rPr>
                <a:t>Learn how to recognise and appreciate others’ differences</a:t>
              </a:r>
            </a:p>
          </p:txBody>
        </p:sp>
        <p:sp>
          <p:nvSpPr>
            <p:cNvPr id="46" name="Arc 45"/>
            <p:cNvSpPr/>
            <p:nvPr/>
          </p:nvSpPr>
          <p:spPr>
            <a:xfrm rot="10800000" flipH="1">
              <a:off x="4698071" y="4375274"/>
              <a:ext cx="1007782" cy="637954"/>
            </a:xfrm>
            <a:prstGeom prst="arc">
              <a:avLst>
                <a:gd name="adj1" fmla="val 18027937"/>
                <a:gd name="adj2" fmla="val 6930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itchFamily="34" charset="0"/>
                <a:cs typeface="Arial" pitchFamily="34" charset="0"/>
              </a:endParaRPr>
            </a:p>
          </p:txBody>
        </p:sp>
      </p:grpSp>
      <p:grpSp>
        <p:nvGrpSpPr>
          <p:cNvPr id="47" name="Group 46"/>
          <p:cNvGrpSpPr/>
          <p:nvPr/>
        </p:nvGrpSpPr>
        <p:grpSpPr>
          <a:xfrm>
            <a:off x="1938696" y="1210970"/>
            <a:ext cx="2922584" cy="1035458"/>
            <a:chOff x="2190115" y="2099241"/>
            <a:chExt cx="3127323" cy="1107995"/>
          </a:xfrm>
        </p:grpSpPr>
        <p:sp>
          <p:nvSpPr>
            <p:cNvPr id="48" name="TextBox 47"/>
            <p:cNvSpPr txBox="1"/>
            <p:nvPr/>
          </p:nvSpPr>
          <p:spPr>
            <a:xfrm>
              <a:off x="2190115" y="2099241"/>
              <a:ext cx="2639056" cy="1107995"/>
            </a:xfrm>
            <a:prstGeom prst="rect">
              <a:avLst/>
            </a:prstGeom>
            <a:noFill/>
          </p:spPr>
          <p:txBody>
            <a:bodyPr wrap="square" rtlCol="0">
              <a:spAutoFit/>
            </a:bodyPr>
            <a:lstStyle/>
            <a:p>
              <a:pPr algn="r"/>
              <a:r>
                <a:rPr lang="en-GB" sz="1200" b="1" dirty="0">
                  <a:latin typeface="Arial" pitchFamily="34" charset="0"/>
                  <a:cs typeface="Arial" pitchFamily="34" charset="0"/>
                </a:rPr>
                <a:t>Step 3</a:t>
              </a:r>
            </a:p>
            <a:p>
              <a:pPr algn="r"/>
              <a:r>
                <a:rPr lang="en-GB" sz="1200" dirty="0">
                  <a:latin typeface="Arial" pitchFamily="34" charset="0"/>
                  <a:cs typeface="Arial" pitchFamily="34" charset="0"/>
                </a:rPr>
                <a:t>Learn how to adapt your behaviour to interact more effectively with others</a:t>
              </a:r>
            </a:p>
          </p:txBody>
        </p:sp>
        <p:sp>
          <p:nvSpPr>
            <p:cNvPr id="49" name="Arc 48"/>
            <p:cNvSpPr/>
            <p:nvPr/>
          </p:nvSpPr>
          <p:spPr>
            <a:xfrm rot="20700000">
              <a:off x="4236108" y="2396114"/>
              <a:ext cx="1081330" cy="661729"/>
            </a:xfrm>
            <a:prstGeom prst="arc">
              <a:avLst>
                <a:gd name="adj1" fmla="val 18027937"/>
                <a:gd name="adj2" fmla="val 210942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itchFamily="34" charset="0"/>
                <a:cs typeface="Arial" pitchFamily="34" charset="0"/>
              </a:endParaRPr>
            </a:p>
          </p:txBody>
        </p:sp>
      </p:grpSp>
      <p:grpSp>
        <p:nvGrpSpPr>
          <p:cNvPr id="50" name="Group 49"/>
          <p:cNvGrpSpPr/>
          <p:nvPr/>
        </p:nvGrpSpPr>
        <p:grpSpPr>
          <a:xfrm>
            <a:off x="6414951" y="1716873"/>
            <a:ext cx="1640504" cy="1554486"/>
            <a:chOff x="7020272" y="2748819"/>
            <a:chExt cx="1755428" cy="1663384"/>
          </a:xfrm>
        </p:grpSpPr>
        <p:sp>
          <p:nvSpPr>
            <p:cNvPr id="51" name="TextBox 50"/>
            <p:cNvSpPr txBox="1"/>
            <p:nvPr/>
          </p:nvSpPr>
          <p:spPr>
            <a:xfrm>
              <a:off x="7020272" y="3304207"/>
              <a:ext cx="1755428" cy="1107996"/>
            </a:xfrm>
            <a:prstGeom prst="rect">
              <a:avLst/>
            </a:prstGeom>
            <a:noFill/>
          </p:spPr>
          <p:txBody>
            <a:bodyPr wrap="square" rtlCol="0">
              <a:spAutoFit/>
            </a:bodyPr>
            <a:lstStyle/>
            <a:p>
              <a:pPr algn="r"/>
              <a:r>
                <a:rPr lang="en-GB" sz="1200" b="1" dirty="0">
                  <a:latin typeface="Arial" pitchFamily="34" charset="0"/>
                  <a:cs typeface="Arial" pitchFamily="34" charset="0"/>
                </a:rPr>
                <a:t>Step 4</a:t>
              </a:r>
            </a:p>
            <a:p>
              <a:pPr algn="r"/>
              <a:r>
                <a:rPr lang="en-GB" sz="1200" dirty="0">
                  <a:latin typeface="Arial" pitchFamily="34" charset="0"/>
                  <a:cs typeface="Arial" pitchFamily="34" charset="0"/>
                </a:rPr>
                <a:t>Take action and put your learning into practice</a:t>
              </a:r>
            </a:p>
          </p:txBody>
        </p:sp>
        <p:sp>
          <p:nvSpPr>
            <p:cNvPr id="52" name="Arc 51"/>
            <p:cNvSpPr/>
            <p:nvPr/>
          </p:nvSpPr>
          <p:spPr>
            <a:xfrm rot="10800000" flipH="1">
              <a:off x="7133078" y="2748819"/>
              <a:ext cx="1426722" cy="637954"/>
            </a:xfrm>
            <a:prstGeom prst="arc">
              <a:avLst>
                <a:gd name="adj1" fmla="val 20721398"/>
                <a:gd name="adj2" fmla="val 24663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itchFamily="34" charset="0"/>
                <a:cs typeface="Arial" pitchFamily="34" charset="0"/>
              </a:endParaRPr>
            </a:p>
          </p:txBody>
        </p:sp>
      </p:grpSp>
      <p:sp>
        <p:nvSpPr>
          <p:cNvPr id="53" name="Title 1"/>
          <p:cNvSpPr>
            <a:spLocks noGrp="1"/>
          </p:cNvSpPr>
          <p:nvPr>
            <p:ph type="title"/>
          </p:nvPr>
        </p:nvSpPr>
        <p:spPr/>
        <p:txBody>
          <a:bodyPr>
            <a:normAutofit/>
          </a:bodyPr>
          <a:lstStyle/>
          <a:p>
            <a:r>
              <a:rPr lang="en-US" dirty="0"/>
              <a:t>The steps to personal effectiveness</a:t>
            </a:r>
            <a:endParaRPr lang="en-GB" dirty="0"/>
          </a:p>
        </p:txBody>
      </p:sp>
    </p:spTree>
    <p:extLst>
      <p:ext uri="{BB962C8B-B14F-4D97-AF65-F5344CB8AC3E}">
        <p14:creationId xmlns:p14="http://schemas.microsoft.com/office/powerpoint/2010/main" val="151196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par>
                                <p:cTn id="8" presetID="10" presetClass="exit" presetSubtype="0" fill="hold" nodeType="withEffect">
                                  <p:stCondLst>
                                    <p:cond delay="0"/>
                                  </p:stCondLst>
                                  <p:childTnLst>
                                    <p:animEffect transition="out" filter="fade">
                                      <p:cBhvr>
                                        <p:cTn id="9" dur="2000"/>
                                        <p:tgtEl>
                                          <p:spTgt spid="37"/>
                                        </p:tgtEl>
                                      </p:cBhvr>
                                    </p:animEffect>
                                    <p:set>
                                      <p:cBhvr>
                                        <p:cTn id="10" dur="1" fill="hold">
                                          <p:stCondLst>
                                            <p:cond delay="1999"/>
                                          </p:stCondLst>
                                        </p:cTn>
                                        <p:tgtEl>
                                          <p:spTgt spid="37"/>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2000"/>
                                        <p:tgtEl>
                                          <p:spTgt spid="44"/>
                                        </p:tgtEl>
                                      </p:cBhvr>
                                    </p:animEffect>
                                  </p:childTnLst>
                                </p:cTn>
                              </p:par>
                              <p:par>
                                <p:cTn id="15" presetID="10" presetClass="exit" presetSubtype="0" fill="hold" nodeType="withEffect">
                                  <p:stCondLst>
                                    <p:cond delay="0"/>
                                  </p:stCondLst>
                                  <p:childTnLst>
                                    <p:animEffect transition="out" filter="fade">
                                      <p:cBhvr>
                                        <p:cTn id="16" dur="2000"/>
                                        <p:tgtEl>
                                          <p:spTgt spid="38"/>
                                        </p:tgtEl>
                                      </p:cBhvr>
                                    </p:animEffect>
                                    <p:set>
                                      <p:cBhvr>
                                        <p:cTn id="17" dur="1" fill="hold">
                                          <p:stCondLst>
                                            <p:cond delay="1999"/>
                                          </p:stCondLst>
                                        </p:cTn>
                                        <p:tgtEl>
                                          <p:spTgt spid="38"/>
                                        </p:tgtEl>
                                        <p:attrNameLst>
                                          <p:attrName>style.visibility</p:attrName>
                                        </p:attrNameLst>
                                      </p:cBhvr>
                                      <p:to>
                                        <p:strVal val="hidden"/>
                                      </p:to>
                                    </p:se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2000"/>
                                        <p:tgtEl>
                                          <p:spTgt spid="47"/>
                                        </p:tgtEl>
                                      </p:cBhvr>
                                    </p:animEffect>
                                  </p:childTnLst>
                                </p:cTn>
                              </p:par>
                              <p:par>
                                <p:cTn id="22" presetID="10" presetClass="exit" presetSubtype="0" fill="hold" nodeType="withEffect">
                                  <p:stCondLst>
                                    <p:cond delay="0"/>
                                  </p:stCondLst>
                                  <p:childTnLst>
                                    <p:animEffect transition="out" filter="fade">
                                      <p:cBhvr>
                                        <p:cTn id="23" dur="2000"/>
                                        <p:tgtEl>
                                          <p:spTgt spid="39"/>
                                        </p:tgtEl>
                                      </p:cBhvr>
                                    </p:animEffect>
                                    <p:set>
                                      <p:cBhvr>
                                        <p:cTn id="24" dur="1" fill="hold">
                                          <p:stCondLst>
                                            <p:cond delay="1999"/>
                                          </p:stCondLst>
                                        </p:cTn>
                                        <p:tgtEl>
                                          <p:spTgt spid="39"/>
                                        </p:tgtEl>
                                        <p:attrNameLst>
                                          <p:attrName>style.visibility</p:attrName>
                                        </p:attrNameLst>
                                      </p:cBhvr>
                                      <p:to>
                                        <p:strVal val="hidden"/>
                                      </p:to>
                                    </p:se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2000"/>
                                        <p:tgtEl>
                                          <p:spTgt spid="50"/>
                                        </p:tgtEl>
                                      </p:cBhvr>
                                    </p:animEffect>
                                  </p:childTnLst>
                                </p:cTn>
                              </p:par>
                              <p:par>
                                <p:cTn id="29" presetID="10" presetClass="exit" presetSubtype="0" fill="hold" nodeType="withEffect">
                                  <p:stCondLst>
                                    <p:cond delay="0"/>
                                  </p:stCondLst>
                                  <p:childTnLst>
                                    <p:animEffect transition="out" filter="fade">
                                      <p:cBhvr>
                                        <p:cTn id="30" dur="2000"/>
                                        <p:tgtEl>
                                          <p:spTgt spid="40"/>
                                        </p:tgtEl>
                                      </p:cBhvr>
                                    </p:animEffect>
                                    <p:set>
                                      <p:cBhvr>
                                        <p:cTn id="31"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1F0D98F5-71A2-416D-B2FE-EAEA2D1FAA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459345"/>
            <a:ext cx="3080235" cy="4239015"/>
          </a:xfrm>
          <a:prstGeom prst="rect">
            <a:avLst/>
          </a:prstGeom>
        </p:spPr>
      </p:pic>
      <p:sp>
        <p:nvSpPr>
          <p:cNvPr id="4" name="Title 3">
            <a:extLst>
              <a:ext uri="{FF2B5EF4-FFF2-40B4-BE49-F238E27FC236}">
                <a16:creationId xmlns:a16="http://schemas.microsoft.com/office/drawing/2014/main" id="{B64F4B4B-6053-4E77-95B1-E88AA8FC259C}"/>
              </a:ext>
            </a:extLst>
          </p:cNvPr>
          <p:cNvSpPr>
            <a:spLocks noGrp="1"/>
          </p:cNvSpPr>
          <p:nvPr>
            <p:ph type="title"/>
          </p:nvPr>
        </p:nvSpPr>
        <p:spPr/>
        <p:txBody>
          <a:bodyPr/>
          <a:lstStyle/>
          <a:p>
            <a:r>
              <a:rPr lang="en-GB" dirty="0"/>
              <a:t>Perception</a:t>
            </a:r>
          </a:p>
        </p:txBody>
      </p:sp>
      <p:sp>
        <p:nvSpPr>
          <p:cNvPr id="6" name="Content Placeholder 5">
            <a:extLst>
              <a:ext uri="{FF2B5EF4-FFF2-40B4-BE49-F238E27FC236}">
                <a16:creationId xmlns:a16="http://schemas.microsoft.com/office/drawing/2014/main" id="{14744EB1-AC18-458A-94D7-16737F8CEBDA}"/>
              </a:ext>
            </a:extLst>
          </p:cNvPr>
          <p:cNvSpPr>
            <a:spLocks noGrp="1"/>
          </p:cNvSpPr>
          <p:nvPr>
            <p:ph idx="10"/>
          </p:nvPr>
        </p:nvSpPr>
        <p:spPr/>
        <p:txBody>
          <a:bodyPr/>
          <a:lstStyle/>
          <a:p>
            <a:pPr marL="0" indent="0">
              <a:buNone/>
            </a:pPr>
            <a:r>
              <a:rPr lang="en-GB" dirty="0"/>
              <a:t>You will see the world differently from the way other people see it.</a:t>
            </a:r>
          </a:p>
          <a:p>
            <a:pPr marL="0" indent="0">
              <a:buNone/>
            </a:pPr>
            <a:r>
              <a:rPr lang="en-GB" sz="2800" dirty="0">
                <a:latin typeface="Arial"/>
                <a:cs typeface="Arial"/>
              </a:rPr>
              <a:t>Perceptions can change, with awareness.</a:t>
            </a:r>
          </a:p>
        </p:txBody>
      </p:sp>
    </p:spTree>
    <p:extLst>
      <p:ext uri="{BB962C8B-B14F-4D97-AF65-F5344CB8AC3E}">
        <p14:creationId xmlns:p14="http://schemas.microsoft.com/office/powerpoint/2010/main" val="40025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3495-0987-4243-AC5C-123A92C4DD3E}"/>
              </a:ext>
            </a:extLst>
          </p:cNvPr>
          <p:cNvSpPr>
            <a:spLocks noGrp="1"/>
          </p:cNvSpPr>
          <p:nvPr>
            <p:ph type="title"/>
          </p:nvPr>
        </p:nvSpPr>
        <p:spPr/>
        <p:txBody>
          <a:bodyPr/>
          <a:lstStyle/>
          <a:p>
            <a:r>
              <a:rPr lang="en-GB" dirty="0"/>
              <a:t>Perception</a:t>
            </a:r>
          </a:p>
        </p:txBody>
      </p:sp>
      <p:pic>
        <p:nvPicPr>
          <p:cNvPr id="6" name="Picture 5">
            <a:extLst>
              <a:ext uri="{FF2B5EF4-FFF2-40B4-BE49-F238E27FC236}">
                <a16:creationId xmlns:a16="http://schemas.microsoft.com/office/drawing/2014/main" id="{16E10494-729F-45BA-955F-6F05BB81C95F}"/>
              </a:ext>
            </a:extLst>
          </p:cNvPr>
          <p:cNvPicPr>
            <a:picLocks noChangeAspect="1"/>
          </p:cNvPicPr>
          <p:nvPr/>
        </p:nvPicPr>
        <p:blipFill>
          <a:blip r:embed="rId3"/>
          <a:stretch>
            <a:fillRect/>
          </a:stretch>
        </p:blipFill>
        <p:spPr>
          <a:xfrm>
            <a:off x="5148064" y="866672"/>
            <a:ext cx="2737483" cy="373486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92F048C6-41B9-4E68-94DC-B1CD71BF4A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866672"/>
            <a:ext cx="2737483" cy="3767320"/>
          </a:xfrm>
          <a:prstGeom prst="rect">
            <a:avLst/>
          </a:prstGeom>
        </p:spPr>
      </p:pic>
    </p:spTree>
    <p:extLst>
      <p:ext uri="{BB962C8B-B14F-4D97-AF65-F5344CB8AC3E}">
        <p14:creationId xmlns:p14="http://schemas.microsoft.com/office/powerpoint/2010/main" val="241493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0539285-F5A0-4056-AF72-A2B7ECFDB166}"/>
              </a:ext>
            </a:extLst>
          </p:cNvPr>
          <p:cNvSpPr>
            <a:spLocks noGrp="1"/>
          </p:cNvSpPr>
          <p:nvPr>
            <p:ph idx="1"/>
          </p:nvPr>
        </p:nvSpPr>
        <p:spPr/>
        <p:txBody>
          <a:bodyPr/>
          <a:lstStyle/>
          <a:p>
            <a:pPr marL="0" indent="0">
              <a:buNone/>
            </a:pPr>
            <a:r>
              <a:rPr lang="en-GB" dirty="0">
                <a:latin typeface="Arial"/>
                <a:cs typeface="Arial"/>
              </a:rPr>
              <a:t>Your group has a new manager and you have joined the first virtual team meeting led by this person. The manager (your boss) greeted everyone else on the call by name, but did not greet you.</a:t>
            </a:r>
          </a:p>
          <a:p>
            <a:pPr marL="0" indent="0">
              <a:buNone/>
            </a:pPr>
            <a:r>
              <a:rPr lang="en-GB" dirty="0"/>
              <a:t>What are your immediate thoughts and feelings?</a:t>
            </a:r>
          </a:p>
        </p:txBody>
      </p:sp>
      <p:sp>
        <p:nvSpPr>
          <p:cNvPr id="5" name="Title 4">
            <a:extLst>
              <a:ext uri="{FF2B5EF4-FFF2-40B4-BE49-F238E27FC236}">
                <a16:creationId xmlns:a16="http://schemas.microsoft.com/office/drawing/2014/main" id="{2C1840A1-62AA-4264-93CD-FCD94A3C4E51}"/>
              </a:ext>
            </a:extLst>
          </p:cNvPr>
          <p:cNvSpPr>
            <a:spLocks noGrp="1"/>
          </p:cNvSpPr>
          <p:nvPr>
            <p:ph type="title"/>
          </p:nvPr>
        </p:nvSpPr>
        <p:spPr/>
        <p:txBody>
          <a:bodyPr/>
          <a:lstStyle/>
          <a:p>
            <a:r>
              <a:rPr lang="en-GB" dirty="0"/>
              <a:t>Perception scenario</a:t>
            </a:r>
          </a:p>
        </p:txBody>
      </p:sp>
    </p:spTree>
    <p:extLst>
      <p:ext uri="{BB962C8B-B14F-4D97-AF65-F5344CB8AC3E}">
        <p14:creationId xmlns:p14="http://schemas.microsoft.com/office/powerpoint/2010/main" val="265964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able&#10;&#10;Description automatically generated">
            <a:extLst>
              <a:ext uri="{FF2B5EF4-FFF2-40B4-BE49-F238E27FC236}">
                <a16:creationId xmlns:a16="http://schemas.microsoft.com/office/drawing/2014/main" id="{620B8A4E-43C9-4365-99D3-2BE7BE9223C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14719" y="267494"/>
            <a:ext cx="2614638" cy="4555693"/>
          </a:xfrm>
        </p:spPr>
      </p:pic>
      <p:sp>
        <p:nvSpPr>
          <p:cNvPr id="3" name="Title 2">
            <a:extLst>
              <a:ext uri="{FF2B5EF4-FFF2-40B4-BE49-F238E27FC236}">
                <a16:creationId xmlns:a16="http://schemas.microsoft.com/office/drawing/2014/main" id="{71AC30AC-2B23-400C-A236-3DE2DBCE1966}"/>
              </a:ext>
            </a:extLst>
          </p:cNvPr>
          <p:cNvSpPr>
            <a:spLocks noGrp="1"/>
          </p:cNvSpPr>
          <p:nvPr>
            <p:ph type="title"/>
          </p:nvPr>
        </p:nvSpPr>
        <p:spPr>
          <a:xfrm>
            <a:off x="503040" y="141480"/>
            <a:ext cx="3132856" cy="1422158"/>
          </a:xfrm>
        </p:spPr>
        <p:txBody>
          <a:bodyPr>
            <a:normAutofit/>
          </a:bodyPr>
          <a:lstStyle/>
          <a:p>
            <a:r>
              <a:rPr lang="en-GB" sz="3600" dirty="0"/>
              <a:t>The ladder of perception</a:t>
            </a:r>
          </a:p>
        </p:txBody>
      </p:sp>
      <p:sp>
        <p:nvSpPr>
          <p:cNvPr id="8" name="TextBox 7">
            <a:extLst>
              <a:ext uri="{FF2B5EF4-FFF2-40B4-BE49-F238E27FC236}">
                <a16:creationId xmlns:a16="http://schemas.microsoft.com/office/drawing/2014/main" id="{4B2BD516-659B-46A9-B3E8-3B2C96ED9E9F}"/>
              </a:ext>
            </a:extLst>
          </p:cNvPr>
          <p:cNvSpPr txBox="1"/>
          <p:nvPr/>
        </p:nvSpPr>
        <p:spPr>
          <a:xfrm>
            <a:off x="1907704" y="4137242"/>
            <a:ext cx="4032448" cy="323165"/>
          </a:xfrm>
          <a:prstGeom prst="rect">
            <a:avLst/>
          </a:prstGeom>
          <a:noFill/>
        </p:spPr>
        <p:txBody>
          <a:bodyPr wrap="square" rtlCol="0">
            <a:spAutoFit/>
          </a:bodyPr>
          <a:lstStyle/>
          <a:p>
            <a:pPr algn="r"/>
            <a:r>
              <a:rPr lang="en-GB" sz="1500" dirty="0">
                <a:latin typeface="Arial" panose="020B0604020202020204" pitchFamily="34" charset="0"/>
                <a:cs typeface="Arial" panose="020B0604020202020204" pitchFamily="34" charset="0"/>
              </a:rPr>
              <a:t>The event (as a camera would capture it)</a:t>
            </a:r>
          </a:p>
        </p:txBody>
      </p:sp>
      <p:sp>
        <p:nvSpPr>
          <p:cNvPr id="9" name="TextBox 8">
            <a:extLst>
              <a:ext uri="{FF2B5EF4-FFF2-40B4-BE49-F238E27FC236}">
                <a16:creationId xmlns:a16="http://schemas.microsoft.com/office/drawing/2014/main" id="{871390F2-29C0-40FA-872E-A6C576442EB1}"/>
              </a:ext>
            </a:extLst>
          </p:cNvPr>
          <p:cNvSpPr txBox="1"/>
          <p:nvPr/>
        </p:nvSpPr>
        <p:spPr>
          <a:xfrm>
            <a:off x="1993523" y="3579863"/>
            <a:ext cx="4032448" cy="323165"/>
          </a:xfrm>
          <a:prstGeom prst="rect">
            <a:avLst/>
          </a:prstGeom>
          <a:noFill/>
        </p:spPr>
        <p:txBody>
          <a:bodyPr wrap="square" rtlCol="0">
            <a:spAutoFit/>
          </a:bodyPr>
          <a:lstStyle/>
          <a:p>
            <a:pPr algn="r"/>
            <a:r>
              <a:rPr lang="en-GB" sz="1500" dirty="0">
                <a:latin typeface="Arial" panose="020B0604020202020204" pitchFamily="34" charset="0"/>
                <a:cs typeface="Arial" panose="020B0604020202020204" pitchFamily="34" charset="0"/>
              </a:rPr>
              <a:t>My perception (selected data)</a:t>
            </a:r>
          </a:p>
        </p:txBody>
      </p:sp>
      <p:sp>
        <p:nvSpPr>
          <p:cNvPr id="10" name="TextBox 9">
            <a:extLst>
              <a:ext uri="{FF2B5EF4-FFF2-40B4-BE49-F238E27FC236}">
                <a16:creationId xmlns:a16="http://schemas.microsoft.com/office/drawing/2014/main" id="{4987EA0A-D3A6-4218-B055-DCE2B09BF3AD}"/>
              </a:ext>
            </a:extLst>
          </p:cNvPr>
          <p:cNvSpPr txBox="1"/>
          <p:nvPr/>
        </p:nvSpPr>
        <p:spPr>
          <a:xfrm>
            <a:off x="2119791" y="3072032"/>
            <a:ext cx="4032448" cy="323165"/>
          </a:xfrm>
          <a:prstGeom prst="rect">
            <a:avLst/>
          </a:prstGeom>
          <a:noFill/>
        </p:spPr>
        <p:txBody>
          <a:bodyPr wrap="square" rtlCol="0">
            <a:spAutoFit/>
          </a:bodyPr>
          <a:lstStyle/>
          <a:p>
            <a:pPr algn="r"/>
            <a:r>
              <a:rPr lang="en-GB" sz="1500" dirty="0">
                <a:latin typeface="Arial" panose="020B0604020202020204" pitchFamily="34" charset="0"/>
                <a:cs typeface="Arial" panose="020B0604020202020204" pitchFamily="34" charset="0"/>
              </a:rPr>
              <a:t>Value judgements I made</a:t>
            </a:r>
          </a:p>
        </p:txBody>
      </p:sp>
      <p:sp>
        <p:nvSpPr>
          <p:cNvPr id="11" name="TextBox 10">
            <a:extLst>
              <a:ext uri="{FF2B5EF4-FFF2-40B4-BE49-F238E27FC236}">
                <a16:creationId xmlns:a16="http://schemas.microsoft.com/office/drawing/2014/main" id="{59299BD0-8523-47C3-9C8E-6AC2DA8522A9}"/>
              </a:ext>
            </a:extLst>
          </p:cNvPr>
          <p:cNvSpPr txBox="1"/>
          <p:nvPr/>
        </p:nvSpPr>
        <p:spPr>
          <a:xfrm>
            <a:off x="2335815" y="2485332"/>
            <a:ext cx="4032448" cy="323165"/>
          </a:xfrm>
          <a:prstGeom prst="rect">
            <a:avLst/>
          </a:prstGeom>
          <a:noFill/>
        </p:spPr>
        <p:txBody>
          <a:bodyPr wrap="square" rtlCol="0">
            <a:spAutoFit/>
          </a:bodyPr>
          <a:lstStyle/>
          <a:p>
            <a:pPr algn="r"/>
            <a:r>
              <a:rPr lang="en-GB" sz="1500" dirty="0">
                <a:latin typeface="Arial" panose="020B0604020202020204" pitchFamily="34" charset="0"/>
                <a:cs typeface="Arial" panose="020B0604020202020204" pitchFamily="34" charset="0"/>
              </a:rPr>
              <a:t>Interpretations and meanings I gave</a:t>
            </a:r>
          </a:p>
        </p:txBody>
      </p:sp>
      <p:sp>
        <p:nvSpPr>
          <p:cNvPr id="12" name="TextBox 11">
            <a:extLst>
              <a:ext uri="{FF2B5EF4-FFF2-40B4-BE49-F238E27FC236}">
                <a16:creationId xmlns:a16="http://schemas.microsoft.com/office/drawing/2014/main" id="{7C44233A-01D5-4B4E-87E3-A3819B9F3342}"/>
              </a:ext>
            </a:extLst>
          </p:cNvPr>
          <p:cNvSpPr txBox="1"/>
          <p:nvPr/>
        </p:nvSpPr>
        <p:spPr>
          <a:xfrm>
            <a:off x="2479831" y="1927953"/>
            <a:ext cx="4032448" cy="323165"/>
          </a:xfrm>
          <a:prstGeom prst="rect">
            <a:avLst/>
          </a:prstGeom>
          <a:noFill/>
        </p:spPr>
        <p:txBody>
          <a:bodyPr wrap="square" rtlCol="0">
            <a:spAutoFit/>
          </a:bodyPr>
          <a:lstStyle/>
          <a:p>
            <a:pPr algn="r"/>
            <a:r>
              <a:rPr lang="en-GB" sz="1500" dirty="0">
                <a:latin typeface="Arial" panose="020B0604020202020204" pitchFamily="34" charset="0"/>
                <a:cs typeface="Arial" panose="020B0604020202020204" pitchFamily="34" charset="0"/>
              </a:rPr>
              <a:t>Logical conclusions I drew</a:t>
            </a:r>
          </a:p>
        </p:txBody>
      </p:sp>
      <p:sp>
        <p:nvSpPr>
          <p:cNvPr id="13" name="TextBox 12">
            <a:extLst>
              <a:ext uri="{FF2B5EF4-FFF2-40B4-BE49-F238E27FC236}">
                <a16:creationId xmlns:a16="http://schemas.microsoft.com/office/drawing/2014/main" id="{6526D6D5-FCAC-41D3-99E2-781A51F51D9F}"/>
              </a:ext>
            </a:extLst>
          </p:cNvPr>
          <p:cNvSpPr txBox="1"/>
          <p:nvPr/>
        </p:nvSpPr>
        <p:spPr>
          <a:xfrm>
            <a:off x="2623847" y="1394361"/>
            <a:ext cx="4032448" cy="323165"/>
          </a:xfrm>
          <a:prstGeom prst="rect">
            <a:avLst/>
          </a:prstGeom>
          <a:noFill/>
        </p:spPr>
        <p:txBody>
          <a:bodyPr wrap="square" rtlCol="0">
            <a:spAutoFit/>
          </a:bodyPr>
          <a:lstStyle/>
          <a:p>
            <a:pPr algn="r"/>
            <a:r>
              <a:rPr lang="en-GB" sz="1500" dirty="0">
                <a:latin typeface="Arial" panose="020B0604020202020204" pitchFamily="34" charset="0"/>
                <a:cs typeface="Arial" panose="020B0604020202020204" pitchFamily="34" charset="0"/>
              </a:rPr>
              <a:t>Emotional and physical responses</a:t>
            </a:r>
          </a:p>
        </p:txBody>
      </p:sp>
      <p:sp>
        <p:nvSpPr>
          <p:cNvPr id="14" name="TextBox 13">
            <a:extLst>
              <a:ext uri="{FF2B5EF4-FFF2-40B4-BE49-F238E27FC236}">
                <a16:creationId xmlns:a16="http://schemas.microsoft.com/office/drawing/2014/main" id="{28F18D5C-802B-46F2-9C68-44874C845D85}"/>
              </a:ext>
            </a:extLst>
          </p:cNvPr>
          <p:cNvSpPr txBox="1"/>
          <p:nvPr/>
        </p:nvSpPr>
        <p:spPr>
          <a:xfrm>
            <a:off x="2733139" y="804400"/>
            <a:ext cx="4032448" cy="323165"/>
          </a:xfrm>
          <a:prstGeom prst="rect">
            <a:avLst/>
          </a:prstGeom>
          <a:noFill/>
        </p:spPr>
        <p:txBody>
          <a:bodyPr wrap="square" rtlCol="0">
            <a:spAutoFit/>
          </a:bodyPr>
          <a:lstStyle/>
          <a:p>
            <a:pPr algn="r"/>
            <a:r>
              <a:rPr lang="en-GB" sz="1500" dirty="0">
                <a:latin typeface="Arial" panose="020B0604020202020204" pitchFamily="34" charset="0"/>
                <a:cs typeface="Arial" panose="020B0604020202020204" pitchFamily="34" charset="0"/>
              </a:rPr>
              <a:t>Beliefs I formed</a:t>
            </a:r>
          </a:p>
        </p:txBody>
      </p:sp>
      <p:sp>
        <p:nvSpPr>
          <p:cNvPr id="15" name="TextBox 14">
            <a:extLst>
              <a:ext uri="{FF2B5EF4-FFF2-40B4-BE49-F238E27FC236}">
                <a16:creationId xmlns:a16="http://schemas.microsoft.com/office/drawing/2014/main" id="{565C8765-CF6F-4557-A534-AE320F4635F9}"/>
              </a:ext>
            </a:extLst>
          </p:cNvPr>
          <p:cNvSpPr txBox="1"/>
          <p:nvPr/>
        </p:nvSpPr>
        <p:spPr>
          <a:xfrm>
            <a:off x="2911879" y="311358"/>
            <a:ext cx="4032448" cy="323165"/>
          </a:xfrm>
          <a:prstGeom prst="rect">
            <a:avLst/>
          </a:prstGeom>
          <a:noFill/>
        </p:spPr>
        <p:txBody>
          <a:bodyPr wrap="square" rtlCol="0">
            <a:spAutoFit/>
          </a:bodyPr>
          <a:lstStyle/>
          <a:p>
            <a:pPr algn="r"/>
            <a:r>
              <a:rPr lang="en-GB" sz="1500" dirty="0">
                <a:latin typeface="Arial" panose="020B0604020202020204" pitchFamily="34" charset="0"/>
                <a:cs typeface="Arial" panose="020B0604020202020204" pitchFamily="34" charset="0"/>
              </a:rPr>
              <a:t>Actions I took</a:t>
            </a:r>
          </a:p>
        </p:txBody>
      </p:sp>
    </p:spTree>
    <p:extLst>
      <p:ext uri="{BB962C8B-B14F-4D97-AF65-F5344CB8AC3E}">
        <p14:creationId xmlns:p14="http://schemas.microsoft.com/office/powerpoint/2010/main" val="230626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E8E6B-4401-4161-A1C6-21B3E74C35F4}"/>
              </a:ext>
            </a:extLst>
          </p:cNvPr>
          <p:cNvSpPr>
            <a:spLocks noGrp="1"/>
          </p:cNvSpPr>
          <p:nvPr>
            <p:ph type="ctrTitle"/>
          </p:nvPr>
        </p:nvSpPr>
        <p:spPr>
          <a:xfrm>
            <a:off x="251520" y="3723878"/>
            <a:ext cx="4752528" cy="936104"/>
          </a:xfrm>
        </p:spPr>
        <p:txBody>
          <a:bodyPr/>
          <a:lstStyle/>
          <a:p>
            <a:r>
              <a:rPr lang="en-GB" dirty="0"/>
              <a:t>The Insights Discovery Colour Energies</a:t>
            </a:r>
          </a:p>
        </p:txBody>
      </p:sp>
    </p:spTree>
    <p:extLst>
      <p:ext uri="{BB962C8B-B14F-4D97-AF65-F5344CB8AC3E}">
        <p14:creationId xmlns:p14="http://schemas.microsoft.com/office/powerpoint/2010/main" val="352653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130185" y="195486"/>
            <a:ext cx="8981665" cy="4680520"/>
            <a:chOff x="-130582" y="174168"/>
            <a:chExt cx="9666187" cy="6011848"/>
          </a:xfrm>
        </p:grpSpPr>
        <p:sp>
          <p:nvSpPr>
            <p:cNvPr id="26" name="TextBox 25"/>
            <p:cNvSpPr txBox="1"/>
            <p:nvPr/>
          </p:nvSpPr>
          <p:spPr>
            <a:xfrm>
              <a:off x="21257" y="244552"/>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cheerful</a:t>
              </a:r>
            </a:p>
          </p:txBody>
        </p:sp>
        <p:sp>
          <p:nvSpPr>
            <p:cNvPr id="30" name="TextBox 29"/>
            <p:cNvSpPr txBox="1"/>
            <p:nvPr/>
          </p:nvSpPr>
          <p:spPr>
            <a:xfrm>
              <a:off x="1529915" y="317124"/>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reflective </a:t>
              </a:r>
            </a:p>
          </p:txBody>
        </p:sp>
        <p:sp>
          <p:nvSpPr>
            <p:cNvPr id="31" name="TextBox 30"/>
            <p:cNvSpPr txBox="1"/>
            <p:nvPr/>
          </p:nvSpPr>
          <p:spPr>
            <a:xfrm>
              <a:off x="3096631" y="404209"/>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concise </a:t>
              </a:r>
            </a:p>
          </p:txBody>
        </p:sp>
        <p:sp>
          <p:nvSpPr>
            <p:cNvPr id="32" name="TextBox 31"/>
            <p:cNvSpPr txBox="1"/>
            <p:nvPr/>
          </p:nvSpPr>
          <p:spPr>
            <a:xfrm>
              <a:off x="4503689" y="174168"/>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challenging</a:t>
              </a:r>
            </a:p>
          </p:txBody>
        </p:sp>
        <p:sp>
          <p:nvSpPr>
            <p:cNvPr id="33" name="TextBox 32"/>
            <p:cNvSpPr txBox="1"/>
            <p:nvPr/>
          </p:nvSpPr>
          <p:spPr>
            <a:xfrm>
              <a:off x="6142976" y="389695"/>
              <a:ext cx="1382232" cy="656591"/>
            </a:xfrm>
            <a:prstGeom prst="rect">
              <a:avLst/>
            </a:prstGeom>
            <a:noFill/>
          </p:spPr>
          <p:txBody>
            <a:bodyPr wrap="square" rtlCol="0">
              <a:spAutoFit/>
            </a:bodyPr>
            <a:lstStyle/>
            <a:p>
              <a:pPr algn="ctr"/>
              <a:r>
                <a:rPr lang="en-GB" sz="1950" baseline="30000" dirty="0">
                  <a:latin typeface="Arial" pitchFamily="34" charset="0"/>
                  <a:cs typeface="Arial" pitchFamily="34" charset="0"/>
                </a:rPr>
                <a:t>caring</a:t>
              </a:r>
            </a:p>
            <a:p>
              <a:pPr algn="ctr"/>
              <a:endParaRPr lang="en-GB" sz="1950" baseline="30000" dirty="0">
                <a:latin typeface="Arial" pitchFamily="34" charset="0"/>
                <a:cs typeface="Arial" pitchFamily="34" charset="0"/>
              </a:endParaRPr>
            </a:p>
          </p:txBody>
        </p:sp>
        <p:sp>
          <p:nvSpPr>
            <p:cNvPr id="34" name="TextBox 33"/>
            <p:cNvSpPr txBox="1"/>
            <p:nvPr/>
          </p:nvSpPr>
          <p:spPr>
            <a:xfrm>
              <a:off x="7491979" y="244552"/>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assertive </a:t>
              </a:r>
            </a:p>
          </p:txBody>
        </p:sp>
        <p:sp>
          <p:nvSpPr>
            <p:cNvPr id="35" name="TextBox 34"/>
            <p:cNvSpPr txBox="1"/>
            <p:nvPr/>
          </p:nvSpPr>
          <p:spPr>
            <a:xfrm>
              <a:off x="403019" y="880091"/>
              <a:ext cx="1382232" cy="656591"/>
            </a:xfrm>
            <a:prstGeom prst="rect">
              <a:avLst/>
            </a:prstGeom>
            <a:noFill/>
          </p:spPr>
          <p:txBody>
            <a:bodyPr wrap="square" rtlCol="0">
              <a:spAutoFit/>
            </a:bodyPr>
            <a:lstStyle/>
            <a:p>
              <a:pPr algn="ctr"/>
              <a:r>
                <a:rPr lang="en-GB" sz="1950" baseline="30000" dirty="0">
                  <a:latin typeface="Arial" pitchFamily="34" charset="0"/>
                  <a:cs typeface="Arial" pitchFamily="34" charset="0"/>
                </a:rPr>
                <a:t>enthusiastic</a:t>
              </a:r>
            </a:p>
          </p:txBody>
        </p:sp>
        <p:sp>
          <p:nvSpPr>
            <p:cNvPr id="36" name="TextBox 35"/>
            <p:cNvSpPr txBox="1"/>
            <p:nvPr/>
          </p:nvSpPr>
          <p:spPr>
            <a:xfrm>
              <a:off x="2116349" y="814026"/>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determined</a:t>
              </a:r>
            </a:p>
          </p:txBody>
        </p:sp>
        <p:sp>
          <p:nvSpPr>
            <p:cNvPr id="37" name="TextBox 36"/>
            <p:cNvSpPr txBox="1"/>
            <p:nvPr/>
          </p:nvSpPr>
          <p:spPr>
            <a:xfrm>
              <a:off x="3449364" y="923633"/>
              <a:ext cx="1382232" cy="656591"/>
            </a:xfrm>
            <a:prstGeom prst="rect">
              <a:avLst/>
            </a:prstGeom>
            <a:noFill/>
          </p:spPr>
          <p:txBody>
            <a:bodyPr wrap="square" rtlCol="0">
              <a:spAutoFit/>
            </a:bodyPr>
            <a:lstStyle/>
            <a:p>
              <a:pPr algn="ctr"/>
              <a:r>
                <a:rPr lang="en-GB" sz="1950" baseline="30000" dirty="0">
                  <a:latin typeface="Arial" pitchFamily="34" charset="0"/>
                  <a:cs typeface="Arial" pitchFamily="34" charset="0"/>
                </a:rPr>
                <a:t>firm</a:t>
              </a:r>
            </a:p>
            <a:p>
              <a:pPr algn="ctr"/>
              <a:endParaRPr lang="en-GB" sz="1950" baseline="30000" dirty="0">
                <a:latin typeface="Arial" pitchFamily="34" charset="0"/>
                <a:cs typeface="Arial" pitchFamily="34" charset="0"/>
              </a:endParaRPr>
            </a:p>
          </p:txBody>
        </p:sp>
        <p:sp>
          <p:nvSpPr>
            <p:cNvPr id="38" name="TextBox 37"/>
            <p:cNvSpPr txBox="1"/>
            <p:nvPr/>
          </p:nvSpPr>
          <p:spPr>
            <a:xfrm>
              <a:off x="4928995" y="778491"/>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factual</a:t>
              </a:r>
            </a:p>
          </p:txBody>
        </p:sp>
        <p:sp>
          <p:nvSpPr>
            <p:cNvPr id="39" name="TextBox 38"/>
            <p:cNvSpPr txBox="1"/>
            <p:nvPr/>
          </p:nvSpPr>
          <p:spPr>
            <a:xfrm>
              <a:off x="6466681" y="880091"/>
              <a:ext cx="1382232" cy="656591"/>
            </a:xfrm>
            <a:prstGeom prst="rect">
              <a:avLst/>
            </a:prstGeom>
            <a:noFill/>
          </p:spPr>
          <p:txBody>
            <a:bodyPr wrap="square" rtlCol="0">
              <a:spAutoFit/>
            </a:bodyPr>
            <a:lstStyle/>
            <a:p>
              <a:pPr algn="ctr"/>
              <a:r>
                <a:rPr lang="en-GB" sz="1950" baseline="30000" dirty="0">
                  <a:latin typeface="Arial" pitchFamily="34" charset="0"/>
                  <a:cs typeface="Arial" pitchFamily="34" charset="0"/>
                </a:rPr>
                <a:t>well-argued</a:t>
              </a:r>
            </a:p>
          </p:txBody>
        </p:sp>
        <p:sp>
          <p:nvSpPr>
            <p:cNvPr id="40" name="TextBox 39"/>
            <p:cNvSpPr txBox="1"/>
            <p:nvPr/>
          </p:nvSpPr>
          <p:spPr>
            <a:xfrm>
              <a:off x="7917284" y="778491"/>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reliable</a:t>
              </a:r>
            </a:p>
          </p:txBody>
        </p:sp>
        <p:sp>
          <p:nvSpPr>
            <p:cNvPr id="41" name="TextBox 40"/>
            <p:cNvSpPr txBox="1"/>
            <p:nvPr/>
          </p:nvSpPr>
          <p:spPr>
            <a:xfrm>
              <a:off x="63797" y="1453329"/>
              <a:ext cx="1850065"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accommodating</a:t>
              </a:r>
            </a:p>
          </p:txBody>
        </p:sp>
        <p:sp>
          <p:nvSpPr>
            <p:cNvPr id="42" name="TextBox 41"/>
            <p:cNvSpPr txBox="1"/>
            <p:nvPr/>
          </p:nvSpPr>
          <p:spPr>
            <a:xfrm>
              <a:off x="2154173" y="1409785"/>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objective</a:t>
              </a:r>
            </a:p>
          </p:txBody>
        </p:sp>
        <p:sp>
          <p:nvSpPr>
            <p:cNvPr id="43" name="TextBox 42"/>
            <p:cNvSpPr txBox="1"/>
            <p:nvPr/>
          </p:nvSpPr>
          <p:spPr>
            <a:xfrm>
              <a:off x="3457403" y="1511387"/>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active</a:t>
              </a:r>
            </a:p>
          </p:txBody>
        </p:sp>
        <p:sp>
          <p:nvSpPr>
            <p:cNvPr id="44" name="TextBox 43"/>
            <p:cNvSpPr txBox="1"/>
            <p:nvPr/>
          </p:nvSpPr>
          <p:spPr>
            <a:xfrm>
              <a:off x="4717089" y="1525900"/>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steady </a:t>
              </a:r>
            </a:p>
          </p:txBody>
        </p:sp>
        <p:sp>
          <p:nvSpPr>
            <p:cNvPr id="45" name="TextBox 44"/>
            <p:cNvSpPr txBox="1"/>
            <p:nvPr/>
          </p:nvSpPr>
          <p:spPr>
            <a:xfrm>
              <a:off x="6267060" y="1366244"/>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fun</a:t>
              </a:r>
            </a:p>
          </p:txBody>
        </p:sp>
        <p:sp>
          <p:nvSpPr>
            <p:cNvPr id="46" name="TextBox 45"/>
            <p:cNvSpPr txBox="1"/>
            <p:nvPr/>
          </p:nvSpPr>
          <p:spPr>
            <a:xfrm>
              <a:off x="7555777" y="1583957"/>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sensitive </a:t>
              </a:r>
            </a:p>
          </p:txBody>
        </p:sp>
        <p:sp>
          <p:nvSpPr>
            <p:cNvPr id="47" name="TextBox 46"/>
            <p:cNvSpPr txBox="1"/>
            <p:nvPr/>
          </p:nvSpPr>
          <p:spPr>
            <a:xfrm>
              <a:off x="446563" y="2051063"/>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accurate </a:t>
              </a:r>
            </a:p>
          </p:txBody>
        </p:sp>
        <p:sp>
          <p:nvSpPr>
            <p:cNvPr id="48" name="TextBox 47"/>
            <p:cNvSpPr txBox="1"/>
            <p:nvPr/>
          </p:nvSpPr>
          <p:spPr>
            <a:xfrm>
              <a:off x="1908808" y="1949463"/>
              <a:ext cx="1382232" cy="656591"/>
            </a:xfrm>
            <a:prstGeom prst="rect">
              <a:avLst/>
            </a:prstGeom>
            <a:noFill/>
          </p:spPr>
          <p:txBody>
            <a:bodyPr wrap="square" rtlCol="0">
              <a:spAutoFit/>
            </a:bodyPr>
            <a:lstStyle/>
            <a:p>
              <a:pPr algn="ctr"/>
              <a:r>
                <a:rPr lang="en-GB" sz="1950" baseline="30000" dirty="0">
                  <a:latin typeface="Arial" pitchFamily="34" charset="0"/>
                  <a:cs typeface="Arial" pitchFamily="34" charset="0"/>
                </a:rPr>
                <a:t>tactful </a:t>
              </a:r>
            </a:p>
            <a:p>
              <a:pPr algn="ctr"/>
              <a:endParaRPr lang="en-GB" sz="1950" baseline="30000" dirty="0">
                <a:latin typeface="Arial" pitchFamily="34" charset="0"/>
                <a:cs typeface="Arial" pitchFamily="34" charset="0"/>
              </a:endParaRPr>
            </a:p>
          </p:txBody>
        </p:sp>
        <p:sp>
          <p:nvSpPr>
            <p:cNvPr id="49" name="TextBox 48"/>
            <p:cNvSpPr txBox="1"/>
            <p:nvPr/>
          </p:nvSpPr>
          <p:spPr>
            <a:xfrm>
              <a:off x="3296627" y="2051063"/>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driving  </a:t>
              </a:r>
            </a:p>
          </p:txBody>
        </p:sp>
        <p:sp>
          <p:nvSpPr>
            <p:cNvPr id="50" name="TextBox 49"/>
            <p:cNvSpPr txBox="1"/>
            <p:nvPr/>
          </p:nvSpPr>
          <p:spPr>
            <a:xfrm>
              <a:off x="4822669" y="2051063"/>
              <a:ext cx="1382232" cy="656591"/>
            </a:xfrm>
            <a:prstGeom prst="rect">
              <a:avLst/>
            </a:prstGeom>
            <a:noFill/>
          </p:spPr>
          <p:txBody>
            <a:bodyPr wrap="square" rtlCol="0">
              <a:spAutoFit/>
            </a:bodyPr>
            <a:lstStyle/>
            <a:p>
              <a:pPr algn="ctr"/>
              <a:r>
                <a:rPr lang="en-GB" sz="1950" baseline="30000" dirty="0">
                  <a:latin typeface="Arial" pitchFamily="34" charset="0"/>
                  <a:cs typeface="Arial" pitchFamily="34" charset="0"/>
                </a:rPr>
                <a:t>constant</a:t>
              </a:r>
            </a:p>
            <a:p>
              <a:pPr algn="ctr"/>
              <a:endParaRPr lang="en-GB" sz="1950" baseline="30000" dirty="0">
                <a:latin typeface="Arial" pitchFamily="34" charset="0"/>
                <a:cs typeface="Arial" pitchFamily="34" charset="0"/>
              </a:endParaRPr>
            </a:p>
          </p:txBody>
        </p:sp>
        <p:sp>
          <p:nvSpPr>
            <p:cNvPr id="51" name="TextBox 50"/>
            <p:cNvSpPr txBox="1"/>
            <p:nvPr/>
          </p:nvSpPr>
          <p:spPr>
            <a:xfrm>
              <a:off x="6248123" y="1949463"/>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structured</a:t>
              </a:r>
            </a:p>
          </p:txBody>
        </p:sp>
        <p:sp>
          <p:nvSpPr>
            <p:cNvPr id="52" name="TextBox 51"/>
            <p:cNvSpPr txBox="1"/>
            <p:nvPr/>
          </p:nvSpPr>
          <p:spPr>
            <a:xfrm>
              <a:off x="8153373" y="2103045"/>
              <a:ext cx="1382232" cy="656590"/>
            </a:xfrm>
            <a:prstGeom prst="rect">
              <a:avLst/>
            </a:prstGeom>
            <a:noFill/>
          </p:spPr>
          <p:txBody>
            <a:bodyPr wrap="square" rtlCol="0">
              <a:spAutoFit/>
            </a:bodyPr>
            <a:lstStyle/>
            <a:p>
              <a:pPr algn="ctr"/>
              <a:r>
                <a:rPr lang="en-GB" sz="1950" baseline="30000" dirty="0">
                  <a:latin typeface="Arial" pitchFamily="34" charset="0"/>
                  <a:cs typeface="Arial" pitchFamily="34" charset="0"/>
                </a:rPr>
                <a:t>harmonious</a:t>
              </a:r>
            </a:p>
          </p:txBody>
        </p:sp>
        <p:sp>
          <p:nvSpPr>
            <p:cNvPr id="53" name="TextBox 52"/>
            <p:cNvSpPr txBox="1"/>
            <p:nvPr/>
          </p:nvSpPr>
          <p:spPr>
            <a:xfrm>
              <a:off x="0" y="2716092"/>
              <a:ext cx="1626787"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strong-willed</a:t>
              </a:r>
            </a:p>
          </p:txBody>
        </p:sp>
        <p:sp>
          <p:nvSpPr>
            <p:cNvPr id="54" name="TextBox 53"/>
            <p:cNvSpPr txBox="1"/>
            <p:nvPr/>
          </p:nvSpPr>
          <p:spPr>
            <a:xfrm>
              <a:off x="1776969" y="2556435"/>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purposeful</a:t>
              </a:r>
            </a:p>
          </p:txBody>
        </p:sp>
        <p:sp>
          <p:nvSpPr>
            <p:cNvPr id="55" name="TextBox 54"/>
            <p:cNvSpPr txBox="1"/>
            <p:nvPr/>
          </p:nvSpPr>
          <p:spPr>
            <a:xfrm>
              <a:off x="3213696" y="2759635"/>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convincing </a:t>
              </a:r>
            </a:p>
          </p:txBody>
        </p:sp>
        <p:sp>
          <p:nvSpPr>
            <p:cNvPr id="56" name="TextBox 55"/>
            <p:cNvSpPr txBox="1"/>
            <p:nvPr/>
          </p:nvSpPr>
          <p:spPr>
            <a:xfrm>
              <a:off x="4534309" y="2541920"/>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cautious </a:t>
              </a:r>
            </a:p>
          </p:txBody>
        </p:sp>
        <p:sp>
          <p:nvSpPr>
            <p:cNvPr id="57" name="TextBox 56"/>
            <p:cNvSpPr txBox="1"/>
            <p:nvPr/>
          </p:nvSpPr>
          <p:spPr>
            <a:xfrm>
              <a:off x="6029092" y="2687063"/>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calculating</a:t>
              </a:r>
            </a:p>
          </p:txBody>
        </p:sp>
        <p:sp>
          <p:nvSpPr>
            <p:cNvPr id="58" name="TextBox 57"/>
            <p:cNvSpPr txBox="1"/>
            <p:nvPr/>
          </p:nvSpPr>
          <p:spPr>
            <a:xfrm>
              <a:off x="7522547" y="2633461"/>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amenable</a:t>
              </a:r>
            </a:p>
          </p:txBody>
        </p:sp>
        <p:sp>
          <p:nvSpPr>
            <p:cNvPr id="59" name="TextBox 58"/>
            <p:cNvSpPr txBox="1"/>
            <p:nvPr/>
          </p:nvSpPr>
          <p:spPr>
            <a:xfrm>
              <a:off x="519133" y="3179315"/>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persuasive </a:t>
              </a:r>
            </a:p>
          </p:txBody>
        </p:sp>
        <p:sp>
          <p:nvSpPr>
            <p:cNvPr id="60" name="TextBox 59"/>
            <p:cNvSpPr txBox="1"/>
            <p:nvPr/>
          </p:nvSpPr>
          <p:spPr>
            <a:xfrm>
              <a:off x="1940707" y="3251887"/>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patient </a:t>
              </a:r>
            </a:p>
          </p:txBody>
        </p:sp>
        <p:sp>
          <p:nvSpPr>
            <p:cNvPr id="61" name="TextBox 60"/>
            <p:cNvSpPr txBox="1"/>
            <p:nvPr/>
          </p:nvSpPr>
          <p:spPr>
            <a:xfrm>
              <a:off x="3449364" y="3324457"/>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influencing </a:t>
              </a:r>
            </a:p>
          </p:txBody>
        </p:sp>
        <p:sp>
          <p:nvSpPr>
            <p:cNvPr id="62" name="TextBox 61"/>
            <p:cNvSpPr txBox="1"/>
            <p:nvPr/>
          </p:nvSpPr>
          <p:spPr>
            <a:xfrm>
              <a:off x="5045108" y="3092228"/>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diplomatic</a:t>
              </a:r>
            </a:p>
          </p:txBody>
        </p:sp>
        <p:sp>
          <p:nvSpPr>
            <p:cNvPr id="63" name="TextBox 62"/>
            <p:cNvSpPr txBox="1"/>
            <p:nvPr/>
          </p:nvSpPr>
          <p:spPr>
            <a:xfrm>
              <a:off x="6423139" y="3338972"/>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logical </a:t>
              </a:r>
            </a:p>
          </p:txBody>
        </p:sp>
        <p:sp>
          <p:nvSpPr>
            <p:cNvPr id="64" name="TextBox 63"/>
            <p:cNvSpPr txBox="1"/>
            <p:nvPr/>
          </p:nvSpPr>
          <p:spPr>
            <a:xfrm>
              <a:off x="7917284" y="3251887"/>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sociable </a:t>
              </a:r>
            </a:p>
          </p:txBody>
        </p:sp>
        <p:sp>
          <p:nvSpPr>
            <p:cNvPr id="65" name="TextBox 64"/>
            <p:cNvSpPr txBox="1"/>
            <p:nvPr/>
          </p:nvSpPr>
          <p:spPr>
            <a:xfrm>
              <a:off x="21257" y="3852299"/>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outgoing  </a:t>
              </a:r>
            </a:p>
          </p:txBody>
        </p:sp>
        <p:sp>
          <p:nvSpPr>
            <p:cNvPr id="66" name="TextBox 65"/>
            <p:cNvSpPr txBox="1"/>
            <p:nvPr/>
          </p:nvSpPr>
          <p:spPr>
            <a:xfrm>
              <a:off x="1544429" y="3765213"/>
              <a:ext cx="1382232" cy="656591"/>
            </a:xfrm>
            <a:prstGeom prst="rect">
              <a:avLst/>
            </a:prstGeom>
            <a:noFill/>
          </p:spPr>
          <p:txBody>
            <a:bodyPr wrap="square" rtlCol="0">
              <a:spAutoFit/>
            </a:bodyPr>
            <a:lstStyle/>
            <a:p>
              <a:pPr algn="ctr"/>
              <a:r>
                <a:rPr lang="en-GB" sz="1950" baseline="30000" dirty="0">
                  <a:latin typeface="Arial" pitchFamily="34" charset="0"/>
                  <a:cs typeface="Arial" pitchFamily="34" charset="0"/>
                </a:rPr>
                <a:t>courageous  </a:t>
              </a:r>
            </a:p>
          </p:txBody>
        </p:sp>
        <p:sp>
          <p:nvSpPr>
            <p:cNvPr id="67" name="TextBox 66"/>
            <p:cNvSpPr txBox="1"/>
            <p:nvPr/>
          </p:nvSpPr>
          <p:spPr>
            <a:xfrm>
              <a:off x="2845290" y="3974951"/>
              <a:ext cx="1573088"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co-operative </a:t>
              </a:r>
            </a:p>
          </p:txBody>
        </p:sp>
        <p:sp>
          <p:nvSpPr>
            <p:cNvPr id="68" name="TextBox 67"/>
            <p:cNvSpPr txBox="1"/>
            <p:nvPr/>
          </p:nvSpPr>
          <p:spPr>
            <a:xfrm>
              <a:off x="4648832" y="3765212"/>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forceful</a:t>
              </a:r>
            </a:p>
          </p:txBody>
        </p:sp>
        <p:sp>
          <p:nvSpPr>
            <p:cNvPr id="69" name="TextBox 68"/>
            <p:cNvSpPr txBox="1"/>
            <p:nvPr/>
          </p:nvSpPr>
          <p:spPr>
            <a:xfrm>
              <a:off x="5811115" y="4011955"/>
              <a:ext cx="1510893"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conventional</a:t>
              </a:r>
            </a:p>
          </p:txBody>
        </p:sp>
        <p:sp>
          <p:nvSpPr>
            <p:cNvPr id="70" name="TextBox 69"/>
            <p:cNvSpPr txBox="1"/>
            <p:nvPr/>
          </p:nvSpPr>
          <p:spPr>
            <a:xfrm>
              <a:off x="7491979" y="3852299"/>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 optimistic</a:t>
              </a:r>
            </a:p>
          </p:txBody>
        </p:sp>
        <p:sp>
          <p:nvSpPr>
            <p:cNvPr id="71" name="TextBox 70"/>
            <p:cNvSpPr txBox="1"/>
            <p:nvPr/>
          </p:nvSpPr>
          <p:spPr>
            <a:xfrm>
              <a:off x="359476" y="4393831"/>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mobile </a:t>
              </a:r>
            </a:p>
          </p:txBody>
        </p:sp>
        <p:sp>
          <p:nvSpPr>
            <p:cNvPr id="72" name="TextBox 71"/>
            <p:cNvSpPr txBox="1"/>
            <p:nvPr/>
          </p:nvSpPr>
          <p:spPr>
            <a:xfrm>
              <a:off x="1635907" y="4568001"/>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friendly</a:t>
              </a:r>
            </a:p>
          </p:txBody>
        </p:sp>
        <p:sp>
          <p:nvSpPr>
            <p:cNvPr id="73" name="TextBox 72"/>
            <p:cNvSpPr txBox="1"/>
            <p:nvPr/>
          </p:nvSpPr>
          <p:spPr>
            <a:xfrm>
              <a:off x="3434353" y="4568001"/>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stable</a:t>
              </a:r>
            </a:p>
          </p:txBody>
        </p:sp>
        <p:sp>
          <p:nvSpPr>
            <p:cNvPr id="74" name="TextBox 73"/>
            <p:cNvSpPr txBox="1"/>
            <p:nvPr/>
          </p:nvSpPr>
          <p:spPr>
            <a:xfrm>
              <a:off x="4754823" y="4553487"/>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 consistent  </a:t>
              </a:r>
            </a:p>
          </p:txBody>
        </p:sp>
        <p:sp>
          <p:nvSpPr>
            <p:cNvPr id="75" name="TextBox 74"/>
            <p:cNvSpPr txBox="1"/>
            <p:nvPr/>
          </p:nvSpPr>
          <p:spPr>
            <a:xfrm>
              <a:off x="6630891" y="4534369"/>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decisive </a:t>
              </a:r>
            </a:p>
          </p:txBody>
        </p:sp>
        <p:sp>
          <p:nvSpPr>
            <p:cNvPr id="76" name="TextBox 75"/>
            <p:cNvSpPr txBox="1"/>
            <p:nvPr/>
          </p:nvSpPr>
          <p:spPr>
            <a:xfrm>
              <a:off x="7885879" y="4748412"/>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correct</a:t>
              </a:r>
            </a:p>
          </p:txBody>
        </p:sp>
        <p:sp>
          <p:nvSpPr>
            <p:cNvPr id="77" name="TextBox 76"/>
            <p:cNvSpPr txBox="1"/>
            <p:nvPr/>
          </p:nvSpPr>
          <p:spPr>
            <a:xfrm>
              <a:off x="-130582" y="5034535"/>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loyal</a:t>
              </a:r>
            </a:p>
          </p:txBody>
        </p:sp>
        <p:sp>
          <p:nvSpPr>
            <p:cNvPr id="78" name="TextBox 77"/>
            <p:cNvSpPr txBox="1"/>
            <p:nvPr/>
          </p:nvSpPr>
          <p:spPr>
            <a:xfrm>
              <a:off x="1639093" y="5106872"/>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calm</a:t>
              </a:r>
            </a:p>
          </p:txBody>
        </p:sp>
        <p:sp>
          <p:nvSpPr>
            <p:cNvPr id="79" name="TextBox 78"/>
            <p:cNvSpPr txBox="1"/>
            <p:nvPr/>
          </p:nvSpPr>
          <p:spPr>
            <a:xfrm>
              <a:off x="2806345" y="5104049"/>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daring</a:t>
              </a:r>
            </a:p>
          </p:txBody>
        </p:sp>
        <p:sp>
          <p:nvSpPr>
            <p:cNvPr id="80" name="TextBox 79"/>
            <p:cNvSpPr txBox="1"/>
            <p:nvPr/>
          </p:nvSpPr>
          <p:spPr>
            <a:xfrm>
              <a:off x="4706889" y="5208707"/>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analytical</a:t>
              </a:r>
            </a:p>
          </p:txBody>
        </p:sp>
        <p:sp>
          <p:nvSpPr>
            <p:cNvPr id="81" name="TextBox 80"/>
            <p:cNvSpPr txBox="1"/>
            <p:nvPr/>
          </p:nvSpPr>
          <p:spPr>
            <a:xfrm>
              <a:off x="6172004" y="5208707"/>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engaging  </a:t>
              </a:r>
            </a:p>
          </p:txBody>
        </p:sp>
        <p:sp>
          <p:nvSpPr>
            <p:cNvPr id="82" name="TextBox 81"/>
            <p:cNvSpPr txBox="1"/>
            <p:nvPr/>
          </p:nvSpPr>
          <p:spPr>
            <a:xfrm>
              <a:off x="7477465" y="5484479"/>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exact</a:t>
              </a:r>
            </a:p>
          </p:txBody>
        </p:sp>
        <p:sp>
          <p:nvSpPr>
            <p:cNvPr id="83" name="TextBox 82"/>
            <p:cNvSpPr txBox="1"/>
            <p:nvPr/>
          </p:nvSpPr>
          <p:spPr>
            <a:xfrm>
              <a:off x="838798" y="5529425"/>
              <a:ext cx="1382232" cy="656591"/>
            </a:xfrm>
            <a:prstGeom prst="rect">
              <a:avLst/>
            </a:prstGeom>
            <a:noFill/>
          </p:spPr>
          <p:txBody>
            <a:bodyPr wrap="square" rtlCol="0">
              <a:spAutoFit/>
            </a:bodyPr>
            <a:lstStyle/>
            <a:p>
              <a:pPr algn="ctr"/>
              <a:r>
                <a:rPr lang="en-GB" sz="1950" baseline="30000" dirty="0">
                  <a:latin typeface="Arial" pitchFamily="34" charset="0"/>
                  <a:cs typeface="Arial" pitchFamily="34" charset="0"/>
                </a:rPr>
                <a:t>impulsive</a:t>
              </a:r>
            </a:p>
            <a:p>
              <a:pPr algn="ctr"/>
              <a:endParaRPr lang="en-GB" sz="1950" baseline="30000" dirty="0">
                <a:latin typeface="Arial" pitchFamily="34" charset="0"/>
                <a:cs typeface="Arial" pitchFamily="34" charset="0"/>
              </a:endParaRPr>
            </a:p>
          </p:txBody>
        </p:sp>
        <p:sp>
          <p:nvSpPr>
            <p:cNvPr id="84" name="TextBox 83"/>
            <p:cNvSpPr txBox="1"/>
            <p:nvPr/>
          </p:nvSpPr>
          <p:spPr>
            <a:xfrm>
              <a:off x="3662167" y="5523872"/>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realistic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130185" y="195486"/>
            <a:ext cx="8981665" cy="4680520"/>
            <a:chOff x="-130582" y="174168"/>
            <a:chExt cx="9666187" cy="6011848"/>
          </a:xfrm>
        </p:grpSpPr>
        <p:sp>
          <p:nvSpPr>
            <p:cNvPr id="26" name="TextBox 25"/>
            <p:cNvSpPr txBox="1"/>
            <p:nvPr/>
          </p:nvSpPr>
          <p:spPr>
            <a:xfrm>
              <a:off x="21257" y="244552"/>
              <a:ext cx="1382232" cy="389851"/>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cheerful</a:t>
              </a:r>
            </a:p>
          </p:txBody>
        </p:sp>
        <p:sp>
          <p:nvSpPr>
            <p:cNvPr id="30" name="TextBox 29"/>
            <p:cNvSpPr txBox="1"/>
            <p:nvPr/>
          </p:nvSpPr>
          <p:spPr>
            <a:xfrm>
              <a:off x="1529915" y="317124"/>
              <a:ext cx="1382232" cy="389851"/>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reflective </a:t>
              </a:r>
            </a:p>
          </p:txBody>
        </p:sp>
        <p:sp>
          <p:nvSpPr>
            <p:cNvPr id="31" name="TextBox 30"/>
            <p:cNvSpPr txBox="1"/>
            <p:nvPr/>
          </p:nvSpPr>
          <p:spPr>
            <a:xfrm>
              <a:off x="3096631" y="404209"/>
              <a:ext cx="1382232" cy="389851"/>
            </a:xfrm>
            <a:prstGeom prst="rect">
              <a:avLst/>
            </a:prstGeom>
            <a:noFill/>
          </p:spPr>
          <p:txBody>
            <a:bodyPr wrap="square" rtlCol="0">
              <a:spAutoFit/>
            </a:bodyPr>
            <a:lstStyle/>
            <a:p>
              <a:pPr algn="ctr"/>
              <a:r>
                <a:rPr lang="en-GB" sz="1950" baseline="30000" dirty="0">
                  <a:solidFill>
                    <a:schemeClr val="accent4"/>
                  </a:solidFill>
                  <a:latin typeface="Arial" pitchFamily="34" charset="0"/>
                  <a:cs typeface="Arial" pitchFamily="34" charset="0"/>
                </a:rPr>
                <a:t>concise </a:t>
              </a:r>
            </a:p>
          </p:txBody>
        </p:sp>
        <p:sp>
          <p:nvSpPr>
            <p:cNvPr id="32" name="TextBox 31"/>
            <p:cNvSpPr txBox="1"/>
            <p:nvPr/>
          </p:nvSpPr>
          <p:spPr>
            <a:xfrm>
              <a:off x="4503689" y="174168"/>
              <a:ext cx="1382232" cy="389851"/>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challenging</a:t>
              </a:r>
            </a:p>
          </p:txBody>
        </p:sp>
        <p:sp>
          <p:nvSpPr>
            <p:cNvPr id="33" name="TextBox 32"/>
            <p:cNvSpPr txBox="1"/>
            <p:nvPr/>
          </p:nvSpPr>
          <p:spPr>
            <a:xfrm>
              <a:off x="6142976" y="389695"/>
              <a:ext cx="1382232" cy="656591"/>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caring</a:t>
              </a:r>
            </a:p>
            <a:p>
              <a:pPr algn="ctr"/>
              <a:endParaRPr lang="en-GB" sz="1950" baseline="30000" dirty="0">
                <a:latin typeface="Arial" pitchFamily="34" charset="0"/>
                <a:cs typeface="Arial" pitchFamily="34" charset="0"/>
              </a:endParaRPr>
            </a:p>
          </p:txBody>
        </p:sp>
        <p:sp>
          <p:nvSpPr>
            <p:cNvPr id="34" name="TextBox 33"/>
            <p:cNvSpPr txBox="1"/>
            <p:nvPr/>
          </p:nvSpPr>
          <p:spPr>
            <a:xfrm>
              <a:off x="7491979" y="244552"/>
              <a:ext cx="1382232" cy="389851"/>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assertive</a:t>
              </a:r>
              <a:r>
                <a:rPr lang="en-GB" sz="1950" baseline="30000" dirty="0">
                  <a:latin typeface="Arial" pitchFamily="34" charset="0"/>
                  <a:cs typeface="Arial" pitchFamily="34" charset="0"/>
                </a:rPr>
                <a:t> </a:t>
              </a:r>
            </a:p>
          </p:txBody>
        </p:sp>
        <p:sp>
          <p:nvSpPr>
            <p:cNvPr id="35" name="TextBox 34"/>
            <p:cNvSpPr txBox="1"/>
            <p:nvPr/>
          </p:nvSpPr>
          <p:spPr>
            <a:xfrm>
              <a:off x="403019" y="880091"/>
              <a:ext cx="1382232" cy="375555"/>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enthusiastic</a:t>
              </a:r>
            </a:p>
          </p:txBody>
        </p:sp>
        <p:sp>
          <p:nvSpPr>
            <p:cNvPr id="36" name="TextBox 35"/>
            <p:cNvSpPr txBox="1"/>
            <p:nvPr/>
          </p:nvSpPr>
          <p:spPr>
            <a:xfrm>
              <a:off x="2116349" y="814026"/>
              <a:ext cx="1382232" cy="389851"/>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determined</a:t>
              </a:r>
            </a:p>
          </p:txBody>
        </p:sp>
        <p:sp>
          <p:nvSpPr>
            <p:cNvPr id="37" name="TextBox 36"/>
            <p:cNvSpPr txBox="1"/>
            <p:nvPr/>
          </p:nvSpPr>
          <p:spPr>
            <a:xfrm>
              <a:off x="3449364" y="923633"/>
              <a:ext cx="1382232" cy="656591"/>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firm</a:t>
              </a:r>
            </a:p>
            <a:p>
              <a:pPr algn="ctr"/>
              <a:endParaRPr lang="en-GB" sz="1950" baseline="30000" dirty="0">
                <a:latin typeface="Arial" pitchFamily="34" charset="0"/>
                <a:cs typeface="Arial" pitchFamily="34" charset="0"/>
              </a:endParaRPr>
            </a:p>
          </p:txBody>
        </p:sp>
        <p:sp>
          <p:nvSpPr>
            <p:cNvPr id="38" name="TextBox 37"/>
            <p:cNvSpPr txBox="1"/>
            <p:nvPr/>
          </p:nvSpPr>
          <p:spPr>
            <a:xfrm>
              <a:off x="4928995" y="778491"/>
              <a:ext cx="1382232" cy="389851"/>
            </a:xfrm>
            <a:prstGeom prst="rect">
              <a:avLst/>
            </a:prstGeom>
            <a:noFill/>
          </p:spPr>
          <p:txBody>
            <a:bodyPr wrap="square" rtlCol="0">
              <a:spAutoFit/>
            </a:bodyPr>
            <a:lstStyle/>
            <a:p>
              <a:pPr algn="ctr"/>
              <a:r>
                <a:rPr lang="en-GB" sz="1950" baseline="30000" dirty="0">
                  <a:solidFill>
                    <a:schemeClr val="accent4"/>
                  </a:solidFill>
                  <a:latin typeface="Arial" pitchFamily="34" charset="0"/>
                  <a:cs typeface="Arial" pitchFamily="34" charset="0"/>
                </a:rPr>
                <a:t>factual</a:t>
              </a:r>
            </a:p>
          </p:txBody>
        </p:sp>
        <p:sp>
          <p:nvSpPr>
            <p:cNvPr id="39" name="TextBox 38"/>
            <p:cNvSpPr txBox="1"/>
            <p:nvPr/>
          </p:nvSpPr>
          <p:spPr>
            <a:xfrm>
              <a:off x="6466681" y="880091"/>
              <a:ext cx="1382232" cy="375555"/>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well-argued</a:t>
              </a:r>
            </a:p>
          </p:txBody>
        </p:sp>
        <p:sp>
          <p:nvSpPr>
            <p:cNvPr id="40" name="TextBox 39"/>
            <p:cNvSpPr txBox="1"/>
            <p:nvPr/>
          </p:nvSpPr>
          <p:spPr>
            <a:xfrm>
              <a:off x="7917284" y="778491"/>
              <a:ext cx="1382232" cy="389851"/>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reliable</a:t>
              </a:r>
            </a:p>
          </p:txBody>
        </p:sp>
        <p:sp>
          <p:nvSpPr>
            <p:cNvPr id="41" name="TextBox 40"/>
            <p:cNvSpPr txBox="1"/>
            <p:nvPr/>
          </p:nvSpPr>
          <p:spPr>
            <a:xfrm>
              <a:off x="63797" y="1453329"/>
              <a:ext cx="1850065" cy="389851"/>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accommodating</a:t>
              </a:r>
            </a:p>
          </p:txBody>
        </p:sp>
        <p:sp>
          <p:nvSpPr>
            <p:cNvPr id="42" name="TextBox 41"/>
            <p:cNvSpPr txBox="1"/>
            <p:nvPr/>
          </p:nvSpPr>
          <p:spPr>
            <a:xfrm>
              <a:off x="2154173" y="1409785"/>
              <a:ext cx="1382232" cy="389851"/>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objective</a:t>
              </a:r>
            </a:p>
          </p:txBody>
        </p:sp>
        <p:sp>
          <p:nvSpPr>
            <p:cNvPr id="43" name="TextBox 42"/>
            <p:cNvSpPr txBox="1"/>
            <p:nvPr/>
          </p:nvSpPr>
          <p:spPr>
            <a:xfrm>
              <a:off x="3457403" y="1511387"/>
              <a:ext cx="1382232" cy="389851"/>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active</a:t>
              </a:r>
            </a:p>
          </p:txBody>
        </p:sp>
        <p:sp>
          <p:nvSpPr>
            <p:cNvPr id="44" name="TextBox 43"/>
            <p:cNvSpPr txBox="1"/>
            <p:nvPr/>
          </p:nvSpPr>
          <p:spPr>
            <a:xfrm>
              <a:off x="4717089" y="1525900"/>
              <a:ext cx="1382232" cy="389851"/>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steady</a:t>
              </a:r>
              <a:r>
                <a:rPr lang="en-GB" sz="1950" baseline="30000" dirty="0">
                  <a:latin typeface="Arial" pitchFamily="34" charset="0"/>
                  <a:cs typeface="Arial" pitchFamily="34" charset="0"/>
                </a:rPr>
                <a:t> </a:t>
              </a:r>
            </a:p>
          </p:txBody>
        </p:sp>
        <p:sp>
          <p:nvSpPr>
            <p:cNvPr id="45" name="TextBox 44"/>
            <p:cNvSpPr txBox="1"/>
            <p:nvPr/>
          </p:nvSpPr>
          <p:spPr>
            <a:xfrm>
              <a:off x="6267060" y="1366244"/>
              <a:ext cx="1382232" cy="389851"/>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fun</a:t>
              </a:r>
            </a:p>
          </p:txBody>
        </p:sp>
        <p:sp>
          <p:nvSpPr>
            <p:cNvPr id="46" name="TextBox 45"/>
            <p:cNvSpPr txBox="1"/>
            <p:nvPr/>
          </p:nvSpPr>
          <p:spPr>
            <a:xfrm>
              <a:off x="7555777" y="1583957"/>
              <a:ext cx="1382232" cy="389851"/>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sensitive </a:t>
              </a:r>
            </a:p>
          </p:txBody>
        </p:sp>
        <p:sp>
          <p:nvSpPr>
            <p:cNvPr id="47" name="TextBox 46"/>
            <p:cNvSpPr txBox="1"/>
            <p:nvPr/>
          </p:nvSpPr>
          <p:spPr>
            <a:xfrm>
              <a:off x="446563" y="2051063"/>
              <a:ext cx="1382232" cy="389851"/>
            </a:xfrm>
            <a:prstGeom prst="rect">
              <a:avLst/>
            </a:prstGeom>
            <a:noFill/>
          </p:spPr>
          <p:txBody>
            <a:bodyPr wrap="square" rtlCol="0">
              <a:spAutoFit/>
            </a:bodyPr>
            <a:lstStyle/>
            <a:p>
              <a:pPr algn="ctr"/>
              <a:r>
                <a:rPr lang="en-GB" sz="1950" baseline="30000" dirty="0">
                  <a:solidFill>
                    <a:schemeClr val="accent4"/>
                  </a:solidFill>
                  <a:latin typeface="Arial" pitchFamily="34" charset="0"/>
                  <a:cs typeface="Arial" pitchFamily="34" charset="0"/>
                </a:rPr>
                <a:t>accurate </a:t>
              </a:r>
            </a:p>
          </p:txBody>
        </p:sp>
        <p:sp>
          <p:nvSpPr>
            <p:cNvPr id="48" name="TextBox 47"/>
            <p:cNvSpPr txBox="1"/>
            <p:nvPr/>
          </p:nvSpPr>
          <p:spPr>
            <a:xfrm>
              <a:off x="1908808" y="1949463"/>
              <a:ext cx="1382232" cy="656591"/>
            </a:xfrm>
            <a:prstGeom prst="rect">
              <a:avLst/>
            </a:prstGeom>
            <a:noFill/>
          </p:spPr>
          <p:txBody>
            <a:bodyPr wrap="square" rtlCol="0">
              <a:spAutoFit/>
            </a:bodyPr>
            <a:lstStyle/>
            <a:p>
              <a:pPr algn="ctr"/>
              <a:r>
                <a:rPr lang="en-GB" sz="1950" baseline="30000" dirty="0">
                  <a:solidFill>
                    <a:schemeClr val="accent4"/>
                  </a:solidFill>
                  <a:latin typeface="Arial" pitchFamily="34" charset="0"/>
                  <a:cs typeface="Arial" pitchFamily="34" charset="0"/>
                </a:rPr>
                <a:t>tactful</a:t>
              </a:r>
              <a:r>
                <a:rPr lang="en-GB" sz="1950" baseline="30000" dirty="0">
                  <a:latin typeface="Arial" pitchFamily="34" charset="0"/>
                  <a:cs typeface="Arial" pitchFamily="34" charset="0"/>
                </a:rPr>
                <a:t> </a:t>
              </a:r>
            </a:p>
            <a:p>
              <a:pPr algn="ctr"/>
              <a:endParaRPr lang="en-GB" sz="1950" baseline="30000" dirty="0">
                <a:latin typeface="Arial" pitchFamily="34" charset="0"/>
                <a:cs typeface="Arial" pitchFamily="34" charset="0"/>
              </a:endParaRPr>
            </a:p>
          </p:txBody>
        </p:sp>
        <p:sp>
          <p:nvSpPr>
            <p:cNvPr id="49" name="TextBox 48"/>
            <p:cNvSpPr txBox="1"/>
            <p:nvPr/>
          </p:nvSpPr>
          <p:spPr>
            <a:xfrm>
              <a:off x="3296627" y="2051063"/>
              <a:ext cx="1382232" cy="389851"/>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driving  </a:t>
              </a:r>
            </a:p>
          </p:txBody>
        </p:sp>
        <p:sp>
          <p:nvSpPr>
            <p:cNvPr id="50" name="TextBox 49"/>
            <p:cNvSpPr txBox="1"/>
            <p:nvPr/>
          </p:nvSpPr>
          <p:spPr>
            <a:xfrm>
              <a:off x="4822669" y="2051063"/>
              <a:ext cx="1382232" cy="656591"/>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constant</a:t>
              </a:r>
            </a:p>
            <a:p>
              <a:pPr algn="ctr"/>
              <a:endParaRPr lang="en-GB" sz="1950" baseline="30000" dirty="0">
                <a:latin typeface="Arial" pitchFamily="34" charset="0"/>
                <a:cs typeface="Arial" pitchFamily="34" charset="0"/>
              </a:endParaRPr>
            </a:p>
          </p:txBody>
        </p:sp>
        <p:sp>
          <p:nvSpPr>
            <p:cNvPr id="51" name="TextBox 50"/>
            <p:cNvSpPr txBox="1"/>
            <p:nvPr/>
          </p:nvSpPr>
          <p:spPr>
            <a:xfrm>
              <a:off x="6248123" y="1949463"/>
              <a:ext cx="1382232" cy="389851"/>
            </a:xfrm>
            <a:prstGeom prst="rect">
              <a:avLst/>
            </a:prstGeom>
            <a:noFill/>
          </p:spPr>
          <p:txBody>
            <a:bodyPr wrap="square" rtlCol="0">
              <a:spAutoFit/>
            </a:bodyPr>
            <a:lstStyle/>
            <a:p>
              <a:pPr algn="ctr"/>
              <a:r>
                <a:rPr lang="en-GB" sz="1950" baseline="30000" dirty="0">
                  <a:solidFill>
                    <a:schemeClr val="accent4"/>
                  </a:solidFill>
                  <a:latin typeface="Arial" pitchFamily="34" charset="0"/>
                  <a:cs typeface="Arial" pitchFamily="34" charset="0"/>
                </a:rPr>
                <a:t>structured</a:t>
              </a:r>
            </a:p>
          </p:txBody>
        </p:sp>
        <p:sp>
          <p:nvSpPr>
            <p:cNvPr id="52" name="TextBox 51"/>
            <p:cNvSpPr txBox="1"/>
            <p:nvPr/>
          </p:nvSpPr>
          <p:spPr>
            <a:xfrm>
              <a:off x="8153373" y="2103045"/>
              <a:ext cx="1382232" cy="375555"/>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harmonious</a:t>
              </a:r>
            </a:p>
          </p:txBody>
        </p:sp>
        <p:sp>
          <p:nvSpPr>
            <p:cNvPr id="53" name="TextBox 52"/>
            <p:cNvSpPr txBox="1"/>
            <p:nvPr/>
          </p:nvSpPr>
          <p:spPr>
            <a:xfrm>
              <a:off x="0" y="2716092"/>
              <a:ext cx="1626787" cy="389851"/>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strong-willed</a:t>
              </a:r>
            </a:p>
          </p:txBody>
        </p:sp>
        <p:sp>
          <p:nvSpPr>
            <p:cNvPr id="54" name="TextBox 53"/>
            <p:cNvSpPr txBox="1"/>
            <p:nvPr/>
          </p:nvSpPr>
          <p:spPr>
            <a:xfrm>
              <a:off x="1776969" y="2556435"/>
              <a:ext cx="1382232" cy="389851"/>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purposeful</a:t>
              </a:r>
            </a:p>
          </p:txBody>
        </p:sp>
        <p:sp>
          <p:nvSpPr>
            <p:cNvPr id="55" name="TextBox 54"/>
            <p:cNvSpPr txBox="1"/>
            <p:nvPr/>
          </p:nvSpPr>
          <p:spPr>
            <a:xfrm>
              <a:off x="3213696" y="2759635"/>
              <a:ext cx="1382232" cy="389851"/>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convincing </a:t>
              </a:r>
            </a:p>
          </p:txBody>
        </p:sp>
        <p:sp>
          <p:nvSpPr>
            <p:cNvPr id="56" name="TextBox 55"/>
            <p:cNvSpPr txBox="1"/>
            <p:nvPr/>
          </p:nvSpPr>
          <p:spPr>
            <a:xfrm>
              <a:off x="4534309" y="2541920"/>
              <a:ext cx="1382232" cy="389851"/>
            </a:xfrm>
            <a:prstGeom prst="rect">
              <a:avLst/>
            </a:prstGeom>
            <a:noFill/>
          </p:spPr>
          <p:txBody>
            <a:bodyPr wrap="square" rtlCol="0">
              <a:spAutoFit/>
            </a:bodyPr>
            <a:lstStyle/>
            <a:p>
              <a:pPr algn="ctr"/>
              <a:r>
                <a:rPr lang="en-GB" sz="1950" baseline="30000" dirty="0">
                  <a:solidFill>
                    <a:schemeClr val="accent4"/>
                  </a:solidFill>
                  <a:latin typeface="Arial" pitchFamily="34" charset="0"/>
                  <a:cs typeface="Arial" pitchFamily="34" charset="0"/>
                </a:rPr>
                <a:t>cautious</a:t>
              </a:r>
              <a:r>
                <a:rPr lang="en-GB" sz="1950" baseline="30000" dirty="0">
                  <a:latin typeface="Arial" pitchFamily="34" charset="0"/>
                  <a:cs typeface="Arial" pitchFamily="34" charset="0"/>
                </a:rPr>
                <a:t> </a:t>
              </a:r>
            </a:p>
          </p:txBody>
        </p:sp>
        <p:sp>
          <p:nvSpPr>
            <p:cNvPr id="57" name="TextBox 56"/>
            <p:cNvSpPr txBox="1"/>
            <p:nvPr/>
          </p:nvSpPr>
          <p:spPr>
            <a:xfrm>
              <a:off x="6029092" y="2687063"/>
              <a:ext cx="1382232" cy="389851"/>
            </a:xfrm>
            <a:prstGeom prst="rect">
              <a:avLst/>
            </a:prstGeom>
            <a:noFill/>
          </p:spPr>
          <p:txBody>
            <a:bodyPr wrap="square" rtlCol="0">
              <a:spAutoFit/>
            </a:bodyPr>
            <a:lstStyle/>
            <a:p>
              <a:pPr algn="ctr"/>
              <a:r>
                <a:rPr lang="en-GB" sz="1950" baseline="30000" dirty="0">
                  <a:solidFill>
                    <a:schemeClr val="accent4"/>
                  </a:solidFill>
                  <a:latin typeface="Arial" pitchFamily="34" charset="0"/>
                  <a:cs typeface="Arial" pitchFamily="34" charset="0"/>
                </a:rPr>
                <a:t>calculating</a:t>
              </a:r>
            </a:p>
          </p:txBody>
        </p:sp>
        <p:sp>
          <p:nvSpPr>
            <p:cNvPr id="58" name="TextBox 57"/>
            <p:cNvSpPr txBox="1"/>
            <p:nvPr/>
          </p:nvSpPr>
          <p:spPr>
            <a:xfrm>
              <a:off x="7522547" y="2633461"/>
              <a:ext cx="1382232" cy="389851"/>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amenable</a:t>
              </a:r>
            </a:p>
          </p:txBody>
        </p:sp>
        <p:sp>
          <p:nvSpPr>
            <p:cNvPr id="59" name="TextBox 58"/>
            <p:cNvSpPr txBox="1"/>
            <p:nvPr/>
          </p:nvSpPr>
          <p:spPr>
            <a:xfrm>
              <a:off x="519133" y="3179315"/>
              <a:ext cx="1382232" cy="389851"/>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persuasive </a:t>
              </a:r>
            </a:p>
          </p:txBody>
        </p:sp>
        <p:sp>
          <p:nvSpPr>
            <p:cNvPr id="60" name="TextBox 59"/>
            <p:cNvSpPr txBox="1"/>
            <p:nvPr/>
          </p:nvSpPr>
          <p:spPr>
            <a:xfrm>
              <a:off x="1940707" y="3251887"/>
              <a:ext cx="1382232" cy="389851"/>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patient </a:t>
              </a:r>
            </a:p>
          </p:txBody>
        </p:sp>
        <p:sp>
          <p:nvSpPr>
            <p:cNvPr id="61" name="TextBox 60"/>
            <p:cNvSpPr txBox="1"/>
            <p:nvPr/>
          </p:nvSpPr>
          <p:spPr>
            <a:xfrm>
              <a:off x="3449364" y="3324457"/>
              <a:ext cx="1382232" cy="389851"/>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influencing </a:t>
              </a:r>
            </a:p>
          </p:txBody>
        </p:sp>
        <p:sp>
          <p:nvSpPr>
            <p:cNvPr id="62" name="TextBox 61"/>
            <p:cNvSpPr txBox="1"/>
            <p:nvPr/>
          </p:nvSpPr>
          <p:spPr>
            <a:xfrm>
              <a:off x="5045108" y="3092228"/>
              <a:ext cx="1382232" cy="389851"/>
            </a:xfrm>
            <a:prstGeom prst="rect">
              <a:avLst/>
            </a:prstGeom>
            <a:noFill/>
          </p:spPr>
          <p:txBody>
            <a:bodyPr wrap="square" rtlCol="0">
              <a:spAutoFit/>
            </a:bodyPr>
            <a:lstStyle/>
            <a:p>
              <a:pPr algn="ctr"/>
              <a:r>
                <a:rPr lang="en-GB" sz="1950" baseline="30000" dirty="0">
                  <a:solidFill>
                    <a:schemeClr val="accent4"/>
                  </a:solidFill>
                  <a:latin typeface="Arial" pitchFamily="34" charset="0"/>
                  <a:cs typeface="Arial" pitchFamily="34" charset="0"/>
                </a:rPr>
                <a:t>diplomatic</a:t>
              </a:r>
            </a:p>
          </p:txBody>
        </p:sp>
        <p:sp>
          <p:nvSpPr>
            <p:cNvPr id="63" name="TextBox 62"/>
            <p:cNvSpPr txBox="1"/>
            <p:nvPr/>
          </p:nvSpPr>
          <p:spPr>
            <a:xfrm>
              <a:off x="6423139" y="3338972"/>
              <a:ext cx="1382232" cy="389851"/>
            </a:xfrm>
            <a:prstGeom prst="rect">
              <a:avLst/>
            </a:prstGeom>
            <a:noFill/>
          </p:spPr>
          <p:txBody>
            <a:bodyPr wrap="square" rtlCol="0">
              <a:spAutoFit/>
            </a:bodyPr>
            <a:lstStyle/>
            <a:p>
              <a:pPr algn="ctr"/>
              <a:r>
                <a:rPr lang="en-GB" sz="1950" baseline="30000" dirty="0">
                  <a:solidFill>
                    <a:schemeClr val="accent4"/>
                  </a:solidFill>
                  <a:latin typeface="Arial" pitchFamily="34" charset="0"/>
                  <a:cs typeface="Arial" pitchFamily="34" charset="0"/>
                </a:rPr>
                <a:t>logical </a:t>
              </a:r>
            </a:p>
          </p:txBody>
        </p:sp>
        <p:sp>
          <p:nvSpPr>
            <p:cNvPr id="64" name="TextBox 63"/>
            <p:cNvSpPr txBox="1"/>
            <p:nvPr/>
          </p:nvSpPr>
          <p:spPr>
            <a:xfrm>
              <a:off x="7917284" y="3251887"/>
              <a:ext cx="1382232" cy="389851"/>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sociable </a:t>
              </a:r>
            </a:p>
          </p:txBody>
        </p:sp>
        <p:sp>
          <p:nvSpPr>
            <p:cNvPr id="65" name="TextBox 64"/>
            <p:cNvSpPr txBox="1"/>
            <p:nvPr/>
          </p:nvSpPr>
          <p:spPr>
            <a:xfrm>
              <a:off x="21257" y="3852299"/>
              <a:ext cx="1382232" cy="389851"/>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outgoing  </a:t>
              </a:r>
            </a:p>
          </p:txBody>
        </p:sp>
        <p:sp>
          <p:nvSpPr>
            <p:cNvPr id="66" name="TextBox 65"/>
            <p:cNvSpPr txBox="1"/>
            <p:nvPr/>
          </p:nvSpPr>
          <p:spPr>
            <a:xfrm>
              <a:off x="1544429" y="3765214"/>
              <a:ext cx="1382232" cy="375555"/>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courageous  </a:t>
              </a:r>
            </a:p>
          </p:txBody>
        </p:sp>
        <p:sp>
          <p:nvSpPr>
            <p:cNvPr id="67" name="TextBox 66"/>
            <p:cNvSpPr txBox="1"/>
            <p:nvPr/>
          </p:nvSpPr>
          <p:spPr>
            <a:xfrm>
              <a:off x="2845290" y="3974951"/>
              <a:ext cx="1573088" cy="389851"/>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co-operative </a:t>
              </a:r>
            </a:p>
          </p:txBody>
        </p:sp>
        <p:sp>
          <p:nvSpPr>
            <p:cNvPr id="68" name="TextBox 67"/>
            <p:cNvSpPr txBox="1"/>
            <p:nvPr/>
          </p:nvSpPr>
          <p:spPr>
            <a:xfrm>
              <a:off x="4648832" y="3765212"/>
              <a:ext cx="1382232" cy="389851"/>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forceful</a:t>
              </a:r>
            </a:p>
          </p:txBody>
        </p:sp>
        <p:sp>
          <p:nvSpPr>
            <p:cNvPr id="69" name="TextBox 68"/>
            <p:cNvSpPr txBox="1"/>
            <p:nvPr/>
          </p:nvSpPr>
          <p:spPr>
            <a:xfrm>
              <a:off x="5811115" y="4011955"/>
              <a:ext cx="1510893" cy="389851"/>
            </a:xfrm>
            <a:prstGeom prst="rect">
              <a:avLst/>
            </a:prstGeom>
            <a:noFill/>
          </p:spPr>
          <p:txBody>
            <a:bodyPr wrap="square" rtlCol="0">
              <a:spAutoFit/>
            </a:bodyPr>
            <a:lstStyle/>
            <a:p>
              <a:pPr algn="ctr"/>
              <a:r>
                <a:rPr lang="en-GB" sz="1950" baseline="30000" dirty="0">
                  <a:solidFill>
                    <a:schemeClr val="accent4"/>
                  </a:solidFill>
                  <a:latin typeface="Arial" pitchFamily="34" charset="0"/>
                  <a:cs typeface="Arial" pitchFamily="34" charset="0"/>
                </a:rPr>
                <a:t>conventional</a:t>
              </a:r>
            </a:p>
          </p:txBody>
        </p:sp>
        <p:sp>
          <p:nvSpPr>
            <p:cNvPr id="70" name="TextBox 69"/>
            <p:cNvSpPr txBox="1"/>
            <p:nvPr/>
          </p:nvSpPr>
          <p:spPr>
            <a:xfrm>
              <a:off x="7491979" y="3852299"/>
              <a:ext cx="1382232" cy="389851"/>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 optimistic</a:t>
              </a:r>
            </a:p>
          </p:txBody>
        </p:sp>
        <p:sp>
          <p:nvSpPr>
            <p:cNvPr id="71" name="TextBox 70"/>
            <p:cNvSpPr txBox="1"/>
            <p:nvPr/>
          </p:nvSpPr>
          <p:spPr>
            <a:xfrm>
              <a:off x="359476" y="4393831"/>
              <a:ext cx="1382232" cy="389851"/>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mobile </a:t>
              </a:r>
            </a:p>
          </p:txBody>
        </p:sp>
        <p:sp>
          <p:nvSpPr>
            <p:cNvPr id="72" name="TextBox 71"/>
            <p:cNvSpPr txBox="1"/>
            <p:nvPr/>
          </p:nvSpPr>
          <p:spPr>
            <a:xfrm>
              <a:off x="1635907" y="4568001"/>
              <a:ext cx="1382232" cy="389851"/>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friendly</a:t>
              </a:r>
            </a:p>
          </p:txBody>
        </p:sp>
        <p:sp>
          <p:nvSpPr>
            <p:cNvPr id="73" name="TextBox 72"/>
            <p:cNvSpPr txBox="1"/>
            <p:nvPr/>
          </p:nvSpPr>
          <p:spPr>
            <a:xfrm>
              <a:off x="3434353" y="4568001"/>
              <a:ext cx="1382232" cy="389851"/>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stable</a:t>
              </a:r>
            </a:p>
          </p:txBody>
        </p:sp>
        <p:sp>
          <p:nvSpPr>
            <p:cNvPr id="74" name="TextBox 73"/>
            <p:cNvSpPr txBox="1"/>
            <p:nvPr/>
          </p:nvSpPr>
          <p:spPr>
            <a:xfrm>
              <a:off x="4754823" y="4553487"/>
              <a:ext cx="1382232" cy="389851"/>
            </a:xfrm>
            <a:prstGeom prst="rect">
              <a:avLst/>
            </a:prstGeom>
            <a:noFill/>
          </p:spPr>
          <p:txBody>
            <a:bodyPr wrap="square" rtlCol="0">
              <a:spAutoFit/>
            </a:bodyPr>
            <a:lstStyle/>
            <a:p>
              <a:pPr algn="ctr"/>
              <a:r>
                <a:rPr lang="en-GB" sz="1950" baseline="30000" dirty="0">
                  <a:latin typeface="Arial" pitchFamily="34" charset="0"/>
                  <a:cs typeface="Arial" pitchFamily="34" charset="0"/>
                </a:rPr>
                <a:t> </a:t>
              </a:r>
              <a:r>
                <a:rPr lang="en-GB" sz="1950" baseline="30000" dirty="0">
                  <a:solidFill>
                    <a:schemeClr val="accent4"/>
                  </a:solidFill>
                  <a:latin typeface="Arial" pitchFamily="34" charset="0"/>
                  <a:cs typeface="Arial" pitchFamily="34" charset="0"/>
                </a:rPr>
                <a:t>consistent</a:t>
              </a:r>
              <a:r>
                <a:rPr lang="en-GB" sz="1950" baseline="30000" dirty="0">
                  <a:latin typeface="Arial" pitchFamily="34" charset="0"/>
                  <a:cs typeface="Arial" pitchFamily="34" charset="0"/>
                </a:rPr>
                <a:t>  </a:t>
              </a:r>
            </a:p>
          </p:txBody>
        </p:sp>
        <p:sp>
          <p:nvSpPr>
            <p:cNvPr id="75" name="TextBox 74"/>
            <p:cNvSpPr txBox="1"/>
            <p:nvPr/>
          </p:nvSpPr>
          <p:spPr>
            <a:xfrm>
              <a:off x="6630891" y="4534369"/>
              <a:ext cx="1382232" cy="389851"/>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decisive</a:t>
              </a:r>
              <a:r>
                <a:rPr lang="en-GB" sz="1950" baseline="30000" dirty="0">
                  <a:latin typeface="Arial" pitchFamily="34" charset="0"/>
                  <a:cs typeface="Arial" pitchFamily="34" charset="0"/>
                </a:rPr>
                <a:t> </a:t>
              </a:r>
            </a:p>
          </p:txBody>
        </p:sp>
        <p:sp>
          <p:nvSpPr>
            <p:cNvPr id="76" name="TextBox 75"/>
            <p:cNvSpPr txBox="1"/>
            <p:nvPr/>
          </p:nvSpPr>
          <p:spPr>
            <a:xfrm>
              <a:off x="7885879" y="4748412"/>
              <a:ext cx="1382232" cy="389851"/>
            </a:xfrm>
            <a:prstGeom prst="rect">
              <a:avLst/>
            </a:prstGeom>
            <a:noFill/>
          </p:spPr>
          <p:txBody>
            <a:bodyPr wrap="square" rtlCol="0">
              <a:spAutoFit/>
            </a:bodyPr>
            <a:lstStyle/>
            <a:p>
              <a:pPr algn="ctr"/>
              <a:r>
                <a:rPr lang="en-GB" sz="1950" baseline="30000" dirty="0">
                  <a:solidFill>
                    <a:schemeClr val="accent4"/>
                  </a:solidFill>
                  <a:latin typeface="Arial" pitchFamily="34" charset="0"/>
                  <a:cs typeface="Arial" pitchFamily="34" charset="0"/>
                </a:rPr>
                <a:t>correct</a:t>
              </a:r>
            </a:p>
          </p:txBody>
        </p:sp>
        <p:sp>
          <p:nvSpPr>
            <p:cNvPr id="77" name="TextBox 76"/>
            <p:cNvSpPr txBox="1"/>
            <p:nvPr/>
          </p:nvSpPr>
          <p:spPr>
            <a:xfrm>
              <a:off x="-130582" y="5034535"/>
              <a:ext cx="1382232" cy="389851"/>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loyal</a:t>
              </a:r>
            </a:p>
          </p:txBody>
        </p:sp>
        <p:sp>
          <p:nvSpPr>
            <p:cNvPr id="78" name="TextBox 77"/>
            <p:cNvSpPr txBox="1"/>
            <p:nvPr/>
          </p:nvSpPr>
          <p:spPr>
            <a:xfrm>
              <a:off x="1639093" y="5106872"/>
              <a:ext cx="1382232" cy="389851"/>
            </a:xfrm>
            <a:prstGeom prst="rect">
              <a:avLst/>
            </a:prstGeom>
            <a:noFill/>
          </p:spPr>
          <p:txBody>
            <a:bodyPr wrap="square" rtlCol="0">
              <a:spAutoFit/>
            </a:bodyPr>
            <a:lstStyle/>
            <a:p>
              <a:pPr algn="ctr"/>
              <a:r>
                <a:rPr lang="en-GB" sz="1950" baseline="30000" dirty="0">
                  <a:solidFill>
                    <a:schemeClr val="accent3"/>
                  </a:solidFill>
                  <a:latin typeface="Arial" pitchFamily="34" charset="0"/>
                  <a:cs typeface="Arial" pitchFamily="34" charset="0"/>
                </a:rPr>
                <a:t>calm</a:t>
              </a:r>
            </a:p>
          </p:txBody>
        </p:sp>
        <p:sp>
          <p:nvSpPr>
            <p:cNvPr id="79" name="TextBox 78"/>
            <p:cNvSpPr txBox="1"/>
            <p:nvPr/>
          </p:nvSpPr>
          <p:spPr>
            <a:xfrm>
              <a:off x="2806345" y="5104049"/>
              <a:ext cx="1382232" cy="389851"/>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daring</a:t>
              </a:r>
            </a:p>
          </p:txBody>
        </p:sp>
        <p:sp>
          <p:nvSpPr>
            <p:cNvPr id="80" name="TextBox 79"/>
            <p:cNvSpPr txBox="1"/>
            <p:nvPr/>
          </p:nvSpPr>
          <p:spPr>
            <a:xfrm>
              <a:off x="4706889" y="5208707"/>
              <a:ext cx="1382232" cy="389851"/>
            </a:xfrm>
            <a:prstGeom prst="rect">
              <a:avLst/>
            </a:prstGeom>
            <a:noFill/>
          </p:spPr>
          <p:txBody>
            <a:bodyPr wrap="square" rtlCol="0">
              <a:spAutoFit/>
            </a:bodyPr>
            <a:lstStyle/>
            <a:p>
              <a:pPr algn="ctr"/>
              <a:r>
                <a:rPr lang="en-GB" sz="1950" baseline="30000" dirty="0">
                  <a:solidFill>
                    <a:schemeClr val="accent4"/>
                  </a:solidFill>
                  <a:latin typeface="Arial" pitchFamily="34" charset="0"/>
                  <a:cs typeface="Arial" pitchFamily="34" charset="0"/>
                </a:rPr>
                <a:t>analytical</a:t>
              </a:r>
            </a:p>
          </p:txBody>
        </p:sp>
        <p:sp>
          <p:nvSpPr>
            <p:cNvPr id="81" name="TextBox 80"/>
            <p:cNvSpPr txBox="1"/>
            <p:nvPr/>
          </p:nvSpPr>
          <p:spPr>
            <a:xfrm>
              <a:off x="6172004" y="5208707"/>
              <a:ext cx="1382232" cy="389851"/>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engaging  </a:t>
              </a:r>
            </a:p>
          </p:txBody>
        </p:sp>
        <p:sp>
          <p:nvSpPr>
            <p:cNvPr id="82" name="TextBox 81"/>
            <p:cNvSpPr txBox="1"/>
            <p:nvPr/>
          </p:nvSpPr>
          <p:spPr>
            <a:xfrm>
              <a:off x="7477465" y="5484479"/>
              <a:ext cx="1382232" cy="389851"/>
            </a:xfrm>
            <a:prstGeom prst="rect">
              <a:avLst/>
            </a:prstGeom>
            <a:noFill/>
          </p:spPr>
          <p:txBody>
            <a:bodyPr wrap="square" rtlCol="0">
              <a:spAutoFit/>
            </a:bodyPr>
            <a:lstStyle/>
            <a:p>
              <a:pPr algn="ctr"/>
              <a:r>
                <a:rPr lang="en-GB" sz="1950" baseline="30000" dirty="0">
                  <a:solidFill>
                    <a:schemeClr val="accent4"/>
                  </a:solidFill>
                  <a:latin typeface="Arial" pitchFamily="34" charset="0"/>
                  <a:cs typeface="Arial" pitchFamily="34" charset="0"/>
                </a:rPr>
                <a:t>exact</a:t>
              </a:r>
            </a:p>
          </p:txBody>
        </p:sp>
        <p:sp>
          <p:nvSpPr>
            <p:cNvPr id="83" name="TextBox 82"/>
            <p:cNvSpPr txBox="1"/>
            <p:nvPr/>
          </p:nvSpPr>
          <p:spPr>
            <a:xfrm>
              <a:off x="838798" y="5529425"/>
              <a:ext cx="1382232" cy="656591"/>
            </a:xfrm>
            <a:prstGeom prst="rect">
              <a:avLst/>
            </a:prstGeom>
            <a:noFill/>
          </p:spPr>
          <p:txBody>
            <a:bodyPr wrap="square" rtlCol="0">
              <a:spAutoFit/>
            </a:bodyPr>
            <a:lstStyle/>
            <a:p>
              <a:pPr algn="ctr"/>
              <a:r>
                <a:rPr lang="en-GB" sz="1950" baseline="30000" dirty="0">
                  <a:solidFill>
                    <a:schemeClr val="accent2"/>
                  </a:solidFill>
                  <a:latin typeface="Arial" pitchFamily="34" charset="0"/>
                  <a:cs typeface="Arial" pitchFamily="34" charset="0"/>
                </a:rPr>
                <a:t>impulsive</a:t>
              </a:r>
            </a:p>
            <a:p>
              <a:pPr algn="ctr"/>
              <a:endParaRPr lang="en-GB" sz="1950" baseline="30000" dirty="0">
                <a:latin typeface="Arial" pitchFamily="34" charset="0"/>
                <a:cs typeface="Arial" pitchFamily="34" charset="0"/>
              </a:endParaRPr>
            </a:p>
          </p:txBody>
        </p:sp>
        <p:sp>
          <p:nvSpPr>
            <p:cNvPr id="84" name="TextBox 83"/>
            <p:cNvSpPr txBox="1"/>
            <p:nvPr/>
          </p:nvSpPr>
          <p:spPr>
            <a:xfrm>
              <a:off x="3662167" y="5523872"/>
              <a:ext cx="1382232" cy="389851"/>
            </a:xfrm>
            <a:prstGeom prst="rect">
              <a:avLst/>
            </a:prstGeom>
            <a:noFill/>
          </p:spPr>
          <p:txBody>
            <a:bodyPr wrap="square" rtlCol="0">
              <a:spAutoFit/>
            </a:bodyPr>
            <a:lstStyle/>
            <a:p>
              <a:pPr algn="ctr"/>
              <a:r>
                <a:rPr lang="en-GB" sz="1950" baseline="30000" dirty="0">
                  <a:solidFill>
                    <a:schemeClr val="accent1"/>
                  </a:solidFill>
                  <a:latin typeface="Arial" pitchFamily="34" charset="0"/>
                  <a:cs typeface="Arial" pitchFamily="34" charset="0"/>
                </a:rPr>
                <a:t>realistic</a:t>
              </a:r>
            </a:p>
          </p:txBody>
        </p:sp>
      </p:grpSp>
    </p:spTree>
    <p:extLst>
      <p:ext uri="{BB962C8B-B14F-4D97-AF65-F5344CB8AC3E}">
        <p14:creationId xmlns:p14="http://schemas.microsoft.com/office/powerpoint/2010/main" val="179384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CD97-2DB7-4F47-B5BC-B6740A266107}"/>
              </a:ext>
            </a:extLst>
          </p:cNvPr>
          <p:cNvSpPr>
            <a:spLocks noGrp="1"/>
          </p:cNvSpPr>
          <p:nvPr>
            <p:ph type="title"/>
          </p:nvPr>
        </p:nvSpPr>
        <p:spPr>
          <a:xfrm>
            <a:off x="971600" y="3147814"/>
            <a:ext cx="6275040" cy="857250"/>
          </a:xfrm>
        </p:spPr>
        <p:txBody>
          <a:bodyPr anchor="ctr">
            <a:normAutofit/>
          </a:bodyPr>
          <a:lstStyle/>
          <a:p>
            <a:r>
              <a:rPr lang="en-GB" dirty="0"/>
              <a:t>Client name or session here</a:t>
            </a:r>
          </a:p>
        </p:txBody>
      </p:sp>
      <p:sp>
        <p:nvSpPr>
          <p:cNvPr id="4" name="Subtitle 3">
            <a:extLst>
              <a:ext uri="{FF2B5EF4-FFF2-40B4-BE49-F238E27FC236}">
                <a16:creationId xmlns:a16="http://schemas.microsoft.com/office/drawing/2014/main" id="{32F386E0-CFB3-42D3-BFCA-91222C6A686F}"/>
              </a:ext>
            </a:extLst>
          </p:cNvPr>
          <p:cNvSpPr>
            <a:spLocks noGrp="1"/>
          </p:cNvSpPr>
          <p:nvPr>
            <p:ph type="subTitle" idx="1"/>
          </p:nvPr>
        </p:nvSpPr>
        <p:spPr>
          <a:xfrm>
            <a:off x="971600" y="4083918"/>
            <a:ext cx="6275040" cy="672075"/>
          </a:xfrm>
        </p:spPr>
        <p:txBody>
          <a:bodyPr anchor="ctr"/>
          <a:lstStyle/>
          <a:p>
            <a:r>
              <a:rPr lang="en-GB" dirty="0"/>
              <a:t>Facilitator name and date</a:t>
            </a:r>
          </a:p>
        </p:txBody>
      </p:sp>
    </p:spTree>
    <p:extLst>
      <p:ext uri="{BB962C8B-B14F-4D97-AF65-F5344CB8AC3E}">
        <p14:creationId xmlns:p14="http://schemas.microsoft.com/office/powerpoint/2010/main" val="1560437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91C35D0-3F7C-4A2F-BA6F-FC9AD2F71773}"/>
              </a:ext>
            </a:extLst>
          </p:cNvPr>
          <p:cNvGrpSpPr/>
          <p:nvPr/>
        </p:nvGrpSpPr>
        <p:grpSpPr>
          <a:xfrm>
            <a:off x="875760" y="2571750"/>
            <a:ext cx="1581702" cy="2193719"/>
            <a:chOff x="542027" y="2571750"/>
            <a:chExt cx="1581702" cy="2193719"/>
          </a:xfrm>
        </p:grpSpPr>
        <p:sp>
          <p:nvSpPr>
            <p:cNvPr id="5" name="Rounded Rectangle 1">
              <a:extLst>
                <a:ext uri="{FF2B5EF4-FFF2-40B4-BE49-F238E27FC236}">
                  <a16:creationId xmlns:a16="http://schemas.microsoft.com/office/drawing/2014/main" id="{3B6B7E6A-69F7-4567-9206-6AB0B8BA93E1}"/>
                </a:ext>
              </a:extLst>
            </p:cNvPr>
            <p:cNvSpPr/>
            <p:nvPr/>
          </p:nvSpPr>
          <p:spPr>
            <a:xfrm>
              <a:off x="542027" y="2571750"/>
              <a:ext cx="1581702" cy="2193719"/>
            </a:xfrm>
            <a:prstGeom prst="roundRect">
              <a:avLst>
                <a:gd name="adj" fmla="val 36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shirt, drawing&#10;&#10;Description automatically generated">
              <a:extLst>
                <a:ext uri="{FF2B5EF4-FFF2-40B4-BE49-F238E27FC236}">
                  <a16:creationId xmlns:a16="http://schemas.microsoft.com/office/drawing/2014/main" id="{7C7FDCF6-2461-40C9-BEA2-1C06FF292F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7" y="2571750"/>
              <a:ext cx="1152128" cy="615377"/>
            </a:xfrm>
            <a:prstGeom prst="rect">
              <a:avLst/>
            </a:prstGeom>
          </p:spPr>
        </p:pic>
        <p:sp>
          <p:nvSpPr>
            <p:cNvPr id="12" name="TextBox 11">
              <a:extLst>
                <a:ext uri="{FF2B5EF4-FFF2-40B4-BE49-F238E27FC236}">
                  <a16:creationId xmlns:a16="http://schemas.microsoft.com/office/drawing/2014/main" id="{3140EEF1-01A6-415D-BAB2-1C66E010CEB5}"/>
                </a:ext>
              </a:extLst>
            </p:cNvPr>
            <p:cNvSpPr txBox="1"/>
            <p:nvPr/>
          </p:nvSpPr>
          <p:spPr>
            <a:xfrm>
              <a:off x="792818" y="3272338"/>
              <a:ext cx="1080120" cy="461665"/>
            </a:xfrm>
            <a:prstGeom prst="rect">
              <a:avLst/>
            </a:prstGeom>
            <a:noFill/>
          </p:spPr>
          <p:txBody>
            <a:bodyPr wrap="square" rtlCol="0">
              <a:spAutoFit/>
            </a:bodyPr>
            <a:lstStyle/>
            <a:p>
              <a:pPr algn="ctr"/>
              <a:r>
                <a:rPr lang="en-GB" sz="1200" dirty="0">
                  <a:solidFill>
                    <a:schemeClr val="bg1"/>
                  </a:solidFill>
                  <a:latin typeface="Arial"/>
                  <a:cs typeface="Arial"/>
                </a:rPr>
                <a:t>Logical thinker</a:t>
              </a:r>
              <a:endParaRPr lang="en-GB" sz="1200" dirty="0">
                <a:solidFill>
                  <a:schemeClr val="bg1"/>
                </a:solidFill>
                <a:latin typeface="Arial" pitchFamily="34" charset="0"/>
                <a:cs typeface="Arial" pitchFamily="34" charset="0"/>
              </a:endParaRPr>
            </a:p>
          </p:txBody>
        </p:sp>
      </p:grpSp>
      <p:grpSp>
        <p:nvGrpSpPr>
          <p:cNvPr id="19" name="Group 18">
            <a:extLst>
              <a:ext uri="{FF2B5EF4-FFF2-40B4-BE49-F238E27FC236}">
                <a16:creationId xmlns:a16="http://schemas.microsoft.com/office/drawing/2014/main" id="{95175D01-C809-4EC8-B3A2-6F7016D620F2}"/>
              </a:ext>
            </a:extLst>
          </p:cNvPr>
          <p:cNvGrpSpPr/>
          <p:nvPr/>
        </p:nvGrpSpPr>
        <p:grpSpPr>
          <a:xfrm>
            <a:off x="2741032" y="2571750"/>
            <a:ext cx="1581702" cy="2193719"/>
            <a:chOff x="542027" y="2571750"/>
            <a:chExt cx="1581702" cy="2193719"/>
          </a:xfrm>
          <a:solidFill>
            <a:schemeClr val="accent3"/>
          </a:solidFill>
        </p:grpSpPr>
        <p:sp>
          <p:nvSpPr>
            <p:cNvPr id="20" name="Rounded Rectangle 1">
              <a:extLst>
                <a:ext uri="{FF2B5EF4-FFF2-40B4-BE49-F238E27FC236}">
                  <a16:creationId xmlns:a16="http://schemas.microsoft.com/office/drawing/2014/main" id="{2E15A245-12E7-4011-9D5D-A9ABE17DE3EE}"/>
                </a:ext>
              </a:extLst>
            </p:cNvPr>
            <p:cNvSpPr/>
            <p:nvPr/>
          </p:nvSpPr>
          <p:spPr>
            <a:xfrm>
              <a:off x="542027" y="2571750"/>
              <a:ext cx="1581702" cy="2193719"/>
            </a:xfrm>
            <a:prstGeom prst="roundRect">
              <a:avLst>
                <a:gd name="adj" fmla="val 36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shirt, drawing&#10;&#10;Description automatically generated">
              <a:extLst>
                <a:ext uri="{FF2B5EF4-FFF2-40B4-BE49-F238E27FC236}">
                  <a16:creationId xmlns:a16="http://schemas.microsoft.com/office/drawing/2014/main" id="{6F41AAE1-069B-4191-8D5D-D346D1538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7" y="2571750"/>
              <a:ext cx="1152128" cy="615377"/>
            </a:xfrm>
            <a:prstGeom prst="rect">
              <a:avLst/>
            </a:prstGeom>
            <a:grpFill/>
          </p:spPr>
        </p:pic>
        <p:sp>
          <p:nvSpPr>
            <p:cNvPr id="22" name="TextBox 21">
              <a:extLst>
                <a:ext uri="{FF2B5EF4-FFF2-40B4-BE49-F238E27FC236}">
                  <a16:creationId xmlns:a16="http://schemas.microsoft.com/office/drawing/2014/main" id="{60FCECE8-E203-4868-A144-42EA2022A9EE}"/>
                </a:ext>
              </a:extLst>
            </p:cNvPr>
            <p:cNvSpPr txBox="1"/>
            <p:nvPr/>
          </p:nvSpPr>
          <p:spPr>
            <a:xfrm>
              <a:off x="571557" y="3272338"/>
              <a:ext cx="1511445" cy="646331"/>
            </a:xfrm>
            <a:prstGeom prst="rect">
              <a:avLst/>
            </a:prstGeom>
            <a:grpFill/>
          </p:spPr>
          <p:txBody>
            <a:bodyPr wrap="square" rtlCol="0">
              <a:spAutoFit/>
            </a:bodyPr>
            <a:lstStyle/>
            <a:p>
              <a:pPr algn="ctr"/>
              <a:r>
                <a:rPr lang="en-GB" sz="1200" dirty="0">
                  <a:solidFill>
                    <a:schemeClr val="bg1"/>
                  </a:solidFill>
                  <a:latin typeface="Arial"/>
                  <a:cs typeface="Arial"/>
                </a:rPr>
                <a:t>Can gain personal fulfilment through helping others</a:t>
              </a:r>
              <a:endParaRPr lang="en-GB" sz="1200" dirty="0">
                <a:solidFill>
                  <a:schemeClr val="bg1"/>
                </a:solidFill>
                <a:latin typeface="Arial" pitchFamily="34" charset="0"/>
                <a:cs typeface="Arial" pitchFamily="34" charset="0"/>
              </a:endParaRPr>
            </a:p>
          </p:txBody>
        </p:sp>
      </p:grpSp>
      <p:grpSp>
        <p:nvGrpSpPr>
          <p:cNvPr id="27" name="Group 26">
            <a:extLst>
              <a:ext uri="{FF2B5EF4-FFF2-40B4-BE49-F238E27FC236}">
                <a16:creationId xmlns:a16="http://schemas.microsoft.com/office/drawing/2014/main" id="{8A1694B5-D38A-4214-B0F2-8879D6E57D2D}"/>
              </a:ext>
            </a:extLst>
          </p:cNvPr>
          <p:cNvGrpSpPr/>
          <p:nvPr/>
        </p:nvGrpSpPr>
        <p:grpSpPr>
          <a:xfrm>
            <a:off x="4595107" y="2571750"/>
            <a:ext cx="1581702" cy="2193719"/>
            <a:chOff x="542027" y="2571750"/>
            <a:chExt cx="1581702" cy="2193719"/>
          </a:xfrm>
        </p:grpSpPr>
        <p:sp>
          <p:nvSpPr>
            <p:cNvPr id="28" name="Rounded Rectangle 1">
              <a:extLst>
                <a:ext uri="{FF2B5EF4-FFF2-40B4-BE49-F238E27FC236}">
                  <a16:creationId xmlns:a16="http://schemas.microsoft.com/office/drawing/2014/main" id="{CC407F90-6D86-40DD-AA8B-4E34B9439481}"/>
                </a:ext>
              </a:extLst>
            </p:cNvPr>
            <p:cNvSpPr/>
            <p:nvPr/>
          </p:nvSpPr>
          <p:spPr>
            <a:xfrm>
              <a:off x="542027" y="2571750"/>
              <a:ext cx="1581702" cy="2193719"/>
            </a:xfrm>
            <a:prstGeom prst="roundRect">
              <a:avLst>
                <a:gd name="adj" fmla="val 36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picture containing shirt, drawing&#10;&#10;Description automatically generated">
              <a:extLst>
                <a:ext uri="{FF2B5EF4-FFF2-40B4-BE49-F238E27FC236}">
                  <a16:creationId xmlns:a16="http://schemas.microsoft.com/office/drawing/2014/main" id="{26673A01-E1A7-4877-BCED-FE71437A07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7" y="2571750"/>
              <a:ext cx="1152128" cy="615377"/>
            </a:xfrm>
            <a:prstGeom prst="rect">
              <a:avLst/>
            </a:prstGeom>
          </p:spPr>
        </p:pic>
        <p:sp>
          <p:nvSpPr>
            <p:cNvPr id="30" name="TextBox 29">
              <a:extLst>
                <a:ext uri="{FF2B5EF4-FFF2-40B4-BE49-F238E27FC236}">
                  <a16:creationId xmlns:a16="http://schemas.microsoft.com/office/drawing/2014/main" id="{3A0D6E26-A9EA-4315-9C18-8736660FE0BE}"/>
                </a:ext>
              </a:extLst>
            </p:cNvPr>
            <p:cNvSpPr txBox="1"/>
            <p:nvPr/>
          </p:nvSpPr>
          <p:spPr>
            <a:xfrm>
              <a:off x="611561" y="3272338"/>
              <a:ext cx="1440160" cy="830997"/>
            </a:xfrm>
            <a:prstGeom prst="rect">
              <a:avLst/>
            </a:prstGeom>
            <a:noFill/>
          </p:spPr>
          <p:txBody>
            <a:bodyPr wrap="square" rtlCol="0">
              <a:spAutoFit/>
            </a:bodyPr>
            <a:lstStyle/>
            <a:p>
              <a:pPr algn="ctr"/>
              <a:r>
                <a:rPr lang="en-GB" sz="1200" dirty="0">
                  <a:solidFill>
                    <a:schemeClr val="bg1"/>
                  </a:solidFill>
                  <a:latin typeface="Arial"/>
                  <a:cs typeface="Arial"/>
                </a:rPr>
                <a:t>Can generate </a:t>
              </a:r>
              <a:br>
                <a:rPr lang="en-GB" sz="1200" dirty="0">
                  <a:solidFill>
                    <a:schemeClr val="bg1"/>
                  </a:solidFill>
                  <a:latin typeface="Arial"/>
                  <a:cs typeface="Arial"/>
                </a:rPr>
              </a:br>
              <a:r>
                <a:rPr lang="en-GB" sz="1200" dirty="0">
                  <a:solidFill>
                    <a:schemeClr val="bg1"/>
                  </a:solidFill>
                  <a:latin typeface="Arial"/>
                  <a:cs typeface="Arial"/>
                </a:rPr>
                <a:t>fast results by prioritising well and taking action</a:t>
              </a:r>
              <a:endParaRPr lang="en-GB" sz="1200" dirty="0">
                <a:solidFill>
                  <a:schemeClr val="bg1"/>
                </a:solidFill>
                <a:latin typeface="Arial" pitchFamily="34" charset="0"/>
                <a:cs typeface="Arial" pitchFamily="34" charset="0"/>
              </a:endParaRPr>
            </a:p>
          </p:txBody>
        </p:sp>
      </p:grpSp>
      <p:grpSp>
        <p:nvGrpSpPr>
          <p:cNvPr id="14" name="Group 13">
            <a:extLst>
              <a:ext uri="{FF2B5EF4-FFF2-40B4-BE49-F238E27FC236}">
                <a16:creationId xmlns:a16="http://schemas.microsoft.com/office/drawing/2014/main" id="{CC719CE9-1306-4549-AC11-8E87C0942087}"/>
              </a:ext>
            </a:extLst>
          </p:cNvPr>
          <p:cNvGrpSpPr/>
          <p:nvPr/>
        </p:nvGrpSpPr>
        <p:grpSpPr>
          <a:xfrm>
            <a:off x="875760" y="195486"/>
            <a:ext cx="1581702" cy="2193720"/>
            <a:chOff x="539553" y="267494"/>
            <a:chExt cx="1581702" cy="2193720"/>
          </a:xfrm>
        </p:grpSpPr>
        <p:sp>
          <p:nvSpPr>
            <p:cNvPr id="4" name="Rounded Rectangle 1">
              <a:extLst>
                <a:ext uri="{FF2B5EF4-FFF2-40B4-BE49-F238E27FC236}">
                  <a16:creationId xmlns:a16="http://schemas.microsoft.com/office/drawing/2014/main" id="{14D54313-8BFD-46EB-BA94-0B1644AFD05A}"/>
                </a:ext>
              </a:extLst>
            </p:cNvPr>
            <p:cNvSpPr/>
            <p:nvPr/>
          </p:nvSpPr>
          <p:spPr>
            <a:xfrm>
              <a:off x="539553" y="267495"/>
              <a:ext cx="1581702" cy="2193719"/>
            </a:xfrm>
            <a:prstGeom prst="roundRect">
              <a:avLst>
                <a:gd name="adj" fmla="val 36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shirt, drawing&#10;&#10;Description automatically generated">
              <a:extLst>
                <a:ext uri="{FF2B5EF4-FFF2-40B4-BE49-F238E27FC236}">
                  <a16:creationId xmlns:a16="http://schemas.microsoft.com/office/drawing/2014/main" id="{FFFADDB1-A711-4F40-98D1-483BFD62AF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67494"/>
              <a:ext cx="1152128" cy="615377"/>
            </a:xfrm>
            <a:prstGeom prst="rect">
              <a:avLst/>
            </a:prstGeom>
          </p:spPr>
        </p:pic>
        <p:sp>
          <p:nvSpPr>
            <p:cNvPr id="11" name="TextBox 10">
              <a:extLst>
                <a:ext uri="{FF2B5EF4-FFF2-40B4-BE49-F238E27FC236}">
                  <a16:creationId xmlns:a16="http://schemas.microsoft.com/office/drawing/2014/main" id="{5CBF8D93-E942-4FF3-B88E-2A27BCBE296D}"/>
                </a:ext>
              </a:extLst>
            </p:cNvPr>
            <p:cNvSpPr txBox="1"/>
            <p:nvPr/>
          </p:nvSpPr>
          <p:spPr>
            <a:xfrm>
              <a:off x="658244" y="987574"/>
              <a:ext cx="1341845" cy="461665"/>
            </a:xfrm>
            <a:prstGeom prst="rect">
              <a:avLst/>
            </a:prstGeom>
            <a:noFill/>
          </p:spPr>
          <p:txBody>
            <a:bodyPr wrap="square" rtlCol="0">
              <a:spAutoFit/>
            </a:bodyPr>
            <a:lstStyle/>
            <a:p>
              <a:pPr algn="ctr"/>
              <a:r>
                <a:rPr lang="en-GB" sz="1200" dirty="0">
                  <a:solidFill>
                    <a:schemeClr val="bg1"/>
                  </a:solidFill>
                  <a:latin typeface="Arial" panose="020B0604020202020204" pitchFamily="34" charset="0"/>
                  <a:cs typeface="Arial" panose="020B0604020202020204" pitchFamily="34" charset="0"/>
                </a:rPr>
                <a:t>Finger constantly on the pulse.</a:t>
              </a:r>
            </a:p>
          </p:txBody>
        </p:sp>
      </p:grpSp>
      <p:grpSp>
        <p:nvGrpSpPr>
          <p:cNvPr id="15" name="Group 14">
            <a:extLst>
              <a:ext uri="{FF2B5EF4-FFF2-40B4-BE49-F238E27FC236}">
                <a16:creationId xmlns:a16="http://schemas.microsoft.com/office/drawing/2014/main" id="{EA8729CF-143F-437C-A123-3EB04F5DFE73}"/>
              </a:ext>
            </a:extLst>
          </p:cNvPr>
          <p:cNvGrpSpPr/>
          <p:nvPr/>
        </p:nvGrpSpPr>
        <p:grpSpPr>
          <a:xfrm>
            <a:off x="2743506" y="195486"/>
            <a:ext cx="1581702" cy="2193720"/>
            <a:chOff x="539553" y="267494"/>
            <a:chExt cx="1581702" cy="2193720"/>
          </a:xfrm>
          <a:solidFill>
            <a:schemeClr val="accent4"/>
          </a:solidFill>
        </p:grpSpPr>
        <p:sp>
          <p:nvSpPr>
            <p:cNvPr id="16" name="Rounded Rectangle 1">
              <a:extLst>
                <a:ext uri="{FF2B5EF4-FFF2-40B4-BE49-F238E27FC236}">
                  <a16:creationId xmlns:a16="http://schemas.microsoft.com/office/drawing/2014/main" id="{9ECC6F66-AD03-4903-B90B-B055757B7E5F}"/>
                </a:ext>
              </a:extLst>
            </p:cNvPr>
            <p:cNvSpPr/>
            <p:nvPr/>
          </p:nvSpPr>
          <p:spPr>
            <a:xfrm>
              <a:off x="539553" y="267495"/>
              <a:ext cx="1581702" cy="2193719"/>
            </a:xfrm>
            <a:prstGeom prst="roundRect">
              <a:avLst>
                <a:gd name="adj" fmla="val 36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picture containing shirt, drawing&#10;&#10;Description automatically generated">
              <a:extLst>
                <a:ext uri="{FF2B5EF4-FFF2-40B4-BE49-F238E27FC236}">
                  <a16:creationId xmlns:a16="http://schemas.microsoft.com/office/drawing/2014/main" id="{DFC8273A-6563-4C3A-9CE1-15F17CE894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67494"/>
              <a:ext cx="1152128" cy="615377"/>
            </a:xfrm>
            <a:prstGeom prst="rect">
              <a:avLst/>
            </a:prstGeom>
            <a:grpFill/>
          </p:spPr>
        </p:pic>
        <p:sp>
          <p:nvSpPr>
            <p:cNvPr id="18" name="TextBox 17">
              <a:extLst>
                <a:ext uri="{FF2B5EF4-FFF2-40B4-BE49-F238E27FC236}">
                  <a16:creationId xmlns:a16="http://schemas.microsoft.com/office/drawing/2014/main" id="{21BEFC52-1990-46DA-B8CC-9B47D1EC7CCA}"/>
                </a:ext>
              </a:extLst>
            </p:cNvPr>
            <p:cNvSpPr txBox="1"/>
            <p:nvPr/>
          </p:nvSpPr>
          <p:spPr>
            <a:xfrm>
              <a:off x="646328" y="984950"/>
              <a:ext cx="1368152" cy="830997"/>
            </a:xfrm>
            <a:prstGeom prst="rect">
              <a:avLst/>
            </a:prstGeom>
            <a:grpFill/>
          </p:spPr>
          <p:txBody>
            <a:bodyPr wrap="square" rtlCol="0">
              <a:spAutoFit/>
            </a:bodyPr>
            <a:lstStyle/>
            <a:p>
              <a:pPr algn="ctr"/>
              <a:r>
                <a:rPr lang="en-GB" sz="1200" dirty="0">
                  <a:solidFill>
                    <a:schemeClr val="bg1"/>
                  </a:solidFill>
                  <a:latin typeface="Arial" panose="020B0604020202020204" pitchFamily="34" charset="0"/>
                  <a:cs typeface="Arial" panose="020B0604020202020204" pitchFamily="34" charset="0"/>
                </a:rPr>
                <a:t>Responsible, methodical and works well with facts and figures.</a:t>
              </a:r>
            </a:p>
          </p:txBody>
        </p:sp>
      </p:grpSp>
      <p:grpSp>
        <p:nvGrpSpPr>
          <p:cNvPr id="23" name="Group 22">
            <a:extLst>
              <a:ext uri="{FF2B5EF4-FFF2-40B4-BE49-F238E27FC236}">
                <a16:creationId xmlns:a16="http://schemas.microsoft.com/office/drawing/2014/main" id="{2A519EAC-3CE1-4A71-855C-E970A032EAAD}"/>
              </a:ext>
            </a:extLst>
          </p:cNvPr>
          <p:cNvGrpSpPr/>
          <p:nvPr/>
        </p:nvGrpSpPr>
        <p:grpSpPr>
          <a:xfrm>
            <a:off x="4597581" y="195486"/>
            <a:ext cx="1581702" cy="2193720"/>
            <a:chOff x="539553" y="267494"/>
            <a:chExt cx="1581702" cy="2193720"/>
          </a:xfrm>
          <a:solidFill>
            <a:schemeClr val="accent2"/>
          </a:solidFill>
        </p:grpSpPr>
        <p:sp>
          <p:nvSpPr>
            <p:cNvPr id="24" name="Rounded Rectangle 1">
              <a:extLst>
                <a:ext uri="{FF2B5EF4-FFF2-40B4-BE49-F238E27FC236}">
                  <a16:creationId xmlns:a16="http://schemas.microsoft.com/office/drawing/2014/main" id="{6D2A2FF9-F496-4DB3-BB08-3752D7558B62}"/>
                </a:ext>
              </a:extLst>
            </p:cNvPr>
            <p:cNvSpPr/>
            <p:nvPr/>
          </p:nvSpPr>
          <p:spPr>
            <a:xfrm>
              <a:off x="539553" y="267495"/>
              <a:ext cx="1581702" cy="2193719"/>
            </a:xfrm>
            <a:prstGeom prst="roundRect">
              <a:avLst>
                <a:gd name="adj" fmla="val 36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descr="A picture containing shirt, drawing&#10;&#10;Description automatically generated">
              <a:extLst>
                <a:ext uri="{FF2B5EF4-FFF2-40B4-BE49-F238E27FC236}">
                  <a16:creationId xmlns:a16="http://schemas.microsoft.com/office/drawing/2014/main" id="{252FD9AA-022A-4912-B5F5-183E08FE00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67494"/>
              <a:ext cx="1152128" cy="615377"/>
            </a:xfrm>
            <a:prstGeom prst="rect">
              <a:avLst/>
            </a:prstGeom>
            <a:grpFill/>
          </p:spPr>
        </p:pic>
        <p:sp>
          <p:nvSpPr>
            <p:cNvPr id="26" name="TextBox 25">
              <a:extLst>
                <a:ext uri="{FF2B5EF4-FFF2-40B4-BE49-F238E27FC236}">
                  <a16:creationId xmlns:a16="http://schemas.microsoft.com/office/drawing/2014/main" id="{1077223D-D567-460E-9D89-3C426A38D7AF}"/>
                </a:ext>
              </a:extLst>
            </p:cNvPr>
            <p:cNvSpPr txBox="1"/>
            <p:nvPr/>
          </p:nvSpPr>
          <p:spPr>
            <a:xfrm>
              <a:off x="606613" y="987574"/>
              <a:ext cx="1419527" cy="461665"/>
            </a:xfrm>
            <a:prstGeom prst="rect">
              <a:avLst/>
            </a:prstGeom>
            <a:grpFill/>
          </p:spPr>
          <p:txBody>
            <a:bodyPr wrap="square" rtlCol="0">
              <a:spAutoFit/>
            </a:bodyPr>
            <a:lstStyle/>
            <a:p>
              <a:pPr algn="ctr"/>
              <a:r>
                <a:rPr lang="en-GB" sz="1200" dirty="0">
                  <a:latin typeface="Arial" panose="020B0604020202020204" pitchFamily="34" charset="0"/>
                  <a:cs typeface="Arial" panose="020B0604020202020204" pitchFamily="34" charset="0"/>
                </a:rPr>
                <a:t>Makes friends quickly and easily.</a:t>
              </a:r>
            </a:p>
          </p:txBody>
        </p:sp>
      </p:grpSp>
      <p:grpSp>
        <p:nvGrpSpPr>
          <p:cNvPr id="31" name="Group 30">
            <a:extLst>
              <a:ext uri="{FF2B5EF4-FFF2-40B4-BE49-F238E27FC236}">
                <a16:creationId xmlns:a16="http://schemas.microsoft.com/office/drawing/2014/main" id="{B12DD5F4-0880-4406-BBCB-0DE2C1D13F35}"/>
              </a:ext>
            </a:extLst>
          </p:cNvPr>
          <p:cNvGrpSpPr/>
          <p:nvPr/>
        </p:nvGrpSpPr>
        <p:grpSpPr>
          <a:xfrm>
            <a:off x="6492383" y="195486"/>
            <a:ext cx="1581702" cy="2193720"/>
            <a:chOff x="539553" y="267494"/>
            <a:chExt cx="1581702" cy="2193720"/>
          </a:xfrm>
          <a:solidFill>
            <a:schemeClr val="accent3"/>
          </a:solidFill>
        </p:grpSpPr>
        <p:sp>
          <p:nvSpPr>
            <p:cNvPr id="32" name="Rounded Rectangle 1">
              <a:extLst>
                <a:ext uri="{FF2B5EF4-FFF2-40B4-BE49-F238E27FC236}">
                  <a16:creationId xmlns:a16="http://schemas.microsoft.com/office/drawing/2014/main" id="{F36E7DE4-D4CA-41E3-9FB0-EE3766618EB7}"/>
                </a:ext>
              </a:extLst>
            </p:cNvPr>
            <p:cNvSpPr/>
            <p:nvPr/>
          </p:nvSpPr>
          <p:spPr>
            <a:xfrm>
              <a:off x="539553" y="267495"/>
              <a:ext cx="1581702" cy="2193719"/>
            </a:xfrm>
            <a:prstGeom prst="roundRect">
              <a:avLst>
                <a:gd name="adj" fmla="val 36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A picture containing shirt, drawing&#10;&#10;Description automatically generated">
              <a:extLst>
                <a:ext uri="{FF2B5EF4-FFF2-40B4-BE49-F238E27FC236}">
                  <a16:creationId xmlns:a16="http://schemas.microsoft.com/office/drawing/2014/main" id="{5DB097F3-8BFD-4CB0-B873-C860D2973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67494"/>
              <a:ext cx="1152128" cy="615377"/>
            </a:xfrm>
            <a:prstGeom prst="rect">
              <a:avLst/>
            </a:prstGeom>
            <a:grpFill/>
          </p:spPr>
        </p:pic>
        <p:sp>
          <p:nvSpPr>
            <p:cNvPr id="34" name="TextBox 33">
              <a:extLst>
                <a:ext uri="{FF2B5EF4-FFF2-40B4-BE49-F238E27FC236}">
                  <a16:creationId xmlns:a16="http://schemas.microsoft.com/office/drawing/2014/main" id="{36E067D4-F005-44D5-B5F0-85F51A55F2B7}"/>
                </a:ext>
              </a:extLst>
            </p:cNvPr>
            <p:cNvSpPr txBox="1"/>
            <p:nvPr/>
          </p:nvSpPr>
          <p:spPr>
            <a:xfrm>
              <a:off x="790344" y="984950"/>
              <a:ext cx="1080120" cy="646331"/>
            </a:xfrm>
            <a:prstGeom prst="rect">
              <a:avLst/>
            </a:prstGeom>
            <a:grpFill/>
          </p:spPr>
          <p:txBody>
            <a:bodyPr wrap="square" rtlCol="0">
              <a:spAutoFit/>
            </a:bodyPr>
            <a:lstStyle/>
            <a:p>
              <a:pPr algn="ctr"/>
              <a:r>
                <a:rPr lang="en-GB" sz="1200" dirty="0">
                  <a:solidFill>
                    <a:schemeClr val="bg1"/>
                  </a:solidFill>
                  <a:latin typeface="Arial" panose="020B0604020202020204" pitchFamily="34" charset="0"/>
                  <a:cs typeface="Arial" panose="020B0604020202020204" pitchFamily="34" charset="0"/>
                </a:rPr>
                <a:t>Sensitive to the needs of the group.</a:t>
              </a:r>
            </a:p>
          </p:txBody>
        </p:sp>
      </p:grpSp>
      <p:grpSp>
        <p:nvGrpSpPr>
          <p:cNvPr id="35" name="Group 34">
            <a:extLst>
              <a:ext uri="{FF2B5EF4-FFF2-40B4-BE49-F238E27FC236}">
                <a16:creationId xmlns:a16="http://schemas.microsoft.com/office/drawing/2014/main" id="{FC9D8935-B953-4EF8-888D-A70E3AB77E3F}"/>
              </a:ext>
            </a:extLst>
          </p:cNvPr>
          <p:cNvGrpSpPr/>
          <p:nvPr/>
        </p:nvGrpSpPr>
        <p:grpSpPr>
          <a:xfrm>
            <a:off x="6489909" y="2571750"/>
            <a:ext cx="1581702" cy="2193719"/>
            <a:chOff x="542027" y="2571750"/>
            <a:chExt cx="1581702" cy="2193719"/>
          </a:xfrm>
          <a:solidFill>
            <a:schemeClr val="accent2"/>
          </a:solidFill>
        </p:grpSpPr>
        <p:sp>
          <p:nvSpPr>
            <p:cNvPr id="36" name="Rounded Rectangle 1">
              <a:extLst>
                <a:ext uri="{FF2B5EF4-FFF2-40B4-BE49-F238E27FC236}">
                  <a16:creationId xmlns:a16="http://schemas.microsoft.com/office/drawing/2014/main" id="{C4AF6472-B045-4DD7-B201-15871FAD59DE}"/>
                </a:ext>
              </a:extLst>
            </p:cNvPr>
            <p:cNvSpPr/>
            <p:nvPr/>
          </p:nvSpPr>
          <p:spPr>
            <a:xfrm>
              <a:off x="542027" y="2571750"/>
              <a:ext cx="1581702" cy="2193719"/>
            </a:xfrm>
            <a:prstGeom prst="roundRect">
              <a:avLst>
                <a:gd name="adj" fmla="val 36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descr="A picture containing shirt, drawing&#10;&#10;Description automatically generated">
              <a:extLst>
                <a:ext uri="{FF2B5EF4-FFF2-40B4-BE49-F238E27FC236}">
                  <a16:creationId xmlns:a16="http://schemas.microsoft.com/office/drawing/2014/main" id="{377F363A-81ED-4D5D-B918-DDFA8F006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7" y="2571750"/>
              <a:ext cx="1152128" cy="615377"/>
            </a:xfrm>
            <a:prstGeom prst="rect">
              <a:avLst/>
            </a:prstGeom>
            <a:grpFill/>
          </p:spPr>
        </p:pic>
        <p:sp>
          <p:nvSpPr>
            <p:cNvPr id="38" name="TextBox 37">
              <a:extLst>
                <a:ext uri="{FF2B5EF4-FFF2-40B4-BE49-F238E27FC236}">
                  <a16:creationId xmlns:a16="http://schemas.microsoft.com/office/drawing/2014/main" id="{9009953F-4AD5-4CF2-9446-24B38E1C4CEB}"/>
                </a:ext>
              </a:extLst>
            </p:cNvPr>
            <p:cNvSpPr txBox="1"/>
            <p:nvPr/>
          </p:nvSpPr>
          <p:spPr>
            <a:xfrm>
              <a:off x="705182" y="3272338"/>
              <a:ext cx="1252918" cy="461665"/>
            </a:xfrm>
            <a:prstGeom prst="rect">
              <a:avLst/>
            </a:prstGeom>
            <a:grpFill/>
          </p:spPr>
          <p:txBody>
            <a:bodyPr wrap="square" rtlCol="0">
              <a:spAutoFit/>
            </a:bodyPr>
            <a:lstStyle/>
            <a:p>
              <a:pPr algn="ctr"/>
              <a:r>
                <a:rPr lang="en-GB" sz="1200" dirty="0">
                  <a:latin typeface="Arial" panose="020B0604020202020204" pitchFamily="34" charset="0"/>
                  <a:cs typeface="Arial" panose="020B0604020202020204" pitchFamily="34" charset="0"/>
                </a:rPr>
                <a:t>Infectious enthusiasm</a:t>
              </a:r>
            </a:p>
          </p:txBody>
        </p:sp>
      </p:grpSp>
    </p:spTree>
    <p:extLst>
      <p:ext uri="{BB962C8B-B14F-4D97-AF65-F5344CB8AC3E}">
        <p14:creationId xmlns:p14="http://schemas.microsoft.com/office/powerpoint/2010/main" val="176012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room, drawing&#10;&#10;Description automatically generated">
            <a:extLst>
              <a:ext uri="{FF2B5EF4-FFF2-40B4-BE49-F238E27FC236}">
                <a16:creationId xmlns:a16="http://schemas.microsoft.com/office/drawing/2014/main" id="{329102E7-7BE8-44AC-BAA6-F9DA13123D6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76056" y="1112838"/>
            <a:ext cx="3403600" cy="3403600"/>
          </a:xfrm>
        </p:spPr>
      </p:pic>
      <p:sp>
        <p:nvSpPr>
          <p:cNvPr id="3" name="Title 2">
            <a:extLst>
              <a:ext uri="{FF2B5EF4-FFF2-40B4-BE49-F238E27FC236}">
                <a16:creationId xmlns:a16="http://schemas.microsoft.com/office/drawing/2014/main" id="{6C590CA8-CD34-479C-B8ED-B52BFEAA8D56}"/>
              </a:ext>
            </a:extLst>
          </p:cNvPr>
          <p:cNvSpPr>
            <a:spLocks noGrp="1"/>
          </p:cNvSpPr>
          <p:nvPr>
            <p:ph type="title"/>
          </p:nvPr>
        </p:nvSpPr>
        <p:spPr/>
        <p:txBody>
          <a:bodyPr/>
          <a:lstStyle/>
          <a:p>
            <a:r>
              <a:rPr lang="en-GB" dirty="0"/>
              <a:t>Your colour energy mix</a:t>
            </a:r>
          </a:p>
        </p:txBody>
      </p:sp>
      <p:sp>
        <p:nvSpPr>
          <p:cNvPr id="6" name="EG - Good Day">
            <a:extLst>
              <a:ext uri="{FF2B5EF4-FFF2-40B4-BE49-F238E27FC236}">
                <a16:creationId xmlns:a16="http://schemas.microsoft.com/office/drawing/2014/main" id="{D7B3CF19-A4B4-4A95-A6C5-EC000A686B10}"/>
              </a:ext>
            </a:extLst>
          </p:cNvPr>
          <p:cNvSpPr txBox="1">
            <a:spLocks noChangeArrowheads="1"/>
          </p:cNvSpPr>
          <p:nvPr/>
        </p:nvSpPr>
        <p:spPr bwMode="auto">
          <a:xfrm>
            <a:off x="6795023" y="1851670"/>
            <a:ext cx="1379387" cy="938719"/>
          </a:xfrm>
          <a:prstGeom prst="rect">
            <a:avLst/>
          </a:prstGeom>
          <a:noFill/>
          <a:ln w="25400">
            <a:noFill/>
            <a:miter lim="800000"/>
            <a:headEnd/>
            <a:tailEnd/>
          </a:ln>
          <a:effectLst/>
        </p:spPr>
        <p:txBody>
          <a:bodyPr anchor="t">
            <a:spAutoFit/>
          </a:bodyPr>
          <a:lstStyle/>
          <a:p>
            <a:pPr algn="l"/>
            <a:r>
              <a:rPr lang="en-GB" sz="1100" b="1" dirty="0">
                <a:solidFill>
                  <a:schemeClr val="bg1"/>
                </a:solidFill>
                <a:latin typeface="Arial" charset="0"/>
                <a:cs typeface="Times New Roman" pitchFamily="18" charset="0"/>
              </a:rPr>
              <a:t>Competitive</a:t>
            </a:r>
          </a:p>
          <a:p>
            <a:pPr algn="l"/>
            <a:r>
              <a:rPr lang="en-GB" sz="1100" b="1" dirty="0">
                <a:solidFill>
                  <a:schemeClr val="bg1"/>
                </a:solidFill>
                <a:latin typeface="Arial" charset="0"/>
                <a:cs typeface="Times New Roman" pitchFamily="18" charset="0"/>
              </a:rPr>
              <a:t>Demanding</a:t>
            </a:r>
          </a:p>
          <a:p>
            <a:pPr algn="l"/>
            <a:r>
              <a:rPr lang="en-GB" sz="1100" b="1" dirty="0">
                <a:solidFill>
                  <a:schemeClr val="bg1"/>
                </a:solidFill>
                <a:latin typeface="Arial" charset="0"/>
                <a:cs typeface="Times New Roman" pitchFamily="18" charset="0"/>
              </a:rPr>
              <a:t>Determined</a:t>
            </a:r>
          </a:p>
          <a:p>
            <a:pPr algn="l"/>
            <a:r>
              <a:rPr lang="en-GB" sz="1100" b="1" dirty="0">
                <a:solidFill>
                  <a:schemeClr val="bg1"/>
                </a:solidFill>
                <a:latin typeface="Arial" charset="0"/>
                <a:cs typeface="Times New Roman" pitchFamily="18" charset="0"/>
              </a:rPr>
              <a:t>Strong-willed</a:t>
            </a:r>
          </a:p>
          <a:p>
            <a:pPr algn="l"/>
            <a:r>
              <a:rPr lang="en-GB" sz="1100" b="1" dirty="0">
                <a:solidFill>
                  <a:schemeClr val="bg1"/>
                </a:solidFill>
                <a:latin typeface="Arial" charset="0"/>
                <a:cs typeface="Times New Roman" pitchFamily="18" charset="0"/>
              </a:rPr>
              <a:t>Purposeful</a:t>
            </a:r>
            <a:endParaRPr lang="en-GB" sz="1100" dirty="0">
              <a:solidFill>
                <a:schemeClr val="bg1"/>
              </a:solidFill>
              <a:latin typeface="Book Antiqua" pitchFamily="18" charset="0"/>
              <a:cs typeface="Times New Roman" pitchFamily="18" charset="0"/>
            </a:endParaRPr>
          </a:p>
        </p:txBody>
      </p:sp>
    </p:spTree>
    <p:extLst>
      <p:ext uri="{BB962C8B-B14F-4D97-AF65-F5344CB8AC3E}">
        <p14:creationId xmlns:p14="http://schemas.microsoft.com/office/powerpoint/2010/main" val="18222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7B17B64-7BBF-4C9B-9DE4-D0C9D296AB02}"/>
              </a:ext>
            </a:extLst>
          </p:cNvPr>
          <p:cNvSpPr txBox="1"/>
          <p:nvPr/>
        </p:nvSpPr>
        <p:spPr>
          <a:xfrm>
            <a:off x="2411760" y="123478"/>
            <a:ext cx="2016224" cy="120032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When we are using our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Fiery Red energy, we...</a:t>
            </a:r>
          </a:p>
        </p:txBody>
      </p:sp>
      <p:sp>
        <p:nvSpPr>
          <p:cNvPr id="12" name="TextBox 11">
            <a:extLst>
              <a:ext uri="{FF2B5EF4-FFF2-40B4-BE49-F238E27FC236}">
                <a16:creationId xmlns:a16="http://schemas.microsoft.com/office/drawing/2014/main" id="{9EAA6784-5EC0-43B3-9729-013815CB582B}"/>
              </a:ext>
            </a:extLst>
          </p:cNvPr>
          <p:cNvSpPr txBox="1"/>
          <p:nvPr/>
        </p:nvSpPr>
        <p:spPr>
          <a:xfrm>
            <a:off x="7020272" y="123477"/>
            <a:ext cx="1728192"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Are active and move in a positive and firm direction</a:t>
            </a:r>
          </a:p>
        </p:txBody>
      </p:sp>
      <p:sp>
        <p:nvSpPr>
          <p:cNvPr id="13" name="TextBox 12">
            <a:extLst>
              <a:ext uri="{FF2B5EF4-FFF2-40B4-BE49-F238E27FC236}">
                <a16:creationId xmlns:a16="http://schemas.microsoft.com/office/drawing/2014/main" id="{AF3FE1EE-E0F8-44E4-ACD3-42F493A460F6}"/>
              </a:ext>
            </a:extLst>
          </p:cNvPr>
          <p:cNvSpPr txBox="1"/>
          <p:nvPr/>
        </p:nvSpPr>
        <p:spPr>
          <a:xfrm>
            <a:off x="179512" y="1851670"/>
            <a:ext cx="2016224"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Have a strong determination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that influences those we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interact with</a:t>
            </a:r>
          </a:p>
        </p:txBody>
      </p:sp>
      <p:sp>
        <p:nvSpPr>
          <p:cNvPr id="14" name="TextBox 13">
            <a:extLst>
              <a:ext uri="{FF2B5EF4-FFF2-40B4-BE49-F238E27FC236}">
                <a16:creationId xmlns:a16="http://schemas.microsoft.com/office/drawing/2014/main" id="{C51E3934-CBA9-4C66-9D8C-9E7A35089887}"/>
              </a:ext>
            </a:extLst>
          </p:cNvPr>
          <p:cNvSpPr txBox="1"/>
          <p:nvPr/>
        </p:nvSpPr>
        <p:spPr>
          <a:xfrm>
            <a:off x="4716016" y="1851670"/>
            <a:ext cx="2088232"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Are single-minded and determined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 our focus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on results</a:t>
            </a:r>
          </a:p>
        </p:txBody>
      </p:sp>
      <p:sp>
        <p:nvSpPr>
          <p:cNvPr id="15" name="TextBox 14">
            <a:extLst>
              <a:ext uri="{FF2B5EF4-FFF2-40B4-BE49-F238E27FC236}">
                <a16:creationId xmlns:a16="http://schemas.microsoft.com/office/drawing/2014/main" id="{6D52290B-15E0-4B7A-92DD-EDF64560F361}"/>
              </a:ext>
            </a:extLst>
          </p:cNvPr>
          <p:cNvSpPr txBox="1"/>
          <p:nvPr/>
        </p:nvSpPr>
        <p:spPr>
          <a:xfrm>
            <a:off x="2411760" y="3651870"/>
            <a:ext cx="2088232"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Approach others in a direct and straightforward manner</a:t>
            </a:r>
          </a:p>
        </p:txBody>
      </p:sp>
      <p:sp>
        <p:nvSpPr>
          <p:cNvPr id="16" name="TextBox 15">
            <a:extLst>
              <a:ext uri="{FF2B5EF4-FFF2-40B4-BE49-F238E27FC236}">
                <a16:creationId xmlns:a16="http://schemas.microsoft.com/office/drawing/2014/main" id="{DF72EEA5-F38C-411D-AFB3-443261FA1BB2}"/>
              </a:ext>
            </a:extLst>
          </p:cNvPr>
          <p:cNvSpPr txBox="1"/>
          <p:nvPr/>
        </p:nvSpPr>
        <p:spPr>
          <a:xfrm>
            <a:off x="7020272" y="3579862"/>
            <a:ext cx="2016224"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Seek an outcome that is specific and tangible</a:t>
            </a:r>
          </a:p>
        </p:txBody>
      </p:sp>
    </p:spTree>
    <p:extLst>
      <p:ext uri="{BB962C8B-B14F-4D97-AF65-F5344CB8AC3E}">
        <p14:creationId xmlns:p14="http://schemas.microsoft.com/office/powerpoint/2010/main" val="4128105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room, drawing&#10;&#10;Description automatically generated">
            <a:extLst>
              <a:ext uri="{FF2B5EF4-FFF2-40B4-BE49-F238E27FC236}">
                <a16:creationId xmlns:a16="http://schemas.microsoft.com/office/drawing/2014/main" id="{329102E7-7BE8-44AC-BAA6-F9DA13123D6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76056" y="1112838"/>
            <a:ext cx="3403600" cy="3403600"/>
          </a:xfrm>
        </p:spPr>
      </p:pic>
      <p:sp>
        <p:nvSpPr>
          <p:cNvPr id="3" name="Title 2">
            <a:extLst>
              <a:ext uri="{FF2B5EF4-FFF2-40B4-BE49-F238E27FC236}">
                <a16:creationId xmlns:a16="http://schemas.microsoft.com/office/drawing/2014/main" id="{6C590CA8-CD34-479C-B8ED-B52BFEAA8D56}"/>
              </a:ext>
            </a:extLst>
          </p:cNvPr>
          <p:cNvSpPr>
            <a:spLocks noGrp="1"/>
          </p:cNvSpPr>
          <p:nvPr>
            <p:ph type="title"/>
          </p:nvPr>
        </p:nvSpPr>
        <p:spPr/>
        <p:txBody>
          <a:bodyPr/>
          <a:lstStyle/>
          <a:p>
            <a:r>
              <a:rPr lang="en-GB" dirty="0"/>
              <a:t>Your colour energy mix</a:t>
            </a:r>
          </a:p>
        </p:txBody>
      </p:sp>
      <p:sp>
        <p:nvSpPr>
          <p:cNvPr id="6" name="EG - Good Day">
            <a:extLst>
              <a:ext uri="{FF2B5EF4-FFF2-40B4-BE49-F238E27FC236}">
                <a16:creationId xmlns:a16="http://schemas.microsoft.com/office/drawing/2014/main" id="{D7B3CF19-A4B4-4A95-A6C5-EC000A686B10}"/>
              </a:ext>
            </a:extLst>
          </p:cNvPr>
          <p:cNvSpPr txBox="1">
            <a:spLocks noChangeArrowheads="1"/>
          </p:cNvSpPr>
          <p:nvPr/>
        </p:nvSpPr>
        <p:spPr bwMode="auto">
          <a:xfrm>
            <a:off x="5398469" y="2859782"/>
            <a:ext cx="1379387" cy="938719"/>
          </a:xfrm>
          <a:prstGeom prst="rect">
            <a:avLst/>
          </a:prstGeom>
          <a:noFill/>
          <a:ln w="25400">
            <a:noFill/>
            <a:miter lim="800000"/>
            <a:headEnd/>
            <a:tailEnd/>
          </a:ln>
          <a:effectLst/>
        </p:spPr>
        <p:txBody>
          <a:bodyPr anchor="t">
            <a:spAutoFit/>
          </a:bodyPr>
          <a:lstStyle/>
          <a:p>
            <a:pPr algn="r"/>
            <a:r>
              <a:rPr lang="en-GB" sz="1100" b="1" dirty="0">
                <a:solidFill>
                  <a:schemeClr val="bg1"/>
                </a:solidFill>
                <a:latin typeface="Arial" charset="0"/>
                <a:cs typeface="Times New Roman" pitchFamily="18" charset="0"/>
              </a:rPr>
              <a:t>Caring</a:t>
            </a:r>
          </a:p>
          <a:p>
            <a:pPr algn="r"/>
            <a:r>
              <a:rPr lang="en-GB" sz="1100" b="1" dirty="0">
                <a:solidFill>
                  <a:schemeClr val="bg1"/>
                </a:solidFill>
                <a:latin typeface="Arial" charset="0"/>
                <a:cs typeface="Times New Roman" pitchFamily="18" charset="0"/>
              </a:rPr>
              <a:t>Encouraging</a:t>
            </a:r>
          </a:p>
          <a:p>
            <a:pPr algn="r"/>
            <a:r>
              <a:rPr lang="en-GB" sz="1100" b="1" dirty="0">
                <a:solidFill>
                  <a:schemeClr val="bg1"/>
                </a:solidFill>
                <a:latin typeface="Arial" charset="0"/>
                <a:cs typeface="Times New Roman" pitchFamily="18" charset="0"/>
              </a:rPr>
              <a:t>Sharing</a:t>
            </a:r>
          </a:p>
          <a:p>
            <a:pPr algn="r"/>
            <a:r>
              <a:rPr lang="en-GB" sz="1100" b="1" dirty="0">
                <a:solidFill>
                  <a:schemeClr val="bg1"/>
                </a:solidFill>
                <a:latin typeface="Arial" charset="0"/>
                <a:cs typeface="Times New Roman" pitchFamily="18" charset="0"/>
              </a:rPr>
              <a:t>Patient</a:t>
            </a:r>
          </a:p>
          <a:p>
            <a:pPr algn="r"/>
            <a:r>
              <a:rPr lang="en-GB" sz="1100" b="1" dirty="0">
                <a:solidFill>
                  <a:schemeClr val="bg1"/>
                </a:solidFill>
                <a:latin typeface="Arial" charset="0"/>
                <a:cs typeface="Times New Roman" pitchFamily="18" charset="0"/>
              </a:rPr>
              <a:t>Relaxed</a:t>
            </a:r>
            <a:endParaRPr lang="en-GB" sz="1100" dirty="0">
              <a:solidFill>
                <a:schemeClr val="bg1"/>
              </a:solidFill>
              <a:latin typeface="Book Antiqua" pitchFamily="18" charset="0"/>
              <a:cs typeface="Times New Roman" pitchFamily="18" charset="0"/>
            </a:endParaRPr>
          </a:p>
        </p:txBody>
      </p:sp>
    </p:spTree>
    <p:extLst>
      <p:ext uri="{BB962C8B-B14F-4D97-AF65-F5344CB8AC3E}">
        <p14:creationId xmlns:p14="http://schemas.microsoft.com/office/powerpoint/2010/main" val="34478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7B17B64-7BBF-4C9B-9DE4-D0C9D296AB02}"/>
              </a:ext>
            </a:extLst>
          </p:cNvPr>
          <p:cNvSpPr txBox="1"/>
          <p:nvPr/>
        </p:nvSpPr>
        <p:spPr>
          <a:xfrm>
            <a:off x="2411760" y="123478"/>
            <a:ext cx="2016224" cy="120032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When we are using our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Earth Green energy, we …</a:t>
            </a:r>
          </a:p>
        </p:txBody>
      </p:sp>
      <p:sp>
        <p:nvSpPr>
          <p:cNvPr id="12" name="TextBox 11">
            <a:extLst>
              <a:ext uri="{FF2B5EF4-FFF2-40B4-BE49-F238E27FC236}">
                <a16:creationId xmlns:a16="http://schemas.microsoft.com/office/drawing/2014/main" id="{9EAA6784-5EC0-43B3-9729-013815CB582B}"/>
              </a:ext>
            </a:extLst>
          </p:cNvPr>
          <p:cNvSpPr txBox="1"/>
          <p:nvPr/>
        </p:nvSpPr>
        <p:spPr>
          <a:xfrm>
            <a:off x="7020272" y="123477"/>
            <a:ext cx="1944216"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View the world through what we value and what is important to us</a:t>
            </a:r>
          </a:p>
        </p:txBody>
      </p:sp>
      <p:sp>
        <p:nvSpPr>
          <p:cNvPr id="13" name="TextBox 12">
            <a:extLst>
              <a:ext uri="{FF2B5EF4-FFF2-40B4-BE49-F238E27FC236}">
                <a16:creationId xmlns:a16="http://schemas.microsoft.com/office/drawing/2014/main" id="{AF3FE1EE-E0F8-44E4-ACD3-42F493A460F6}"/>
              </a:ext>
            </a:extLst>
          </p:cNvPr>
          <p:cNvSpPr txBox="1"/>
          <p:nvPr/>
        </p:nvSpPr>
        <p:spPr>
          <a:xfrm>
            <a:off x="179512" y="1851670"/>
            <a:ext cx="2016224"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Seek harmony and depth in relationships</a:t>
            </a:r>
          </a:p>
        </p:txBody>
      </p:sp>
      <p:sp>
        <p:nvSpPr>
          <p:cNvPr id="14" name="TextBox 13">
            <a:extLst>
              <a:ext uri="{FF2B5EF4-FFF2-40B4-BE49-F238E27FC236}">
                <a16:creationId xmlns:a16="http://schemas.microsoft.com/office/drawing/2014/main" id="{C51E3934-CBA9-4C66-9D8C-9E7A35089887}"/>
              </a:ext>
            </a:extLst>
          </p:cNvPr>
          <p:cNvSpPr txBox="1"/>
          <p:nvPr/>
        </p:nvSpPr>
        <p:spPr>
          <a:xfrm>
            <a:off x="4644008" y="1851670"/>
            <a:ext cx="216024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Defend what we value with quiet determination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persistence</a:t>
            </a:r>
          </a:p>
        </p:txBody>
      </p:sp>
      <p:sp>
        <p:nvSpPr>
          <p:cNvPr id="15" name="TextBox 14">
            <a:extLst>
              <a:ext uri="{FF2B5EF4-FFF2-40B4-BE49-F238E27FC236}">
                <a16:creationId xmlns:a16="http://schemas.microsoft.com/office/drawing/2014/main" id="{6D52290B-15E0-4B7A-92DD-EDF64560F361}"/>
              </a:ext>
            </a:extLst>
          </p:cNvPr>
          <p:cNvSpPr txBox="1"/>
          <p:nvPr/>
        </p:nvSpPr>
        <p:spPr>
          <a:xfrm>
            <a:off x="2411760" y="3651870"/>
            <a:ext cx="2088232"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Prefer democratic approaches that respect the individual</a:t>
            </a:r>
          </a:p>
        </p:txBody>
      </p:sp>
      <p:sp>
        <p:nvSpPr>
          <p:cNvPr id="16" name="TextBox 15">
            <a:extLst>
              <a:ext uri="{FF2B5EF4-FFF2-40B4-BE49-F238E27FC236}">
                <a16:creationId xmlns:a16="http://schemas.microsoft.com/office/drawing/2014/main" id="{DF72EEA5-F38C-411D-AFB3-443261FA1BB2}"/>
              </a:ext>
            </a:extLst>
          </p:cNvPr>
          <p:cNvSpPr txBox="1"/>
          <p:nvPr/>
        </p:nvSpPr>
        <p:spPr>
          <a:xfrm>
            <a:off x="6876256" y="3507854"/>
            <a:ext cx="2304256" cy="1400383"/>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Ensure all individual perspectives are heard and considered in making choices or decisions</a:t>
            </a:r>
          </a:p>
        </p:txBody>
      </p:sp>
    </p:spTree>
    <p:extLst>
      <p:ext uri="{BB962C8B-B14F-4D97-AF65-F5344CB8AC3E}">
        <p14:creationId xmlns:p14="http://schemas.microsoft.com/office/powerpoint/2010/main" val="2508399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room, drawing&#10;&#10;Description automatically generated">
            <a:extLst>
              <a:ext uri="{FF2B5EF4-FFF2-40B4-BE49-F238E27FC236}">
                <a16:creationId xmlns:a16="http://schemas.microsoft.com/office/drawing/2014/main" id="{329102E7-7BE8-44AC-BAA6-F9DA13123D6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76056" y="1112838"/>
            <a:ext cx="3403600" cy="3403600"/>
          </a:xfrm>
        </p:spPr>
      </p:pic>
      <p:sp>
        <p:nvSpPr>
          <p:cNvPr id="3" name="Title 2">
            <a:extLst>
              <a:ext uri="{FF2B5EF4-FFF2-40B4-BE49-F238E27FC236}">
                <a16:creationId xmlns:a16="http://schemas.microsoft.com/office/drawing/2014/main" id="{6C590CA8-CD34-479C-B8ED-B52BFEAA8D56}"/>
              </a:ext>
            </a:extLst>
          </p:cNvPr>
          <p:cNvSpPr>
            <a:spLocks noGrp="1"/>
          </p:cNvSpPr>
          <p:nvPr>
            <p:ph type="title"/>
          </p:nvPr>
        </p:nvSpPr>
        <p:spPr/>
        <p:txBody>
          <a:bodyPr/>
          <a:lstStyle/>
          <a:p>
            <a:r>
              <a:rPr lang="en-GB" dirty="0"/>
              <a:t>Your colour energy mix</a:t>
            </a:r>
          </a:p>
        </p:txBody>
      </p:sp>
      <p:sp>
        <p:nvSpPr>
          <p:cNvPr id="6" name="EG - Good Day">
            <a:extLst>
              <a:ext uri="{FF2B5EF4-FFF2-40B4-BE49-F238E27FC236}">
                <a16:creationId xmlns:a16="http://schemas.microsoft.com/office/drawing/2014/main" id="{D7B3CF19-A4B4-4A95-A6C5-EC000A686B10}"/>
              </a:ext>
            </a:extLst>
          </p:cNvPr>
          <p:cNvSpPr txBox="1">
            <a:spLocks noChangeArrowheads="1"/>
          </p:cNvSpPr>
          <p:nvPr/>
        </p:nvSpPr>
        <p:spPr bwMode="auto">
          <a:xfrm>
            <a:off x="6795023" y="2859782"/>
            <a:ext cx="1379387" cy="938719"/>
          </a:xfrm>
          <a:prstGeom prst="rect">
            <a:avLst/>
          </a:prstGeom>
          <a:noFill/>
          <a:ln w="25400">
            <a:noFill/>
            <a:miter lim="800000"/>
            <a:headEnd/>
            <a:tailEnd/>
          </a:ln>
          <a:effectLst/>
        </p:spPr>
        <p:txBody>
          <a:bodyPr anchor="t">
            <a:spAutoFit/>
          </a:bodyPr>
          <a:lstStyle/>
          <a:p>
            <a:r>
              <a:rPr lang="en-GB" sz="1100" b="1" dirty="0">
                <a:latin typeface="Arial" charset="0"/>
                <a:cs typeface="Times New Roman" pitchFamily="18" charset="0"/>
              </a:rPr>
              <a:t>Sociable</a:t>
            </a:r>
          </a:p>
          <a:p>
            <a:r>
              <a:rPr lang="en-GB" sz="1100" b="1" dirty="0">
                <a:latin typeface="Arial" charset="0"/>
                <a:cs typeface="Times New Roman" pitchFamily="18" charset="0"/>
              </a:rPr>
              <a:t>Dynamic</a:t>
            </a:r>
          </a:p>
          <a:p>
            <a:r>
              <a:rPr lang="en-GB" sz="1100" b="1" dirty="0">
                <a:latin typeface="Arial" charset="0"/>
                <a:cs typeface="Times New Roman" pitchFamily="18" charset="0"/>
              </a:rPr>
              <a:t>Demonstrative</a:t>
            </a:r>
          </a:p>
          <a:p>
            <a:r>
              <a:rPr lang="en-GB" sz="1100" b="1" dirty="0">
                <a:latin typeface="Arial" charset="0"/>
                <a:cs typeface="Times New Roman" pitchFamily="18" charset="0"/>
              </a:rPr>
              <a:t>Enthusiastic</a:t>
            </a:r>
          </a:p>
          <a:p>
            <a:r>
              <a:rPr lang="en-GB" sz="1100" b="1" dirty="0">
                <a:latin typeface="Arial" charset="0"/>
                <a:cs typeface="Times New Roman" pitchFamily="18" charset="0"/>
              </a:rPr>
              <a:t>Persuasive</a:t>
            </a:r>
            <a:endParaRPr lang="en-GB" sz="1100" dirty="0">
              <a:latin typeface="Book Antiqua" pitchFamily="18" charset="0"/>
              <a:cs typeface="Times New Roman" pitchFamily="18" charset="0"/>
            </a:endParaRPr>
          </a:p>
        </p:txBody>
      </p:sp>
    </p:spTree>
    <p:extLst>
      <p:ext uri="{BB962C8B-B14F-4D97-AF65-F5344CB8AC3E}">
        <p14:creationId xmlns:p14="http://schemas.microsoft.com/office/powerpoint/2010/main" val="285538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7B17B64-7BBF-4C9B-9DE4-D0C9D296AB02}"/>
              </a:ext>
            </a:extLst>
          </p:cNvPr>
          <p:cNvSpPr txBox="1"/>
          <p:nvPr/>
        </p:nvSpPr>
        <p:spPr>
          <a:xfrm>
            <a:off x="2411760" y="123478"/>
            <a:ext cx="2016224" cy="120032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When we are using our Sunshine Yellow energy, we...</a:t>
            </a:r>
          </a:p>
        </p:txBody>
      </p:sp>
      <p:sp>
        <p:nvSpPr>
          <p:cNvPr id="12" name="TextBox 11">
            <a:extLst>
              <a:ext uri="{FF2B5EF4-FFF2-40B4-BE49-F238E27FC236}">
                <a16:creationId xmlns:a16="http://schemas.microsoft.com/office/drawing/2014/main" id="{9EAA6784-5EC0-43B3-9729-013815CB582B}"/>
              </a:ext>
            </a:extLst>
          </p:cNvPr>
          <p:cNvSpPr txBox="1"/>
          <p:nvPr/>
        </p:nvSpPr>
        <p:spPr>
          <a:xfrm>
            <a:off x="7020272" y="123477"/>
            <a:ext cx="1728192"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Radiate enthusiasm and encourage participation</a:t>
            </a:r>
          </a:p>
        </p:txBody>
      </p:sp>
      <p:sp>
        <p:nvSpPr>
          <p:cNvPr id="13" name="TextBox 12">
            <a:extLst>
              <a:ext uri="{FF2B5EF4-FFF2-40B4-BE49-F238E27FC236}">
                <a16:creationId xmlns:a16="http://schemas.microsoft.com/office/drawing/2014/main" id="{AF3FE1EE-E0F8-44E4-ACD3-42F493A460F6}"/>
              </a:ext>
            </a:extLst>
          </p:cNvPr>
          <p:cNvSpPr txBox="1"/>
          <p:nvPr/>
        </p:nvSpPr>
        <p:spPr>
          <a:xfrm>
            <a:off x="179512" y="1851670"/>
            <a:ext cx="2016224"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Enjoy and seek the company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of others</a:t>
            </a:r>
          </a:p>
        </p:txBody>
      </p:sp>
      <p:sp>
        <p:nvSpPr>
          <p:cNvPr id="14" name="TextBox 13">
            <a:extLst>
              <a:ext uri="{FF2B5EF4-FFF2-40B4-BE49-F238E27FC236}">
                <a16:creationId xmlns:a16="http://schemas.microsoft.com/office/drawing/2014/main" id="{C51E3934-CBA9-4C66-9D8C-9E7A35089887}"/>
              </a:ext>
            </a:extLst>
          </p:cNvPr>
          <p:cNvSpPr txBox="1"/>
          <p:nvPr/>
        </p:nvSpPr>
        <p:spPr>
          <a:xfrm>
            <a:off x="4716016" y="1851670"/>
            <a:ext cx="2088232"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Approach others in a persuasive, engaging and inviting manner</a:t>
            </a:r>
          </a:p>
        </p:txBody>
      </p:sp>
      <p:sp>
        <p:nvSpPr>
          <p:cNvPr id="15" name="TextBox 14">
            <a:extLst>
              <a:ext uri="{FF2B5EF4-FFF2-40B4-BE49-F238E27FC236}">
                <a16:creationId xmlns:a16="http://schemas.microsoft.com/office/drawing/2014/main" id="{6D52290B-15E0-4B7A-92DD-EDF64560F361}"/>
              </a:ext>
            </a:extLst>
          </p:cNvPr>
          <p:cNvSpPr txBox="1"/>
          <p:nvPr/>
        </p:nvSpPr>
        <p:spPr>
          <a:xfrm>
            <a:off x="2411760" y="3651870"/>
            <a:ext cx="2088232"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Have a desire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to be involved</a:t>
            </a:r>
          </a:p>
        </p:txBody>
      </p:sp>
      <p:sp>
        <p:nvSpPr>
          <p:cNvPr id="16" name="TextBox 15">
            <a:extLst>
              <a:ext uri="{FF2B5EF4-FFF2-40B4-BE49-F238E27FC236}">
                <a16:creationId xmlns:a16="http://schemas.microsoft.com/office/drawing/2014/main" id="{DF72EEA5-F38C-411D-AFB3-443261FA1BB2}"/>
              </a:ext>
            </a:extLst>
          </p:cNvPr>
          <p:cNvSpPr txBox="1"/>
          <p:nvPr/>
        </p:nvSpPr>
        <p:spPr>
          <a:xfrm>
            <a:off x="6876256" y="3579862"/>
            <a:ext cx="216024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Like to be noticed and appreciated for their contributions</a:t>
            </a:r>
          </a:p>
        </p:txBody>
      </p:sp>
    </p:spTree>
    <p:extLst>
      <p:ext uri="{BB962C8B-B14F-4D97-AF65-F5344CB8AC3E}">
        <p14:creationId xmlns:p14="http://schemas.microsoft.com/office/powerpoint/2010/main" val="2587555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room, drawing&#10;&#10;Description automatically generated">
            <a:extLst>
              <a:ext uri="{FF2B5EF4-FFF2-40B4-BE49-F238E27FC236}">
                <a16:creationId xmlns:a16="http://schemas.microsoft.com/office/drawing/2014/main" id="{329102E7-7BE8-44AC-BAA6-F9DA13123D6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76056" y="1112838"/>
            <a:ext cx="3403600" cy="3403600"/>
          </a:xfrm>
        </p:spPr>
      </p:pic>
      <p:sp>
        <p:nvSpPr>
          <p:cNvPr id="3" name="Title 2">
            <a:extLst>
              <a:ext uri="{FF2B5EF4-FFF2-40B4-BE49-F238E27FC236}">
                <a16:creationId xmlns:a16="http://schemas.microsoft.com/office/drawing/2014/main" id="{6C590CA8-CD34-479C-B8ED-B52BFEAA8D56}"/>
              </a:ext>
            </a:extLst>
          </p:cNvPr>
          <p:cNvSpPr>
            <a:spLocks noGrp="1"/>
          </p:cNvSpPr>
          <p:nvPr>
            <p:ph type="title"/>
          </p:nvPr>
        </p:nvSpPr>
        <p:spPr/>
        <p:txBody>
          <a:bodyPr/>
          <a:lstStyle/>
          <a:p>
            <a:r>
              <a:rPr lang="en-GB" dirty="0"/>
              <a:t>Your colour energy mix</a:t>
            </a:r>
          </a:p>
        </p:txBody>
      </p:sp>
      <p:sp>
        <p:nvSpPr>
          <p:cNvPr id="6" name="EG - Good Day">
            <a:extLst>
              <a:ext uri="{FF2B5EF4-FFF2-40B4-BE49-F238E27FC236}">
                <a16:creationId xmlns:a16="http://schemas.microsoft.com/office/drawing/2014/main" id="{D7B3CF19-A4B4-4A95-A6C5-EC000A686B10}"/>
              </a:ext>
            </a:extLst>
          </p:cNvPr>
          <p:cNvSpPr txBox="1">
            <a:spLocks noChangeArrowheads="1"/>
          </p:cNvSpPr>
          <p:nvPr/>
        </p:nvSpPr>
        <p:spPr bwMode="auto">
          <a:xfrm>
            <a:off x="5373659" y="1851670"/>
            <a:ext cx="1379387" cy="938719"/>
          </a:xfrm>
          <a:prstGeom prst="rect">
            <a:avLst/>
          </a:prstGeom>
          <a:noFill/>
          <a:ln w="25400">
            <a:noFill/>
            <a:miter lim="800000"/>
            <a:headEnd/>
            <a:tailEnd/>
          </a:ln>
          <a:effectLst/>
        </p:spPr>
        <p:txBody>
          <a:bodyPr anchor="t">
            <a:spAutoFit/>
          </a:bodyPr>
          <a:lstStyle/>
          <a:p>
            <a:pPr algn="r"/>
            <a:r>
              <a:rPr lang="en-GB" sz="1100" b="1" dirty="0">
                <a:solidFill>
                  <a:schemeClr val="bg1"/>
                </a:solidFill>
                <a:latin typeface="Arial" charset="0"/>
                <a:cs typeface="Times New Roman" pitchFamily="18" charset="0"/>
              </a:rPr>
              <a:t>Cautious</a:t>
            </a:r>
          </a:p>
          <a:p>
            <a:pPr algn="r"/>
            <a:r>
              <a:rPr lang="en-GB" sz="1100" b="1" dirty="0">
                <a:solidFill>
                  <a:schemeClr val="bg1"/>
                </a:solidFill>
                <a:latin typeface="Arial" charset="0"/>
                <a:cs typeface="Times New Roman" pitchFamily="18" charset="0"/>
              </a:rPr>
              <a:t>Precise</a:t>
            </a:r>
          </a:p>
          <a:p>
            <a:pPr algn="r"/>
            <a:r>
              <a:rPr lang="en-GB" sz="1100" b="1" dirty="0">
                <a:solidFill>
                  <a:schemeClr val="bg1"/>
                </a:solidFill>
                <a:latin typeface="Arial" charset="0"/>
                <a:cs typeface="Times New Roman" pitchFamily="18" charset="0"/>
              </a:rPr>
              <a:t>Deliberate</a:t>
            </a:r>
          </a:p>
          <a:p>
            <a:pPr algn="r"/>
            <a:r>
              <a:rPr lang="en-GB" sz="1100" b="1" dirty="0">
                <a:solidFill>
                  <a:schemeClr val="bg1"/>
                </a:solidFill>
                <a:latin typeface="Arial" charset="0"/>
                <a:cs typeface="Times New Roman" pitchFamily="18" charset="0"/>
              </a:rPr>
              <a:t>Questioning</a:t>
            </a:r>
          </a:p>
          <a:p>
            <a:pPr algn="r"/>
            <a:r>
              <a:rPr lang="en-GB" sz="1100" b="1" dirty="0">
                <a:solidFill>
                  <a:schemeClr val="bg1"/>
                </a:solidFill>
                <a:latin typeface="Arial" charset="0"/>
                <a:cs typeface="Times New Roman" pitchFamily="18" charset="0"/>
              </a:rPr>
              <a:t>Formal</a:t>
            </a:r>
            <a:endParaRPr lang="en-GB" sz="1100" dirty="0">
              <a:solidFill>
                <a:schemeClr val="bg1"/>
              </a:solidFill>
              <a:latin typeface="Book Antiqua" pitchFamily="18" charset="0"/>
              <a:cs typeface="Times New Roman" pitchFamily="18" charset="0"/>
            </a:endParaRPr>
          </a:p>
        </p:txBody>
      </p:sp>
    </p:spTree>
    <p:extLst>
      <p:ext uri="{BB962C8B-B14F-4D97-AF65-F5344CB8AC3E}">
        <p14:creationId xmlns:p14="http://schemas.microsoft.com/office/powerpoint/2010/main" val="202457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7B17B64-7BBF-4C9B-9DE4-D0C9D296AB02}"/>
              </a:ext>
            </a:extLst>
          </p:cNvPr>
          <p:cNvSpPr txBox="1"/>
          <p:nvPr/>
        </p:nvSpPr>
        <p:spPr>
          <a:xfrm>
            <a:off x="2411760" y="123478"/>
            <a:ext cx="2016224" cy="120032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When we are using our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Cool Blue energy, we …</a:t>
            </a:r>
          </a:p>
        </p:txBody>
      </p:sp>
      <p:sp>
        <p:nvSpPr>
          <p:cNvPr id="12" name="TextBox 11">
            <a:extLst>
              <a:ext uri="{FF2B5EF4-FFF2-40B4-BE49-F238E27FC236}">
                <a16:creationId xmlns:a16="http://schemas.microsoft.com/office/drawing/2014/main" id="{9EAA6784-5EC0-43B3-9729-013815CB582B}"/>
              </a:ext>
            </a:extLst>
          </p:cNvPr>
          <p:cNvSpPr txBox="1"/>
          <p:nvPr/>
        </p:nvSpPr>
        <p:spPr>
          <a:xfrm>
            <a:off x="7020272" y="123477"/>
            <a:ext cx="1872208"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Desire to know and understand the world around us</a:t>
            </a:r>
          </a:p>
        </p:txBody>
      </p:sp>
      <p:sp>
        <p:nvSpPr>
          <p:cNvPr id="13" name="TextBox 12">
            <a:extLst>
              <a:ext uri="{FF2B5EF4-FFF2-40B4-BE49-F238E27FC236}">
                <a16:creationId xmlns:a16="http://schemas.microsoft.com/office/drawing/2014/main" id="{AF3FE1EE-E0F8-44E4-ACD3-42F493A460F6}"/>
              </a:ext>
            </a:extLst>
          </p:cNvPr>
          <p:cNvSpPr txBox="1"/>
          <p:nvPr/>
        </p:nvSpPr>
        <p:spPr>
          <a:xfrm>
            <a:off x="179512" y="1851670"/>
            <a:ext cx="2016224"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Maintain a detached and objective standpoint</a:t>
            </a:r>
          </a:p>
        </p:txBody>
      </p:sp>
      <p:sp>
        <p:nvSpPr>
          <p:cNvPr id="14" name="TextBox 13">
            <a:extLst>
              <a:ext uri="{FF2B5EF4-FFF2-40B4-BE49-F238E27FC236}">
                <a16:creationId xmlns:a16="http://schemas.microsoft.com/office/drawing/2014/main" id="{C51E3934-CBA9-4C66-9D8C-9E7A35089887}"/>
              </a:ext>
            </a:extLst>
          </p:cNvPr>
          <p:cNvSpPr txBox="1"/>
          <p:nvPr/>
        </p:nvSpPr>
        <p:spPr>
          <a:xfrm>
            <a:off x="4716016" y="1851670"/>
            <a:ext cx="1944216"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Value independence and intellect</a:t>
            </a:r>
          </a:p>
        </p:txBody>
      </p:sp>
      <p:sp>
        <p:nvSpPr>
          <p:cNvPr id="15" name="TextBox 14">
            <a:extLst>
              <a:ext uri="{FF2B5EF4-FFF2-40B4-BE49-F238E27FC236}">
                <a16:creationId xmlns:a16="http://schemas.microsoft.com/office/drawing/2014/main" id="{6D52290B-15E0-4B7A-92DD-EDF64560F361}"/>
              </a:ext>
            </a:extLst>
          </p:cNvPr>
          <p:cNvSpPr txBox="1"/>
          <p:nvPr/>
        </p:nvSpPr>
        <p:spPr>
          <a:xfrm>
            <a:off x="2411760" y="3651870"/>
            <a:ext cx="2088232"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Think things through before committing to action</a:t>
            </a:r>
          </a:p>
        </p:txBody>
      </p:sp>
      <p:sp>
        <p:nvSpPr>
          <p:cNvPr id="16" name="TextBox 15">
            <a:extLst>
              <a:ext uri="{FF2B5EF4-FFF2-40B4-BE49-F238E27FC236}">
                <a16:creationId xmlns:a16="http://schemas.microsoft.com/office/drawing/2014/main" id="{DF72EEA5-F38C-411D-AFB3-443261FA1BB2}"/>
              </a:ext>
            </a:extLst>
          </p:cNvPr>
          <p:cNvSpPr txBox="1"/>
          <p:nvPr/>
        </p:nvSpPr>
        <p:spPr>
          <a:xfrm>
            <a:off x="6948264" y="3579862"/>
            <a:ext cx="2088232"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Like information to be accurate and complete before proceeding</a:t>
            </a:r>
          </a:p>
        </p:txBody>
      </p:sp>
    </p:spTree>
    <p:extLst>
      <p:ext uri="{BB962C8B-B14F-4D97-AF65-F5344CB8AC3E}">
        <p14:creationId xmlns:p14="http://schemas.microsoft.com/office/powerpoint/2010/main" val="1583796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room, drawing&#10;&#10;Description automatically generated">
            <a:extLst>
              <a:ext uri="{FF2B5EF4-FFF2-40B4-BE49-F238E27FC236}">
                <a16:creationId xmlns:a16="http://schemas.microsoft.com/office/drawing/2014/main" id="{329102E7-7BE8-44AC-BAA6-F9DA13123D6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70200" y="1112838"/>
            <a:ext cx="3403600" cy="3403600"/>
          </a:xfrm>
        </p:spPr>
      </p:pic>
      <p:sp>
        <p:nvSpPr>
          <p:cNvPr id="3" name="Title 2">
            <a:extLst>
              <a:ext uri="{FF2B5EF4-FFF2-40B4-BE49-F238E27FC236}">
                <a16:creationId xmlns:a16="http://schemas.microsoft.com/office/drawing/2014/main" id="{6C590CA8-CD34-479C-B8ED-B52BFEAA8D56}"/>
              </a:ext>
            </a:extLst>
          </p:cNvPr>
          <p:cNvSpPr>
            <a:spLocks noGrp="1"/>
          </p:cNvSpPr>
          <p:nvPr>
            <p:ph type="title"/>
          </p:nvPr>
        </p:nvSpPr>
        <p:spPr/>
        <p:txBody>
          <a:bodyPr/>
          <a:lstStyle/>
          <a:p>
            <a:r>
              <a:rPr lang="en-GB" dirty="0"/>
              <a:t>Insights Discovery Colour Energies</a:t>
            </a:r>
          </a:p>
        </p:txBody>
      </p:sp>
      <p:sp>
        <p:nvSpPr>
          <p:cNvPr id="6" name="EG - Good Day">
            <a:extLst>
              <a:ext uri="{FF2B5EF4-FFF2-40B4-BE49-F238E27FC236}">
                <a16:creationId xmlns:a16="http://schemas.microsoft.com/office/drawing/2014/main" id="{D7B3CF19-A4B4-4A95-A6C5-EC000A686B10}"/>
              </a:ext>
            </a:extLst>
          </p:cNvPr>
          <p:cNvSpPr txBox="1">
            <a:spLocks noChangeArrowheads="1"/>
          </p:cNvSpPr>
          <p:nvPr/>
        </p:nvSpPr>
        <p:spPr bwMode="auto">
          <a:xfrm>
            <a:off x="3167803" y="1851670"/>
            <a:ext cx="1379387" cy="938719"/>
          </a:xfrm>
          <a:prstGeom prst="rect">
            <a:avLst/>
          </a:prstGeom>
          <a:noFill/>
          <a:ln w="25400">
            <a:noFill/>
            <a:miter lim="800000"/>
            <a:headEnd/>
            <a:tailEnd/>
          </a:ln>
          <a:effectLst/>
        </p:spPr>
        <p:txBody>
          <a:bodyPr anchor="t">
            <a:spAutoFit/>
          </a:bodyPr>
          <a:lstStyle/>
          <a:p>
            <a:pPr algn="r"/>
            <a:r>
              <a:rPr lang="en-GB" sz="1100" b="1" dirty="0">
                <a:solidFill>
                  <a:schemeClr val="bg1"/>
                </a:solidFill>
                <a:latin typeface="Arial" charset="0"/>
                <a:cs typeface="Times New Roman" pitchFamily="18" charset="0"/>
              </a:rPr>
              <a:t>Cautious</a:t>
            </a:r>
          </a:p>
          <a:p>
            <a:pPr algn="r"/>
            <a:r>
              <a:rPr lang="en-GB" sz="1100" b="1" dirty="0">
                <a:solidFill>
                  <a:schemeClr val="bg1"/>
                </a:solidFill>
                <a:latin typeface="Arial" charset="0"/>
                <a:cs typeface="Times New Roman" pitchFamily="18" charset="0"/>
              </a:rPr>
              <a:t>Precise</a:t>
            </a:r>
          </a:p>
          <a:p>
            <a:pPr algn="r"/>
            <a:r>
              <a:rPr lang="en-GB" sz="1100" b="1" dirty="0">
                <a:solidFill>
                  <a:schemeClr val="bg1"/>
                </a:solidFill>
                <a:latin typeface="Arial" charset="0"/>
                <a:cs typeface="Times New Roman" pitchFamily="18" charset="0"/>
              </a:rPr>
              <a:t>Deliberate</a:t>
            </a:r>
          </a:p>
          <a:p>
            <a:pPr algn="r"/>
            <a:r>
              <a:rPr lang="en-GB" sz="1100" b="1" dirty="0">
                <a:solidFill>
                  <a:schemeClr val="bg1"/>
                </a:solidFill>
                <a:latin typeface="Arial" charset="0"/>
                <a:cs typeface="Times New Roman" pitchFamily="18" charset="0"/>
              </a:rPr>
              <a:t>Questioning</a:t>
            </a:r>
          </a:p>
          <a:p>
            <a:pPr algn="r"/>
            <a:r>
              <a:rPr lang="en-GB" sz="1100" b="1" dirty="0">
                <a:solidFill>
                  <a:schemeClr val="bg1"/>
                </a:solidFill>
                <a:latin typeface="Arial" charset="0"/>
                <a:cs typeface="Times New Roman" pitchFamily="18" charset="0"/>
              </a:rPr>
              <a:t>Formal</a:t>
            </a:r>
            <a:endParaRPr lang="en-GB" sz="1100" dirty="0">
              <a:solidFill>
                <a:schemeClr val="bg1"/>
              </a:solidFill>
              <a:latin typeface="Book Antiqua" pitchFamily="18" charset="0"/>
              <a:cs typeface="Times New Roman" pitchFamily="18" charset="0"/>
            </a:endParaRPr>
          </a:p>
        </p:txBody>
      </p:sp>
      <p:sp>
        <p:nvSpPr>
          <p:cNvPr id="7" name="EG - Good Day">
            <a:extLst>
              <a:ext uri="{FF2B5EF4-FFF2-40B4-BE49-F238E27FC236}">
                <a16:creationId xmlns:a16="http://schemas.microsoft.com/office/drawing/2014/main" id="{C3766245-59CE-4331-99E4-65932EE0593F}"/>
              </a:ext>
            </a:extLst>
          </p:cNvPr>
          <p:cNvSpPr txBox="1">
            <a:spLocks noChangeArrowheads="1"/>
          </p:cNvSpPr>
          <p:nvPr/>
        </p:nvSpPr>
        <p:spPr bwMode="auto">
          <a:xfrm>
            <a:off x="3145394" y="2859782"/>
            <a:ext cx="1379387" cy="938719"/>
          </a:xfrm>
          <a:prstGeom prst="rect">
            <a:avLst/>
          </a:prstGeom>
          <a:noFill/>
          <a:ln w="25400">
            <a:noFill/>
            <a:miter lim="800000"/>
            <a:headEnd/>
            <a:tailEnd/>
          </a:ln>
          <a:effectLst/>
        </p:spPr>
        <p:txBody>
          <a:bodyPr anchor="t">
            <a:spAutoFit/>
          </a:bodyPr>
          <a:lstStyle/>
          <a:p>
            <a:pPr algn="r"/>
            <a:r>
              <a:rPr lang="en-GB" sz="1100" b="1" dirty="0">
                <a:solidFill>
                  <a:schemeClr val="bg1"/>
                </a:solidFill>
                <a:latin typeface="Arial" charset="0"/>
                <a:cs typeface="Times New Roman" pitchFamily="18" charset="0"/>
              </a:rPr>
              <a:t>Caring</a:t>
            </a:r>
          </a:p>
          <a:p>
            <a:pPr algn="r"/>
            <a:r>
              <a:rPr lang="en-GB" sz="1100" b="1" dirty="0">
                <a:solidFill>
                  <a:schemeClr val="bg1"/>
                </a:solidFill>
                <a:latin typeface="Arial" charset="0"/>
                <a:cs typeface="Times New Roman" pitchFamily="18" charset="0"/>
              </a:rPr>
              <a:t>Encouraging</a:t>
            </a:r>
          </a:p>
          <a:p>
            <a:pPr algn="r"/>
            <a:r>
              <a:rPr lang="en-GB" sz="1100" b="1" dirty="0">
                <a:solidFill>
                  <a:schemeClr val="bg1"/>
                </a:solidFill>
                <a:latin typeface="Arial" charset="0"/>
                <a:cs typeface="Times New Roman" pitchFamily="18" charset="0"/>
              </a:rPr>
              <a:t>Sharing</a:t>
            </a:r>
          </a:p>
          <a:p>
            <a:pPr algn="r"/>
            <a:r>
              <a:rPr lang="en-GB" sz="1100" b="1" dirty="0">
                <a:solidFill>
                  <a:schemeClr val="bg1"/>
                </a:solidFill>
                <a:latin typeface="Arial" charset="0"/>
                <a:cs typeface="Times New Roman" pitchFamily="18" charset="0"/>
              </a:rPr>
              <a:t>Patient</a:t>
            </a:r>
          </a:p>
          <a:p>
            <a:pPr algn="r"/>
            <a:r>
              <a:rPr lang="en-GB" sz="1100" b="1" dirty="0">
                <a:solidFill>
                  <a:schemeClr val="bg1"/>
                </a:solidFill>
                <a:latin typeface="Arial" charset="0"/>
                <a:cs typeface="Times New Roman" pitchFamily="18" charset="0"/>
              </a:rPr>
              <a:t>Relaxed</a:t>
            </a:r>
            <a:endParaRPr lang="en-GB" sz="1100" dirty="0">
              <a:solidFill>
                <a:schemeClr val="bg1"/>
              </a:solidFill>
              <a:latin typeface="Book Antiqua" pitchFamily="18" charset="0"/>
              <a:cs typeface="Times New Roman" pitchFamily="18" charset="0"/>
            </a:endParaRPr>
          </a:p>
        </p:txBody>
      </p:sp>
      <p:sp>
        <p:nvSpPr>
          <p:cNvPr id="8" name="EG - Good Day">
            <a:extLst>
              <a:ext uri="{FF2B5EF4-FFF2-40B4-BE49-F238E27FC236}">
                <a16:creationId xmlns:a16="http://schemas.microsoft.com/office/drawing/2014/main" id="{94D8AECA-166E-4256-B6BF-4331A9B05606}"/>
              </a:ext>
            </a:extLst>
          </p:cNvPr>
          <p:cNvSpPr txBox="1">
            <a:spLocks noChangeArrowheads="1"/>
          </p:cNvSpPr>
          <p:nvPr/>
        </p:nvSpPr>
        <p:spPr bwMode="auto">
          <a:xfrm>
            <a:off x="4619221" y="2859782"/>
            <a:ext cx="1379387" cy="938719"/>
          </a:xfrm>
          <a:prstGeom prst="rect">
            <a:avLst/>
          </a:prstGeom>
          <a:noFill/>
          <a:ln w="25400">
            <a:noFill/>
            <a:miter lim="800000"/>
            <a:headEnd/>
            <a:tailEnd/>
          </a:ln>
          <a:effectLst/>
        </p:spPr>
        <p:txBody>
          <a:bodyPr anchor="t">
            <a:spAutoFit/>
          </a:bodyPr>
          <a:lstStyle/>
          <a:p>
            <a:r>
              <a:rPr lang="en-GB" sz="1100" b="1" dirty="0">
                <a:latin typeface="Arial" charset="0"/>
                <a:cs typeface="Times New Roman" pitchFamily="18" charset="0"/>
              </a:rPr>
              <a:t>Sociable</a:t>
            </a:r>
          </a:p>
          <a:p>
            <a:r>
              <a:rPr lang="en-GB" sz="1100" b="1" dirty="0">
                <a:latin typeface="Arial" charset="0"/>
                <a:cs typeface="Times New Roman" pitchFamily="18" charset="0"/>
              </a:rPr>
              <a:t>Dynamic</a:t>
            </a:r>
          </a:p>
          <a:p>
            <a:r>
              <a:rPr lang="en-GB" sz="1100" b="1" dirty="0">
                <a:latin typeface="Arial" charset="0"/>
                <a:cs typeface="Times New Roman" pitchFamily="18" charset="0"/>
              </a:rPr>
              <a:t>Demonstrative</a:t>
            </a:r>
          </a:p>
          <a:p>
            <a:r>
              <a:rPr lang="en-GB" sz="1100" b="1" dirty="0">
                <a:latin typeface="Arial" charset="0"/>
                <a:cs typeface="Times New Roman" pitchFamily="18" charset="0"/>
              </a:rPr>
              <a:t>Enthusiastic</a:t>
            </a:r>
          </a:p>
          <a:p>
            <a:r>
              <a:rPr lang="en-GB" sz="1100" b="1" dirty="0">
                <a:latin typeface="Arial" charset="0"/>
                <a:cs typeface="Times New Roman" pitchFamily="18" charset="0"/>
              </a:rPr>
              <a:t>Persuasive</a:t>
            </a:r>
            <a:endParaRPr lang="en-GB" sz="1100" dirty="0">
              <a:latin typeface="Book Antiqua" pitchFamily="18" charset="0"/>
              <a:cs typeface="Times New Roman" pitchFamily="18" charset="0"/>
            </a:endParaRPr>
          </a:p>
        </p:txBody>
      </p:sp>
      <p:sp>
        <p:nvSpPr>
          <p:cNvPr id="9" name="EG - Good Day">
            <a:extLst>
              <a:ext uri="{FF2B5EF4-FFF2-40B4-BE49-F238E27FC236}">
                <a16:creationId xmlns:a16="http://schemas.microsoft.com/office/drawing/2014/main" id="{E698490B-936A-4AAE-8E0A-C2A0DFDB822A}"/>
              </a:ext>
            </a:extLst>
          </p:cNvPr>
          <p:cNvSpPr txBox="1">
            <a:spLocks noChangeArrowheads="1"/>
          </p:cNvSpPr>
          <p:nvPr/>
        </p:nvSpPr>
        <p:spPr bwMode="auto">
          <a:xfrm>
            <a:off x="4572728" y="1847221"/>
            <a:ext cx="1379387" cy="938719"/>
          </a:xfrm>
          <a:prstGeom prst="rect">
            <a:avLst/>
          </a:prstGeom>
          <a:noFill/>
          <a:ln w="25400">
            <a:noFill/>
            <a:miter lim="800000"/>
            <a:headEnd/>
            <a:tailEnd/>
          </a:ln>
          <a:effectLst/>
        </p:spPr>
        <p:txBody>
          <a:bodyPr anchor="t">
            <a:spAutoFit/>
          </a:bodyPr>
          <a:lstStyle/>
          <a:p>
            <a:pPr algn="l"/>
            <a:r>
              <a:rPr lang="en-GB" sz="1100" b="1" dirty="0">
                <a:solidFill>
                  <a:schemeClr val="bg1"/>
                </a:solidFill>
                <a:latin typeface="Arial" charset="0"/>
                <a:cs typeface="Times New Roman" pitchFamily="18" charset="0"/>
              </a:rPr>
              <a:t>Competitive</a:t>
            </a:r>
          </a:p>
          <a:p>
            <a:pPr algn="l"/>
            <a:r>
              <a:rPr lang="en-GB" sz="1100" b="1" dirty="0">
                <a:solidFill>
                  <a:schemeClr val="bg1"/>
                </a:solidFill>
                <a:latin typeface="Arial" charset="0"/>
                <a:cs typeface="Times New Roman" pitchFamily="18" charset="0"/>
              </a:rPr>
              <a:t>Demanding</a:t>
            </a:r>
          </a:p>
          <a:p>
            <a:pPr algn="l"/>
            <a:r>
              <a:rPr lang="en-GB" sz="1100" b="1" dirty="0">
                <a:solidFill>
                  <a:schemeClr val="bg1"/>
                </a:solidFill>
                <a:latin typeface="Arial" charset="0"/>
                <a:cs typeface="Times New Roman" pitchFamily="18" charset="0"/>
              </a:rPr>
              <a:t>Determined</a:t>
            </a:r>
          </a:p>
          <a:p>
            <a:pPr algn="l"/>
            <a:r>
              <a:rPr lang="en-GB" sz="1100" b="1" dirty="0">
                <a:solidFill>
                  <a:schemeClr val="bg1"/>
                </a:solidFill>
                <a:latin typeface="Arial" charset="0"/>
                <a:cs typeface="Times New Roman" pitchFamily="18" charset="0"/>
              </a:rPr>
              <a:t>Strong-willed</a:t>
            </a:r>
          </a:p>
          <a:p>
            <a:pPr algn="l"/>
            <a:r>
              <a:rPr lang="en-GB" sz="1100" b="1" dirty="0">
                <a:solidFill>
                  <a:schemeClr val="bg1"/>
                </a:solidFill>
                <a:latin typeface="Arial" charset="0"/>
                <a:cs typeface="Times New Roman" pitchFamily="18" charset="0"/>
              </a:rPr>
              <a:t>Purposeful</a:t>
            </a:r>
            <a:endParaRPr lang="en-GB" sz="1100" dirty="0">
              <a:solidFill>
                <a:schemeClr val="bg1"/>
              </a:solidFill>
              <a:latin typeface="Book Antiqua" pitchFamily="18" charset="0"/>
              <a:cs typeface="Times New Roman" pitchFamily="18" charset="0"/>
            </a:endParaRPr>
          </a:p>
        </p:txBody>
      </p:sp>
    </p:spTree>
    <p:extLst>
      <p:ext uri="{BB962C8B-B14F-4D97-AF65-F5344CB8AC3E}">
        <p14:creationId xmlns:p14="http://schemas.microsoft.com/office/powerpoint/2010/main" val="194708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D411A5-80A9-4B5D-95B3-175482A9D0CF}"/>
              </a:ext>
            </a:extLst>
          </p:cNvPr>
          <p:cNvSpPr>
            <a:spLocks noGrp="1"/>
          </p:cNvSpPr>
          <p:nvPr>
            <p:ph type="title"/>
          </p:nvPr>
        </p:nvSpPr>
        <p:spPr/>
        <p:txBody>
          <a:bodyPr/>
          <a:lstStyle/>
          <a:p>
            <a:r>
              <a:rPr lang="en-GB" dirty="0"/>
              <a:t>Facilitator preparation</a:t>
            </a:r>
          </a:p>
        </p:txBody>
      </p:sp>
      <p:sp>
        <p:nvSpPr>
          <p:cNvPr id="6" name="Content Placeholder 5">
            <a:extLst>
              <a:ext uri="{FF2B5EF4-FFF2-40B4-BE49-F238E27FC236}">
                <a16:creationId xmlns:a16="http://schemas.microsoft.com/office/drawing/2014/main" id="{FF4C1ECB-C25B-4400-B210-EB595CB51701}"/>
              </a:ext>
            </a:extLst>
          </p:cNvPr>
          <p:cNvSpPr>
            <a:spLocks noGrp="1"/>
          </p:cNvSpPr>
          <p:nvPr>
            <p:ph idx="10"/>
          </p:nvPr>
        </p:nvSpPr>
        <p:spPr>
          <a:xfrm>
            <a:off x="503040" y="1113588"/>
            <a:ext cx="4068960" cy="2970330"/>
          </a:xfrm>
        </p:spPr>
        <p:txBody>
          <a:bodyPr>
            <a:normAutofit fontScale="77500" lnSpcReduction="20000"/>
          </a:bodyPr>
          <a:lstStyle/>
          <a:p>
            <a:r>
              <a:rPr lang="en-GB" sz="2600" dirty="0"/>
              <a:t>Decide objectives/learning outcomes</a:t>
            </a:r>
          </a:p>
          <a:p>
            <a:r>
              <a:rPr lang="en-GB" sz="2600" dirty="0"/>
              <a:t>Decide which exercises to leave in/take out given objectives and timing</a:t>
            </a:r>
          </a:p>
          <a:p>
            <a:r>
              <a:rPr lang="en-GB" sz="2600" dirty="0"/>
              <a:t>Prepare card deck – select four card from each colour that present a broad definition</a:t>
            </a:r>
          </a:p>
          <a:p>
            <a:endParaRPr lang="en-GB" dirty="0"/>
          </a:p>
        </p:txBody>
      </p:sp>
      <p:sp>
        <p:nvSpPr>
          <p:cNvPr id="5" name="Content Placeholder 4">
            <a:extLst>
              <a:ext uri="{FF2B5EF4-FFF2-40B4-BE49-F238E27FC236}">
                <a16:creationId xmlns:a16="http://schemas.microsoft.com/office/drawing/2014/main" id="{1B066BE0-BAEF-4E91-9217-BD1A6A5D56A2}"/>
              </a:ext>
            </a:extLst>
          </p:cNvPr>
          <p:cNvSpPr>
            <a:spLocks noGrp="1"/>
          </p:cNvSpPr>
          <p:nvPr>
            <p:ph idx="1"/>
          </p:nvPr>
        </p:nvSpPr>
        <p:spPr/>
        <p:txBody>
          <a:bodyPr>
            <a:normAutofit fontScale="70000" lnSpcReduction="20000"/>
          </a:bodyPr>
          <a:lstStyle/>
          <a:p>
            <a:r>
              <a:rPr lang="en-GB" dirty="0"/>
              <a:t>Decide profile questions for breakout room sharing, and group composition</a:t>
            </a:r>
          </a:p>
          <a:p>
            <a:r>
              <a:rPr lang="en-GB" dirty="0"/>
              <a:t>Insert Team Wheel, if applicable</a:t>
            </a:r>
          </a:p>
          <a:p>
            <a:r>
              <a:rPr lang="en-GB" dirty="0"/>
              <a:t>If using breakout rooms for adapting to connect, decide on groups</a:t>
            </a:r>
          </a:p>
          <a:p>
            <a:r>
              <a:rPr lang="en-GB" dirty="0"/>
              <a:t>Identify any post-session assignments or next steps</a:t>
            </a:r>
          </a:p>
        </p:txBody>
      </p:sp>
    </p:spTree>
    <p:extLst>
      <p:ext uri="{BB962C8B-B14F-4D97-AF65-F5344CB8AC3E}">
        <p14:creationId xmlns:p14="http://schemas.microsoft.com/office/powerpoint/2010/main" val="3314493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room, drawing&#10;&#10;Description automatically generated">
            <a:extLst>
              <a:ext uri="{FF2B5EF4-FFF2-40B4-BE49-F238E27FC236}">
                <a16:creationId xmlns:a16="http://schemas.microsoft.com/office/drawing/2014/main" id="{329102E7-7BE8-44AC-BAA6-F9DA13123D6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70200" y="1112838"/>
            <a:ext cx="3403600" cy="3403600"/>
          </a:xfrm>
        </p:spPr>
      </p:pic>
      <p:sp>
        <p:nvSpPr>
          <p:cNvPr id="3" name="Title 2">
            <a:extLst>
              <a:ext uri="{FF2B5EF4-FFF2-40B4-BE49-F238E27FC236}">
                <a16:creationId xmlns:a16="http://schemas.microsoft.com/office/drawing/2014/main" id="{6C590CA8-CD34-479C-B8ED-B52BFEAA8D56}"/>
              </a:ext>
            </a:extLst>
          </p:cNvPr>
          <p:cNvSpPr>
            <a:spLocks noGrp="1"/>
          </p:cNvSpPr>
          <p:nvPr>
            <p:ph type="title"/>
          </p:nvPr>
        </p:nvSpPr>
        <p:spPr/>
        <p:txBody>
          <a:bodyPr/>
          <a:lstStyle/>
          <a:p>
            <a:r>
              <a:rPr lang="en-GB" dirty="0"/>
              <a:t>Insights Discovery Colour Energies</a:t>
            </a:r>
          </a:p>
        </p:txBody>
      </p:sp>
      <p:sp>
        <p:nvSpPr>
          <p:cNvPr id="6" name="EG - Good Day">
            <a:extLst>
              <a:ext uri="{FF2B5EF4-FFF2-40B4-BE49-F238E27FC236}">
                <a16:creationId xmlns:a16="http://schemas.microsoft.com/office/drawing/2014/main" id="{D7B3CF19-A4B4-4A95-A6C5-EC000A686B10}"/>
              </a:ext>
            </a:extLst>
          </p:cNvPr>
          <p:cNvSpPr txBox="1">
            <a:spLocks noChangeArrowheads="1"/>
          </p:cNvSpPr>
          <p:nvPr/>
        </p:nvSpPr>
        <p:spPr bwMode="auto">
          <a:xfrm>
            <a:off x="3167803" y="1851670"/>
            <a:ext cx="1379387" cy="938719"/>
          </a:xfrm>
          <a:prstGeom prst="rect">
            <a:avLst/>
          </a:prstGeom>
          <a:noFill/>
          <a:ln w="25400">
            <a:noFill/>
            <a:miter lim="800000"/>
            <a:headEnd/>
            <a:tailEnd/>
          </a:ln>
          <a:effectLst/>
        </p:spPr>
        <p:txBody>
          <a:bodyPr anchor="t">
            <a:spAutoFit/>
          </a:bodyPr>
          <a:lstStyle/>
          <a:p>
            <a:pPr algn="r"/>
            <a:r>
              <a:rPr lang="en-GB" sz="1100" b="1" dirty="0">
                <a:solidFill>
                  <a:schemeClr val="bg1"/>
                </a:solidFill>
                <a:latin typeface="Arial" charset="0"/>
                <a:cs typeface="Times New Roman" pitchFamily="18" charset="0"/>
              </a:rPr>
              <a:t>Cold</a:t>
            </a:r>
          </a:p>
          <a:p>
            <a:pPr algn="r"/>
            <a:r>
              <a:rPr lang="en-GB" sz="1100" b="1" dirty="0">
                <a:solidFill>
                  <a:schemeClr val="bg1"/>
                </a:solidFill>
                <a:latin typeface="Arial" charset="0"/>
                <a:cs typeface="Times New Roman" pitchFamily="18" charset="0"/>
              </a:rPr>
              <a:t>Stuffy</a:t>
            </a:r>
          </a:p>
          <a:p>
            <a:pPr algn="r"/>
            <a:r>
              <a:rPr lang="en-GB" sz="1100" b="1" dirty="0">
                <a:solidFill>
                  <a:schemeClr val="bg1"/>
                </a:solidFill>
                <a:latin typeface="Arial" charset="0"/>
                <a:cs typeface="Times New Roman" pitchFamily="18" charset="0"/>
              </a:rPr>
              <a:t>Indecisive</a:t>
            </a:r>
          </a:p>
          <a:p>
            <a:pPr algn="r"/>
            <a:r>
              <a:rPr lang="en-GB" sz="1100" b="1" dirty="0">
                <a:solidFill>
                  <a:schemeClr val="bg1"/>
                </a:solidFill>
                <a:latin typeface="Arial" charset="0"/>
                <a:cs typeface="Times New Roman" pitchFamily="18" charset="0"/>
              </a:rPr>
              <a:t>Suspicious</a:t>
            </a:r>
          </a:p>
          <a:p>
            <a:pPr algn="r"/>
            <a:r>
              <a:rPr lang="en-GB" sz="1100" b="1" dirty="0">
                <a:solidFill>
                  <a:schemeClr val="bg1"/>
                </a:solidFill>
                <a:latin typeface="Arial" charset="0"/>
                <a:cs typeface="Times New Roman" pitchFamily="18" charset="0"/>
              </a:rPr>
              <a:t>Reserved</a:t>
            </a:r>
            <a:endParaRPr lang="en-GB" sz="1100" dirty="0">
              <a:solidFill>
                <a:schemeClr val="bg1"/>
              </a:solidFill>
              <a:latin typeface="Book Antiqua" pitchFamily="18" charset="0"/>
              <a:cs typeface="Times New Roman" pitchFamily="18" charset="0"/>
            </a:endParaRPr>
          </a:p>
        </p:txBody>
      </p:sp>
      <p:sp>
        <p:nvSpPr>
          <p:cNvPr id="7" name="EG - Good Day">
            <a:extLst>
              <a:ext uri="{FF2B5EF4-FFF2-40B4-BE49-F238E27FC236}">
                <a16:creationId xmlns:a16="http://schemas.microsoft.com/office/drawing/2014/main" id="{C3766245-59CE-4331-99E4-65932EE0593F}"/>
              </a:ext>
            </a:extLst>
          </p:cNvPr>
          <p:cNvSpPr txBox="1">
            <a:spLocks noChangeArrowheads="1"/>
          </p:cNvSpPr>
          <p:nvPr/>
        </p:nvSpPr>
        <p:spPr bwMode="auto">
          <a:xfrm>
            <a:off x="3145394" y="2859782"/>
            <a:ext cx="1379387" cy="938719"/>
          </a:xfrm>
          <a:prstGeom prst="rect">
            <a:avLst/>
          </a:prstGeom>
          <a:noFill/>
          <a:ln w="25400">
            <a:noFill/>
            <a:miter lim="800000"/>
            <a:headEnd/>
            <a:tailEnd/>
          </a:ln>
          <a:effectLst/>
        </p:spPr>
        <p:txBody>
          <a:bodyPr anchor="t">
            <a:spAutoFit/>
          </a:bodyPr>
          <a:lstStyle/>
          <a:p>
            <a:pPr algn="r"/>
            <a:r>
              <a:rPr lang="en-GB" sz="1100" b="1" dirty="0">
                <a:solidFill>
                  <a:schemeClr val="bg1"/>
                </a:solidFill>
                <a:latin typeface="Arial" charset="0"/>
                <a:cs typeface="Times New Roman" pitchFamily="18" charset="0"/>
              </a:rPr>
              <a:t>Stubborn </a:t>
            </a:r>
          </a:p>
          <a:p>
            <a:pPr algn="r"/>
            <a:r>
              <a:rPr lang="en-GB" sz="1100" b="1" dirty="0">
                <a:solidFill>
                  <a:schemeClr val="bg1"/>
                </a:solidFill>
                <a:latin typeface="Arial" charset="0"/>
                <a:cs typeface="Times New Roman" pitchFamily="18" charset="0"/>
              </a:rPr>
              <a:t>Plodding</a:t>
            </a:r>
          </a:p>
          <a:p>
            <a:pPr algn="r"/>
            <a:r>
              <a:rPr lang="en-GB" sz="1100" b="1" dirty="0">
                <a:solidFill>
                  <a:schemeClr val="bg1"/>
                </a:solidFill>
                <a:latin typeface="Arial" charset="0"/>
                <a:cs typeface="Times New Roman" pitchFamily="18" charset="0"/>
              </a:rPr>
              <a:t>Docile</a:t>
            </a:r>
          </a:p>
          <a:p>
            <a:pPr algn="r"/>
            <a:r>
              <a:rPr lang="en-GB" sz="1100" b="1" dirty="0">
                <a:solidFill>
                  <a:schemeClr val="bg1"/>
                </a:solidFill>
                <a:latin typeface="Arial" charset="0"/>
                <a:cs typeface="Times New Roman" pitchFamily="18" charset="0"/>
              </a:rPr>
              <a:t>Bland</a:t>
            </a:r>
          </a:p>
          <a:p>
            <a:pPr algn="r"/>
            <a:r>
              <a:rPr lang="en-GB" sz="1100" b="1" dirty="0">
                <a:solidFill>
                  <a:schemeClr val="bg1"/>
                </a:solidFill>
                <a:latin typeface="Arial" charset="0"/>
                <a:cs typeface="Times New Roman" pitchFamily="18" charset="0"/>
              </a:rPr>
              <a:t>Reliant</a:t>
            </a:r>
          </a:p>
        </p:txBody>
      </p:sp>
      <p:sp>
        <p:nvSpPr>
          <p:cNvPr id="8" name="EG - Good Day">
            <a:extLst>
              <a:ext uri="{FF2B5EF4-FFF2-40B4-BE49-F238E27FC236}">
                <a16:creationId xmlns:a16="http://schemas.microsoft.com/office/drawing/2014/main" id="{94D8AECA-166E-4256-B6BF-4331A9B05606}"/>
              </a:ext>
            </a:extLst>
          </p:cNvPr>
          <p:cNvSpPr txBox="1">
            <a:spLocks noChangeArrowheads="1"/>
          </p:cNvSpPr>
          <p:nvPr/>
        </p:nvSpPr>
        <p:spPr bwMode="auto">
          <a:xfrm>
            <a:off x="4619221" y="2859782"/>
            <a:ext cx="1379387" cy="938719"/>
          </a:xfrm>
          <a:prstGeom prst="rect">
            <a:avLst/>
          </a:prstGeom>
          <a:noFill/>
          <a:ln w="25400">
            <a:noFill/>
            <a:miter lim="800000"/>
            <a:headEnd/>
            <a:tailEnd/>
          </a:ln>
          <a:effectLst/>
        </p:spPr>
        <p:txBody>
          <a:bodyPr anchor="t">
            <a:spAutoFit/>
          </a:bodyPr>
          <a:lstStyle/>
          <a:p>
            <a:r>
              <a:rPr lang="en-GB" sz="1100" b="1" dirty="0">
                <a:latin typeface="Arial" charset="0"/>
                <a:cs typeface="Times New Roman" pitchFamily="18" charset="0"/>
              </a:rPr>
              <a:t>Flamboyant</a:t>
            </a:r>
          </a:p>
          <a:p>
            <a:r>
              <a:rPr lang="en-GB" sz="1100" b="1" dirty="0">
                <a:latin typeface="Arial" charset="0"/>
                <a:cs typeface="Times New Roman" pitchFamily="18" charset="0"/>
              </a:rPr>
              <a:t>Excitable</a:t>
            </a:r>
          </a:p>
          <a:p>
            <a:r>
              <a:rPr lang="en-GB" sz="1100" b="1" dirty="0">
                <a:latin typeface="Arial" charset="0"/>
                <a:cs typeface="Times New Roman" pitchFamily="18" charset="0"/>
              </a:rPr>
              <a:t>Indiscreet</a:t>
            </a:r>
          </a:p>
          <a:p>
            <a:r>
              <a:rPr lang="en-GB" sz="1100" b="1" dirty="0">
                <a:latin typeface="Arial" charset="0"/>
                <a:cs typeface="Times New Roman" pitchFamily="18" charset="0"/>
              </a:rPr>
              <a:t>Frantic</a:t>
            </a:r>
          </a:p>
          <a:p>
            <a:r>
              <a:rPr lang="en-GB" sz="1100" b="1" dirty="0">
                <a:latin typeface="Arial" charset="0"/>
                <a:cs typeface="Times New Roman" pitchFamily="18" charset="0"/>
              </a:rPr>
              <a:t>Hasty</a:t>
            </a:r>
          </a:p>
        </p:txBody>
      </p:sp>
      <p:sp>
        <p:nvSpPr>
          <p:cNvPr id="9" name="EG - Good Day">
            <a:extLst>
              <a:ext uri="{FF2B5EF4-FFF2-40B4-BE49-F238E27FC236}">
                <a16:creationId xmlns:a16="http://schemas.microsoft.com/office/drawing/2014/main" id="{E698490B-936A-4AAE-8E0A-C2A0DFDB822A}"/>
              </a:ext>
            </a:extLst>
          </p:cNvPr>
          <p:cNvSpPr txBox="1">
            <a:spLocks noChangeArrowheads="1"/>
          </p:cNvSpPr>
          <p:nvPr/>
        </p:nvSpPr>
        <p:spPr bwMode="auto">
          <a:xfrm>
            <a:off x="4572728" y="1847221"/>
            <a:ext cx="1379387" cy="938719"/>
          </a:xfrm>
          <a:prstGeom prst="rect">
            <a:avLst/>
          </a:prstGeom>
          <a:noFill/>
          <a:ln w="25400">
            <a:noFill/>
            <a:miter lim="800000"/>
            <a:headEnd/>
            <a:tailEnd/>
          </a:ln>
          <a:effectLst/>
        </p:spPr>
        <p:txBody>
          <a:bodyPr anchor="t">
            <a:spAutoFit/>
          </a:bodyPr>
          <a:lstStyle/>
          <a:p>
            <a:r>
              <a:rPr lang="en-GB" sz="1100" b="1" dirty="0">
                <a:solidFill>
                  <a:schemeClr val="bg1"/>
                </a:solidFill>
                <a:latin typeface="Arial" charset="0"/>
                <a:cs typeface="Times New Roman" pitchFamily="18" charset="0"/>
              </a:rPr>
              <a:t>Driving</a:t>
            </a:r>
          </a:p>
          <a:p>
            <a:r>
              <a:rPr lang="en-GB" sz="1100" b="1" dirty="0">
                <a:solidFill>
                  <a:schemeClr val="bg1"/>
                </a:solidFill>
                <a:latin typeface="Arial" charset="0"/>
                <a:cs typeface="Times New Roman" pitchFamily="18" charset="0"/>
              </a:rPr>
              <a:t>Aggressive</a:t>
            </a:r>
          </a:p>
          <a:p>
            <a:r>
              <a:rPr lang="en-GB" sz="1100" b="1" dirty="0">
                <a:solidFill>
                  <a:schemeClr val="bg1"/>
                </a:solidFill>
                <a:latin typeface="Arial" charset="0"/>
                <a:cs typeface="Times New Roman" pitchFamily="18" charset="0"/>
              </a:rPr>
              <a:t>Controlling</a:t>
            </a:r>
          </a:p>
          <a:p>
            <a:r>
              <a:rPr lang="en-GB" sz="1100" b="1" dirty="0">
                <a:solidFill>
                  <a:schemeClr val="bg1"/>
                </a:solidFill>
                <a:latin typeface="Arial" charset="0"/>
                <a:cs typeface="Times New Roman" pitchFamily="18" charset="0"/>
              </a:rPr>
              <a:t>Intolerant</a:t>
            </a:r>
          </a:p>
          <a:p>
            <a:r>
              <a:rPr lang="en-GB" sz="1100" b="1" dirty="0">
                <a:solidFill>
                  <a:schemeClr val="bg1"/>
                </a:solidFill>
                <a:latin typeface="Arial" charset="0"/>
                <a:cs typeface="Times New Roman" pitchFamily="18" charset="0"/>
              </a:rPr>
              <a:t>Overbearing</a:t>
            </a:r>
          </a:p>
        </p:txBody>
      </p:sp>
    </p:spTree>
    <p:extLst>
      <p:ext uri="{BB962C8B-B14F-4D97-AF65-F5344CB8AC3E}">
        <p14:creationId xmlns:p14="http://schemas.microsoft.com/office/powerpoint/2010/main" val="202216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plate&#10;&#10;Description automatically generated">
            <a:extLst>
              <a:ext uri="{FF2B5EF4-FFF2-40B4-BE49-F238E27FC236}">
                <a16:creationId xmlns:a16="http://schemas.microsoft.com/office/drawing/2014/main" id="{876A4619-AAB4-4213-8B5F-4DAE33959F91}"/>
              </a:ext>
            </a:extLst>
          </p:cNvPr>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835819" y="1112838"/>
            <a:ext cx="3403600" cy="3403600"/>
          </a:xfrm>
        </p:spPr>
      </p:pic>
      <p:sp>
        <p:nvSpPr>
          <p:cNvPr id="5" name="Content Placeholder 4">
            <a:extLst>
              <a:ext uri="{FF2B5EF4-FFF2-40B4-BE49-F238E27FC236}">
                <a16:creationId xmlns:a16="http://schemas.microsoft.com/office/drawing/2014/main" id="{C8A42338-CB1E-4982-9CE9-00900C37E3F3}"/>
              </a:ext>
            </a:extLst>
          </p:cNvPr>
          <p:cNvSpPr>
            <a:spLocks noGrp="1"/>
          </p:cNvSpPr>
          <p:nvPr>
            <p:ph idx="1"/>
          </p:nvPr>
        </p:nvSpPr>
        <p:spPr/>
        <p:txBody>
          <a:bodyPr/>
          <a:lstStyle/>
          <a:p>
            <a:pPr marL="0" indent="0" algn="ctr">
              <a:buNone/>
            </a:pPr>
            <a:r>
              <a:rPr lang="en-GB" dirty="0"/>
              <a:t>We each have all </a:t>
            </a:r>
            <a:br>
              <a:rPr lang="en-GB" dirty="0"/>
            </a:br>
            <a:r>
              <a:rPr lang="en-GB" dirty="0"/>
              <a:t>four colour energies within us; it is the combination of the </a:t>
            </a:r>
            <a:br>
              <a:rPr lang="en-GB" dirty="0"/>
            </a:br>
            <a:r>
              <a:rPr lang="en-GB" dirty="0"/>
              <a:t>four energies that creates the unique </a:t>
            </a:r>
            <a:r>
              <a:rPr lang="en-GB" b="1" dirty="0"/>
              <a:t>YOU</a:t>
            </a:r>
            <a:r>
              <a:rPr lang="en-GB" dirty="0"/>
              <a:t>.</a:t>
            </a:r>
          </a:p>
        </p:txBody>
      </p:sp>
      <p:sp>
        <p:nvSpPr>
          <p:cNvPr id="4" name="Title 3">
            <a:extLst>
              <a:ext uri="{FF2B5EF4-FFF2-40B4-BE49-F238E27FC236}">
                <a16:creationId xmlns:a16="http://schemas.microsoft.com/office/drawing/2014/main" id="{F8700366-CEE6-434C-A4DD-1BBA68519E75}"/>
              </a:ext>
            </a:extLst>
          </p:cNvPr>
          <p:cNvSpPr>
            <a:spLocks noGrp="1"/>
          </p:cNvSpPr>
          <p:nvPr>
            <p:ph type="title"/>
          </p:nvPr>
        </p:nvSpPr>
        <p:spPr/>
        <p:txBody>
          <a:bodyPr/>
          <a:lstStyle/>
          <a:p>
            <a:r>
              <a:rPr lang="en-GB" dirty="0"/>
              <a:t>Your colour energy mix</a:t>
            </a:r>
          </a:p>
        </p:txBody>
      </p:sp>
    </p:spTree>
    <p:extLst>
      <p:ext uri="{BB962C8B-B14F-4D97-AF65-F5344CB8AC3E}">
        <p14:creationId xmlns:p14="http://schemas.microsoft.com/office/powerpoint/2010/main" val="3291592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EAAA3C-A19A-4BD6-8E0F-92665219F4D5}"/>
              </a:ext>
            </a:extLst>
          </p:cNvPr>
          <p:cNvSpPr>
            <a:spLocks noGrp="1"/>
          </p:cNvSpPr>
          <p:nvPr>
            <p:ph type="ctrTitle"/>
          </p:nvPr>
        </p:nvSpPr>
        <p:spPr/>
        <p:txBody>
          <a:bodyPr/>
          <a:lstStyle/>
          <a:p>
            <a:r>
              <a:rPr lang="en-GB" dirty="0">
                <a:latin typeface="Arial"/>
                <a:cs typeface="Arial"/>
              </a:rPr>
              <a:t>The Jungian Preferences</a:t>
            </a:r>
            <a:endParaRPr lang="en-GB" dirty="0"/>
          </a:p>
        </p:txBody>
      </p:sp>
      <p:sp>
        <p:nvSpPr>
          <p:cNvPr id="3" name="Subtitle 2">
            <a:extLst>
              <a:ext uri="{FF2B5EF4-FFF2-40B4-BE49-F238E27FC236}">
                <a16:creationId xmlns:a16="http://schemas.microsoft.com/office/drawing/2014/main" id="{BFF8461F-7F88-4B0F-981A-5614E15A370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8292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0479C9-886B-475C-BF26-DAC6C38B9F88}"/>
              </a:ext>
            </a:extLst>
          </p:cNvPr>
          <p:cNvSpPr>
            <a:spLocks noGrp="1"/>
          </p:cNvSpPr>
          <p:nvPr>
            <p:ph type="title"/>
          </p:nvPr>
        </p:nvSpPr>
        <p:spPr/>
        <p:txBody>
          <a:bodyPr/>
          <a:lstStyle/>
          <a:p>
            <a:r>
              <a:rPr lang="en-GB" dirty="0"/>
              <a:t>The Jungian preferences</a:t>
            </a:r>
          </a:p>
        </p:txBody>
      </p:sp>
      <p:pic>
        <p:nvPicPr>
          <p:cNvPr id="9" name="Content Placeholder 8" descr="A picture containing drawing&#10;&#10;Description automatically generated">
            <a:extLst>
              <a:ext uri="{FF2B5EF4-FFF2-40B4-BE49-F238E27FC236}">
                <a16:creationId xmlns:a16="http://schemas.microsoft.com/office/drawing/2014/main" id="{66B2E3F2-9DEF-4F94-8D2F-3943B874E348}"/>
              </a:ext>
            </a:extLst>
          </p:cNvPr>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899592" y="1491630"/>
            <a:ext cx="3024336" cy="2519711"/>
          </a:xfrm>
        </p:spPr>
      </p:pic>
      <p:sp>
        <p:nvSpPr>
          <p:cNvPr id="6" name="Content Placeholder 5">
            <a:extLst>
              <a:ext uri="{FF2B5EF4-FFF2-40B4-BE49-F238E27FC236}">
                <a16:creationId xmlns:a16="http://schemas.microsoft.com/office/drawing/2014/main" id="{A18A1D84-7B8C-48D0-89FF-EF8F3BB74137}"/>
              </a:ext>
            </a:extLst>
          </p:cNvPr>
          <p:cNvSpPr>
            <a:spLocks noGrp="1"/>
          </p:cNvSpPr>
          <p:nvPr>
            <p:ph idx="1"/>
          </p:nvPr>
        </p:nvSpPr>
        <p:spPr/>
        <p:txBody>
          <a:bodyPr>
            <a:normAutofit lnSpcReduction="10000"/>
          </a:bodyPr>
          <a:lstStyle/>
          <a:p>
            <a:pPr marL="0" indent="0" algn="ctr">
              <a:spcBef>
                <a:spcPts val="600"/>
              </a:spcBef>
              <a:spcAft>
                <a:spcPts val="600"/>
              </a:spcAft>
              <a:buNone/>
            </a:pPr>
            <a:r>
              <a:rPr lang="en-GB" dirty="0"/>
              <a:t>“Every advance, </a:t>
            </a:r>
            <a:br>
              <a:rPr lang="en-GB" dirty="0"/>
            </a:br>
            <a:r>
              <a:rPr lang="en-GB" dirty="0"/>
              <a:t>every conceptual achievement of mankind has been connected with an advance in self awareness.”</a:t>
            </a:r>
          </a:p>
          <a:p>
            <a:pPr marL="0" indent="0" algn="ctr">
              <a:buNone/>
            </a:pPr>
            <a:r>
              <a:rPr lang="en-GB" sz="1600" dirty="0"/>
              <a:t>– Dr Carl G Jung</a:t>
            </a:r>
          </a:p>
          <a:p>
            <a:endParaRPr lang="en-GB" dirty="0"/>
          </a:p>
        </p:txBody>
      </p:sp>
    </p:spTree>
    <p:extLst>
      <p:ext uri="{BB962C8B-B14F-4D97-AF65-F5344CB8AC3E}">
        <p14:creationId xmlns:p14="http://schemas.microsoft.com/office/powerpoint/2010/main" val="4087201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Your ‘attitude’</a:t>
            </a:r>
          </a:p>
        </p:txBody>
      </p:sp>
      <p:grpSp>
        <p:nvGrpSpPr>
          <p:cNvPr id="79" name="Group 78"/>
          <p:cNvGrpSpPr/>
          <p:nvPr/>
        </p:nvGrpSpPr>
        <p:grpSpPr>
          <a:xfrm>
            <a:off x="2415336" y="1765049"/>
            <a:ext cx="4316904" cy="128592"/>
            <a:chOff x="3149600" y="1496149"/>
            <a:chExt cx="2844800" cy="177800"/>
          </a:xfrm>
        </p:grpSpPr>
        <p:cxnSp>
          <p:nvCxnSpPr>
            <p:cNvPr id="80" name="Straight Arrow Connector 79"/>
            <p:cNvCxnSpPr/>
            <p:nvPr/>
          </p:nvCxnSpPr>
          <p:spPr>
            <a:xfrm>
              <a:off x="3149600" y="1590605"/>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4508500" y="1584255"/>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611560" y="1283442"/>
            <a:ext cx="1724025" cy="2897396"/>
          </a:xfrm>
          <a:prstGeom prst="rect">
            <a:avLst/>
          </a:prstGeom>
          <a:noFill/>
        </p:spPr>
        <p:txBody>
          <a:bodyPr wrap="square" rtlCol="0">
            <a:spAutoFit/>
          </a:bodyPr>
          <a:lstStyle/>
          <a:p>
            <a:pPr>
              <a:lnSpc>
                <a:spcPct val="150000"/>
              </a:lnSpc>
            </a:pPr>
            <a:r>
              <a:rPr lang="en-GB" sz="1500" b="1" dirty="0">
                <a:latin typeface="Arial" pitchFamily="34" charset="0"/>
                <a:cs typeface="Arial" pitchFamily="34" charset="0"/>
              </a:rPr>
              <a:t>Introversion</a:t>
            </a:r>
            <a:endParaRPr lang="en-GB" sz="1350" dirty="0">
              <a:latin typeface="Arial" pitchFamily="34" charset="0"/>
              <a:cs typeface="Arial" pitchFamily="34" charset="0"/>
            </a:endParaRPr>
          </a:p>
          <a:p>
            <a:pPr>
              <a:lnSpc>
                <a:spcPct val="150000"/>
              </a:lnSpc>
            </a:pPr>
            <a:r>
              <a:rPr lang="en-GB" sz="1200" dirty="0">
                <a:latin typeface="Arial" pitchFamily="34" charset="0"/>
                <a:cs typeface="Arial" pitchFamily="34" charset="0"/>
              </a:rPr>
              <a:t>Quiet</a:t>
            </a:r>
          </a:p>
          <a:p>
            <a:pPr>
              <a:lnSpc>
                <a:spcPct val="150000"/>
              </a:lnSpc>
            </a:pPr>
            <a:r>
              <a:rPr lang="en-GB" sz="1200" dirty="0">
                <a:latin typeface="Arial" pitchFamily="34" charset="0"/>
                <a:cs typeface="Arial" pitchFamily="34" charset="0"/>
              </a:rPr>
              <a:t>Observant</a:t>
            </a:r>
          </a:p>
          <a:p>
            <a:pPr>
              <a:lnSpc>
                <a:spcPct val="150000"/>
              </a:lnSpc>
            </a:pPr>
            <a:r>
              <a:rPr lang="en-GB" sz="1200" dirty="0">
                <a:latin typeface="Arial" pitchFamily="34" charset="0"/>
                <a:cs typeface="Arial" pitchFamily="34" charset="0"/>
              </a:rPr>
              <a:t>Inwardly focused</a:t>
            </a:r>
          </a:p>
          <a:p>
            <a:pPr>
              <a:lnSpc>
                <a:spcPct val="150000"/>
              </a:lnSpc>
            </a:pPr>
            <a:r>
              <a:rPr lang="en-GB" sz="1200" dirty="0">
                <a:latin typeface="Arial" pitchFamily="34" charset="0"/>
                <a:cs typeface="Arial" pitchFamily="34" charset="0"/>
              </a:rPr>
              <a:t>Depth focused</a:t>
            </a:r>
          </a:p>
          <a:p>
            <a:pPr>
              <a:lnSpc>
                <a:spcPct val="150000"/>
              </a:lnSpc>
            </a:pPr>
            <a:r>
              <a:rPr lang="en-GB" sz="1200" dirty="0">
                <a:latin typeface="Arial" pitchFamily="34" charset="0"/>
                <a:cs typeface="Arial" pitchFamily="34" charset="0"/>
              </a:rPr>
              <a:t>Intimate</a:t>
            </a:r>
          </a:p>
          <a:p>
            <a:pPr>
              <a:lnSpc>
                <a:spcPct val="150000"/>
              </a:lnSpc>
            </a:pPr>
            <a:r>
              <a:rPr lang="en-GB" sz="1200" dirty="0">
                <a:latin typeface="Arial" pitchFamily="34" charset="0"/>
                <a:cs typeface="Arial" pitchFamily="34" charset="0"/>
              </a:rPr>
              <a:t>Reserved	</a:t>
            </a:r>
          </a:p>
          <a:p>
            <a:pPr>
              <a:lnSpc>
                <a:spcPct val="150000"/>
              </a:lnSpc>
            </a:pPr>
            <a:r>
              <a:rPr lang="en-GB" sz="1200" dirty="0">
                <a:latin typeface="Arial" pitchFamily="34" charset="0"/>
                <a:cs typeface="Arial" pitchFamily="34" charset="0"/>
              </a:rPr>
              <a:t>Reflective</a:t>
            </a:r>
          </a:p>
          <a:p>
            <a:pPr>
              <a:lnSpc>
                <a:spcPct val="150000"/>
              </a:lnSpc>
            </a:pPr>
            <a:r>
              <a:rPr lang="en-GB" sz="1200" dirty="0">
                <a:latin typeface="Arial" pitchFamily="34" charset="0"/>
                <a:cs typeface="Arial" pitchFamily="34" charset="0"/>
              </a:rPr>
              <a:t>Thoughtful</a:t>
            </a:r>
          </a:p>
          <a:p>
            <a:pPr>
              <a:lnSpc>
                <a:spcPct val="150000"/>
              </a:lnSpc>
            </a:pPr>
            <a:r>
              <a:rPr lang="en-GB" sz="1200" dirty="0">
                <a:latin typeface="Arial" pitchFamily="34" charset="0"/>
                <a:cs typeface="Arial" pitchFamily="34" charset="0"/>
              </a:rPr>
              <a:t>Cautious</a:t>
            </a:r>
          </a:p>
        </p:txBody>
      </p:sp>
      <p:sp>
        <p:nvSpPr>
          <p:cNvPr id="83" name="TextBox 82"/>
          <p:cNvSpPr txBox="1"/>
          <p:nvPr/>
        </p:nvSpPr>
        <p:spPr>
          <a:xfrm>
            <a:off x="6516216" y="1283442"/>
            <a:ext cx="1724025" cy="2897396"/>
          </a:xfrm>
          <a:prstGeom prst="rect">
            <a:avLst/>
          </a:prstGeom>
          <a:noFill/>
        </p:spPr>
        <p:txBody>
          <a:bodyPr wrap="square" rtlCol="0">
            <a:spAutoFit/>
          </a:bodyPr>
          <a:lstStyle/>
          <a:p>
            <a:pPr algn="r">
              <a:lnSpc>
                <a:spcPct val="150000"/>
              </a:lnSpc>
            </a:pPr>
            <a:r>
              <a:rPr lang="en-GB" sz="1500" b="1" dirty="0">
                <a:latin typeface="Arial" pitchFamily="34" charset="0"/>
                <a:cs typeface="Arial" pitchFamily="34" charset="0"/>
              </a:rPr>
              <a:t>Extraversion</a:t>
            </a:r>
            <a:endParaRPr lang="en-GB" sz="1200" dirty="0">
              <a:latin typeface="Arial" pitchFamily="34" charset="0"/>
              <a:cs typeface="Arial" pitchFamily="34" charset="0"/>
            </a:endParaRPr>
          </a:p>
          <a:p>
            <a:pPr algn="r">
              <a:lnSpc>
                <a:spcPct val="150000"/>
              </a:lnSpc>
            </a:pPr>
            <a:r>
              <a:rPr lang="en-GB" sz="1200" dirty="0">
                <a:latin typeface="Arial" pitchFamily="34" charset="0"/>
                <a:cs typeface="Arial" pitchFamily="34" charset="0"/>
              </a:rPr>
              <a:t>Talkative</a:t>
            </a:r>
          </a:p>
          <a:p>
            <a:pPr algn="r">
              <a:lnSpc>
                <a:spcPct val="150000"/>
              </a:lnSpc>
            </a:pPr>
            <a:r>
              <a:rPr lang="en-GB" sz="1200" dirty="0">
                <a:latin typeface="Arial" pitchFamily="34" charset="0"/>
                <a:cs typeface="Arial" pitchFamily="34" charset="0"/>
              </a:rPr>
              <a:t>Involved</a:t>
            </a:r>
          </a:p>
          <a:p>
            <a:pPr algn="r">
              <a:lnSpc>
                <a:spcPct val="150000"/>
              </a:lnSpc>
            </a:pPr>
            <a:r>
              <a:rPr lang="en-GB" sz="1200" dirty="0">
                <a:latin typeface="Arial" pitchFamily="34" charset="0"/>
                <a:cs typeface="Arial" pitchFamily="34" charset="0"/>
              </a:rPr>
              <a:t>Outwardly focused</a:t>
            </a:r>
          </a:p>
          <a:p>
            <a:pPr algn="r">
              <a:lnSpc>
                <a:spcPct val="150000"/>
              </a:lnSpc>
            </a:pPr>
            <a:r>
              <a:rPr lang="en-GB" sz="1200" dirty="0">
                <a:latin typeface="Arial" pitchFamily="34" charset="0"/>
                <a:cs typeface="Arial" pitchFamily="34" charset="0"/>
              </a:rPr>
              <a:t>Breadth focused</a:t>
            </a:r>
          </a:p>
          <a:p>
            <a:pPr algn="r">
              <a:lnSpc>
                <a:spcPct val="150000"/>
              </a:lnSpc>
            </a:pPr>
            <a:r>
              <a:rPr lang="en-GB" sz="1200" dirty="0">
                <a:latin typeface="Arial" pitchFamily="34" charset="0"/>
                <a:cs typeface="Arial" pitchFamily="34" charset="0"/>
              </a:rPr>
              <a:t>Gregarious</a:t>
            </a:r>
          </a:p>
          <a:p>
            <a:pPr algn="r">
              <a:lnSpc>
                <a:spcPct val="150000"/>
              </a:lnSpc>
            </a:pPr>
            <a:r>
              <a:rPr lang="en-GB" sz="1200" dirty="0">
                <a:latin typeface="Arial" pitchFamily="34" charset="0"/>
                <a:cs typeface="Arial" pitchFamily="34" charset="0"/>
              </a:rPr>
              <a:t>Outgoing</a:t>
            </a:r>
          </a:p>
          <a:p>
            <a:pPr algn="r">
              <a:lnSpc>
                <a:spcPct val="150000"/>
              </a:lnSpc>
            </a:pPr>
            <a:r>
              <a:rPr lang="en-GB" sz="1200" dirty="0">
                <a:latin typeface="Arial" pitchFamily="34" charset="0"/>
                <a:cs typeface="Arial" pitchFamily="34" charset="0"/>
              </a:rPr>
              <a:t>Action oriented</a:t>
            </a:r>
          </a:p>
          <a:p>
            <a:pPr algn="r">
              <a:lnSpc>
                <a:spcPct val="150000"/>
              </a:lnSpc>
            </a:pPr>
            <a:r>
              <a:rPr lang="en-GB" sz="1200" dirty="0">
                <a:latin typeface="Arial" pitchFamily="34" charset="0"/>
                <a:cs typeface="Arial" pitchFamily="34" charset="0"/>
              </a:rPr>
              <a:t>Outspoken</a:t>
            </a:r>
          </a:p>
          <a:p>
            <a:pPr algn="r">
              <a:lnSpc>
                <a:spcPct val="150000"/>
              </a:lnSpc>
            </a:pPr>
            <a:r>
              <a:rPr lang="en-GB" sz="1200" dirty="0">
                <a:latin typeface="Arial" pitchFamily="34" charset="0"/>
                <a:cs typeface="Arial" pitchFamily="34" charset="0"/>
              </a:rPr>
              <a:t>Bold</a:t>
            </a:r>
          </a:p>
        </p:txBody>
      </p:sp>
      <p:grpSp>
        <p:nvGrpSpPr>
          <p:cNvPr id="84" name="Group 83"/>
          <p:cNvGrpSpPr/>
          <p:nvPr/>
        </p:nvGrpSpPr>
        <p:grpSpPr>
          <a:xfrm>
            <a:off x="2411760" y="2035635"/>
            <a:ext cx="4316904" cy="133350"/>
            <a:chOff x="3149600" y="1856930"/>
            <a:chExt cx="2844800" cy="177800"/>
          </a:xfrm>
        </p:grpSpPr>
        <p:cxnSp>
          <p:nvCxnSpPr>
            <p:cNvPr id="85" name="Straight Arrow Connector 84"/>
            <p:cNvCxnSpPr/>
            <p:nvPr/>
          </p:nvCxnSpPr>
          <p:spPr>
            <a:xfrm>
              <a:off x="3149600" y="1951386"/>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4508500" y="1945036"/>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2411760" y="2306221"/>
            <a:ext cx="4316904" cy="133350"/>
            <a:chOff x="3149600" y="2217711"/>
            <a:chExt cx="2844800" cy="177800"/>
          </a:xfrm>
        </p:grpSpPr>
        <p:cxnSp>
          <p:nvCxnSpPr>
            <p:cNvPr id="88" name="Straight Arrow Connector 87"/>
            <p:cNvCxnSpPr/>
            <p:nvPr/>
          </p:nvCxnSpPr>
          <p:spPr>
            <a:xfrm>
              <a:off x="3149600" y="2312167"/>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4508500" y="2305817"/>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2411760" y="2576807"/>
            <a:ext cx="4316904" cy="133350"/>
            <a:chOff x="3149600" y="2578492"/>
            <a:chExt cx="2844800" cy="177800"/>
          </a:xfrm>
        </p:grpSpPr>
        <p:cxnSp>
          <p:nvCxnSpPr>
            <p:cNvPr id="91" name="Straight Arrow Connector 90"/>
            <p:cNvCxnSpPr/>
            <p:nvPr/>
          </p:nvCxnSpPr>
          <p:spPr>
            <a:xfrm>
              <a:off x="3149600" y="2672948"/>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4508500" y="2666598"/>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2411760" y="2847392"/>
            <a:ext cx="4316904" cy="133350"/>
            <a:chOff x="3149600" y="2939273"/>
            <a:chExt cx="2844800" cy="177800"/>
          </a:xfrm>
        </p:grpSpPr>
        <p:cxnSp>
          <p:nvCxnSpPr>
            <p:cNvPr id="94" name="Straight Arrow Connector 93"/>
            <p:cNvCxnSpPr/>
            <p:nvPr/>
          </p:nvCxnSpPr>
          <p:spPr>
            <a:xfrm>
              <a:off x="3149600" y="3033729"/>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4508500" y="3027379"/>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2411760" y="3117978"/>
            <a:ext cx="4316904" cy="133350"/>
            <a:chOff x="3149600" y="3300054"/>
            <a:chExt cx="2844800" cy="177800"/>
          </a:xfrm>
        </p:grpSpPr>
        <p:cxnSp>
          <p:nvCxnSpPr>
            <p:cNvPr id="97" name="Straight Arrow Connector 96"/>
            <p:cNvCxnSpPr/>
            <p:nvPr/>
          </p:nvCxnSpPr>
          <p:spPr>
            <a:xfrm>
              <a:off x="3149600" y="3394510"/>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4508500" y="3388160"/>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2392710" y="3388564"/>
            <a:ext cx="4339530" cy="133350"/>
            <a:chOff x="3124200" y="3660835"/>
            <a:chExt cx="2844800" cy="177800"/>
          </a:xfrm>
        </p:grpSpPr>
        <p:cxnSp>
          <p:nvCxnSpPr>
            <p:cNvPr id="100" name="Straight Arrow Connector 99"/>
            <p:cNvCxnSpPr/>
            <p:nvPr/>
          </p:nvCxnSpPr>
          <p:spPr>
            <a:xfrm>
              <a:off x="3124200" y="3755291"/>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4483100" y="3748941"/>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411760" y="3659150"/>
            <a:ext cx="4312060" cy="133350"/>
            <a:chOff x="3124200" y="4021616"/>
            <a:chExt cx="2844800" cy="177800"/>
          </a:xfrm>
        </p:grpSpPr>
        <p:cxnSp>
          <p:nvCxnSpPr>
            <p:cNvPr id="103" name="Straight Arrow Connector 102"/>
            <p:cNvCxnSpPr/>
            <p:nvPr/>
          </p:nvCxnSpPr>
          <p:spPr>
            <a:xfrm>
              <a:off x="3124200" y="4116072"/>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4483100" y="4109722"/>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2411760" y="3929735"/>
            <a:ext cx="4320480" cy="133350"/>
            <a:chOff x="3131840" y="4382397"/>
            <a:chExt cx="2844800" cy="177800"/>
          </a:xfrm>
        </p:grpSpPr>
        <p:cxnSp>
          <p:nvCxnSpPr>
            <p:cNvPr id="106" name="Straight Arrow Connector 105"/>
            <p:cNvCxnSpPr/>
            <p:nvPr/>
          </p:nvCxnSpPr>
          <p:spPr>
            <a:xfrm>
              <a:off x="3131840" y="4476853"/>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flipH="1" flipV="1">
              <a:off x="4490740" y="4470503"/>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683566" y="1707654"/>
            <a:ext cx="7554249"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9" name="Rectangle 108"/>
          <p:cNvSpPr/>
          <p:nvPr/>
        </p:nvSpPr>
        <p:spPr>
          <a:xfrm>
            <a:off x="683567" y="1980247"/>
            <a:ext cx="754463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0" name="Rectangle 109"/>
          <p:cNvSpPr/>
          <p:nvPr/>
        </p:nvSpPr>
        <p:spPr>
          <a:xfrm>
            <a:off x="683567" y="2252840"/>
            <a:ext cx="7539811"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1" name="Rectangle 110"/>
          <p:cNvSpPr/>
          <p:nvPr/>
        </p:nvSpPr>
        <p:spPr>
          <a:xfrm>
            <a:off x="683568" y="2525432"/>
            <a:ext cx="75398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2" name="Rectangle 111"/>
          <p:cNvSpPr/>
          <p:nvPr/>
        </p:nvSpPr>
        <p:spPr>
          <a:xfrm>
            <a:off x="683568" y="2798025"/>
            <a:ext cx="754222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3" name="Rectangle 112"/>
          <p:cNvSpPr/>
          <p:nvPr/>
        </p:nvSpPr>
        <p:spPr>
          <a:xfrm>
            <a:off x="683568" y="3070618"/>
            <a:ext cx="74888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4" name="Rectangle 113"/>
          <p:cNvSpPr/>
          <p:nvPr/>
        </p:nvSpPr>
        <p:spPr>
          <a:xfrm>
            <a:off x="683568" y="3343211"/>
            <a:ext cx="755425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5" name="Rectangle 114"/>
          <p:cNvSpPr/>
          <p:nvPr/>
        </p:nvSpPr>
        <p:spPr>
          <a:xfrm>
            <a:off x="683568" y="3615803"/>
            <a:ext cx="755425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6" name="Rectangle 115"/>
          <p:cNvSpPr/>
          <p:nvPr/>
        </p:nvSpPr>
        <p:spPr>
          <a:xfrm>
            <a:off x="683568" y="3888398"/>
            <a:ext cx="75446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5809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08"/>
                                        </p:tgtEl>
                                      </p:cBhvr>
                                    </p:animEffect>
                                    <p:set>
                                      <p:cBhvr>
                                        <p:cTn id="7" dur="1" fill="hold">
                                          <p:stCondLst>
                                            <p:cond delay="999"/>
                                          </p:stCondLst>
                                        </p:cTn>
                                        <p:tgtEl>
                                          <p:spTgt spid="10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109"/>
                                        </p:tgtEl>
                                      </p:cBhvr>
                                    </p:animEffect>
                                    <p:set>
                                      <p:cBhvr>
                                        <p:cTn id="12" dur="1" fill="hold">
                                          <p:stCondLst>
                                            <p:cond delay="999"/>
                                          </p:stCondLst>
                                        </p:cTn>
                                        <p:tgtEl>
                                          <p:spTgt spid="10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110"/>
                                        </p:tgtEl>
                                      </p:cBhvr>
                                    </p:animEffect>
                                    <p:set>
                                      <p:cBhvr>
                                        <p:cTn id="17" dur="1" fill="hold">
                                          <p:stCondLst>
                                            <p:cond delay="999"/>
                                          </p:stCondLst>
                                        </p:cTn>
                                        <p:tgtEl>
                                          <p:spTgt spid="1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111"/>
                                        </p:tgtEl>
                                      </p:cBhvr>
                                    </p:animEffect>
                                    <p:set>
                                      <p:cBhvr>
                                        <p:cTn id="22" dur="1" fill="hold">
                                          <p:stCondLst>
                                            <p:cond delay="999"/>
                                          </p:stCondLst>
                                        </p:cTn>
                                        <p:tgtEl>
                                          <p:spTgt spid="1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1000"/>
                                        <p:tgtEl>
                                          <p:spTgt spid="112"/>
                                        </p:tgtEl>
                                      </p:cBhvr>
                                    </p:animEffect>
                                    <p:set>
                                      <p:cBhvr>
                                        <p:cTn id="27" dur="1" fill="hold">
                                          <p:stCondLst>
                                            <p:cond delay="999"/>
                                          </p:stCondLst>
                                        </p:cTn>
                                        <p:tgtEl>
                                          <p:spTgt spid="1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1000"/>
                                        <p:tgtEl>
                                          <p:spTgt spid="113"/>
                                        </p:tgtEl>
                                      </p:cBhvr>
                                    </p:animEffect>
                                    <p:set>
                                      <p:cBhvr>
                                        <p:cTn id="32" dur="1" fill="hold">
                                          <p:stCondLst>
                                            <p:cond delay="999"/>
                                          </p:stCondLst>
                                        </p:cTn>
                                        <p:tgtEl>
                                          <p:spTgt spid="1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000"/>
                                        <p:tgtEl>
                                          <p:spTgt spid="114"/>
                                        </p:tgtEl>
                                      </p:cBhvr>
                                    </p:animEffect>
                                    <p:set>
                                      <p:cBhvr>
                                        <p:cTn id="37" dur="1" fill="hold">
                                          <p:stCondLst>
                                            <p:cond delay="999"/>
                                          </p:stCondLst>
                                        </p:cTn>
                                        <p:tgtEl>
                                          <p:spTgt spid="1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1000"/>
                                        <p:tgtEl>
                                          <p:spTgt spid="115"/>
                                        </p:tgtEl>
                                      </p:cBhvr>
                                    </p:animEffect>
                                    <p:set>
                                      <p:cBhvr>
                                        <p:cTn id="42" dur="1" fill="hold">
                                          <p:stCondLst>
                                            <p:cond delay="999"/>
                                          </p:stCondLst>
                                        </p:cTn>
                                        <p:tgtEl>
                                          <p:spTgt spid="1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1000"/>
                                        <p:tgtEl>
                                          <p:spTgt spid="116"/>
                                        </p:tgtEl>
                                      </p:cBhvr>
                                    </p:animEffect>
                                    <p:set>
                                      <p:cBhvr>
                                        <p:cTn id="47" dur="1" fill="hold">
                                          <p:stCondLst>
                                            <p:cond delay="9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13" grpId="0" animBg="1"/>
      <p:bldP spid="114" grpId="0" animBg="1"/>
      <p:bldP spid="115" grpId="0" animBg="1"/>
      <p:bldP spid="1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400" dirty="0"/>
              <a:t>Your decision making ‘functions’</a:t>
            </a:r>
          </a:p>
        </p:txBody>
      </p:sp>
      <p:grpSp>
        <p:nvGrpSpPr>
          <p:cNvPr id="79" name="Group 78"/>
          <p:cNvGrpSpPr/>
          <p:nvPr/>
        </p:nvGrpSpPr>
        <p:grpSpPr>
          <a:xfrm>
            <a:off x="2488096" y="1765049"/>
            <a:ext cx="4104456" cy="128592"/>
            <a:chOff x="3149600" y="1496149"/>
            <a:chExt cx="2844800" cy="177800"/>
          </a:xfrm>
        </p:grpSpPr>
        <p:cxnSp>
          <p:nvCxnSpPr>
            <p:cNvPr id="80" name="Straight Arrow Connector 79"/>
            <p:cNvCxnSpPr/>
            <p:nvPr/>
          </p:nvCxnSpPr>
          <p:spPr>
            <a:xfrm>
              <a:off x="3149600" y="1590605"/>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4508500" y="1584255"/>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613891" y="1283442"/>
            <a:ext cx="2084066" cy="2897396"/>
          </a:xfrm>
          <a:prstGeom prst="rect">
            <a:avLst/>
          </a:prstGeom>
          <a:noFill/>
        </p:spPr>
        <p:txBody>
          <a:bodyPr wrap="square" rtlCol="0">
            <a:spAutoFit/>
          </a:bodyPr>
          <a:lstStyle/>
          <a:p>
            <a:pPr>
              <a:lnSpc>
                <a:spcPct val="150000"/>
              </a:lnSpc>
            </a:pPr>
            <a:r>
              <a:rPr lang="en-GB" sz="1500" b="1" dirty="0">
                <a:latin typeface="Arial" pitchFamily="34" charset="0"/>
                <a:cs typeface="Arial" pitchFamily="34" charset="0"/>
              </a:rPr>
              <a:t>Thinking</a:t>
            </a:r>
            <a:endParaRPr lang="en-GB" sz="1350" dirty="0">
              <a:latin typeface="Arial" pitchFamily="34" charset="0"/>
              <a:cs typeface="Arial" pitchFamily="34" charset="0"/>
            </a:endParaRPr>
          </a:p>
          <a:p>
            <a:pPr>
              <a:lnSpc>
                <a:spcPct val="150000"/>
              </a:lnSpc>
            </a:pPr>
            <a:r>
              <a:rPr lang="en-GB" sz="1200" dirty="0">
                <a:latin typeface="Arial" pitchFamily="34" charset="0"/>
                <a:cs typeface="Arial" pitchFamily="34" charset="0"/>
              </a:rPr>
              <a:t>Formal</a:t>
            </a:r>
          </a:p>
          <a:p>
            <a:pPr>
              <a:lnSpc>
                <a:spcPct val="150000"/>
              </a:lnSpc>
            </a:pPr>
            <a:r>
              <a:rPr lang="en-GB" sz="1200" dirty="0">
                <a:latin typeface="Arial" pitchFamily="34" charset="0"/>
                <a:cs typeface="Arial" pitchFamily="34" charset="0"/>
              </a:rPr>
              <a:t>Impersonal</a:t>
            </a:r>
          </a:p>
          <a:p>
            <a:pPr>
              <a:lnSpc>
                <a:spcPct val="150000"/>
              </a:lnSpc>
            </a:pPr>
            <a:r>
              <a:rPr lang="en-GB" sz="1200" dirty="0">
                <a:latin typeface="Arial" pitchFamily="34" charset="0"/>
                <a:cs typeface="Arial" pitchFamily="34" charset="0"/>
              </a:rPr>
              <a:t>Analytical</a:t>
            </a:r>
          </a:p>
          <a:p>
            <a:pPr>
              <a:lnSpc>
                <a:spcPct val="150000"/>
              </a:lnSpc>
            </a:pPr>
            <a:r>
              <a:rPr lang="en-GB" sz="1200" dirty="0">
                <a:latin typeface="Arial" pitchFamily="34" charset="0"/>
                <a:cs typeface="Arial" pitchFamily="34" charset="0"/>
              </a:rPr>
              <a:t>Detached</a:t>
            </a:r>
          </a:p>
          <a:p>
            <a:pPr>
              <a:lnSpc>
                <a:spcPct val="150000"/>
              </a:lnSpc>
            </a:pPr>
            <a:r>
              <a:rPr lang="en-GB" sz="1200" dirty="0">
                <a:latin typeface="Arial" pitchFamily="34" charset="0"/>
                <a:cs typeface="Arial" pitchFamily="34" charset="0"/>
              </a:rPr>
              <a:t>Objective</a:t>
            </a:r>
          </a:p>
          <a:p>
            <a:pPr>
              <a:lnSpc>
                <a:spcPct val="150000"/>
              </a:lnSpc>
            </a:pPr>
            <a:r>
              <a:rPr lang="en-GB" sz="1200" dirty="0">
                <a:latin typeface="Arial" pitchFamily="34" charset="0"/>
                <a:cs typeface="Arial" pitchFamily="34" charset="0"/>
              </a:rPr>
              <a:t>Strong-minded</a:t>
            </a:r>
          </a:p>
          <a:p>
            <a:pPr>
              <a:lnSpc>
                <a:spcPct val="150000"/>
              </a:lnSpc>
            </a:pPr>
            <a:r>
              <a:rPr lang="en-GB" sz="1200" dirty="0">
                <a:latin typeface="Arial" pitchFamily="34" charset="0"/>
                <a:cs typeface="Arial" pitchFamily="34" charset="0"/>
              </a:rPr>
              <a:t>Competitive</a:t>
            </a:r>
          </a:p>
          <a:p>
            <a:pPr>
              <a:lnSpc>
                <a:spcPct val="150000"/>
              </a:lnSpc>
            </a:pPr>
            <a:r>
              <a:rPr lang="en-GB" sz="1200" dirty="0">
                <a:latin typeface="Arial" pitchFamily="34" charset="0"/>
                <a:cs typeface="Arial" pitchFamily="34" charset="0"/>
              </a:rPr>
              <a:t>Logical</a:t>
            </a:r>
          </a:p>
          <a:p>
            <a:pPr>
              <a:lnSpc>
                <a:spcPct val="150000"/>
              </a:lnSpc>
            </a:pPr>
            <a:r>
              <a:rPr lang="en-GB" sz="1200" dirty="0">
                <a:latin typeface="Arial" pitchFamily="34" charset="0"/>
                <a:cs typeface="Arial" pitchFamily="34" charset="0"/>
              </a:rPr>
              <a:t>Task focused</a:t>
            </a:r>
          </a:p>
        </p:txBody>
      </p:sp>
      <p:sp>
        <p:nvSpPr>
          <p:cNvPr id="83" name="TextBox 82"/>
          <p:cNvSpPr txBox="1"/>
          <p:nvPr/>
        </p:nvSpPr>
        <p:spPr>
          <a:xfrm>
            <a:off x="6516216" y="1283442"/>
            <a:ext cx="1724025" cy="2897396"/>
          </a:xfrm>
          <a:prstGeom prst="rect">
            <a:avLst/>
          </a:prstGeom>
          <a:noFill/>
        </p:spPr>
        <p:txBody>
          <a:bodyPr wrap="square" rtlCol="0">
            <a:spAutoFit/>
          </a:bodyPr>
          <a:lstStyle/>
          <a:p>
            <a:pPr algn="r">
              <a:lnSpc>
                <a:spcPct val="150000"/>
              </a:lnSpc>
            </a:pPr>
            <a:r>
              <a:rPr lang="en-GB" sz="1500" b="1" dirty="0">
                <a:latin typeface="Arial" pitchFamily="34" charset="0"/>
                <a:cs typeface="Arial" pitchFamily="34" charset="0"/>
              </a:rPr>
              <a:t>Feeling</a:t>
            </a:r>
            <a:endParaRPr lang="en-GB" sz="1200" dirty="0">
              <a:latin typeface="Arial" pitchFamily="34" charset="0"/>
              <a:cs typeface="Arial" pitchFamily="34" charset="0"/>
            </a:endParaRPr>
          </a:p>
          <a:p>
            <a:pPr algn="r">
              <a:lnSpc>
                <a:spcPct val="150000"/>
              </a:lnSpc>
            </a:pPr>
            <a:r>
              <a:rPr lang="en-GB" sz="1200" dirty="0">
                <a:latin typeface="Arial" pitchFamily="34" charset="0"/>
                <a:cs typeface="Arial" pitchFamily="34" charset="0"/>
              </a:rPr>
              <a:t>Informal</a:t>
            </a:r>
          </a:p>
          <a:p>
            <a:pPr algn="r">
              <a:lnSpc>
                <a:spcPct val="150000"/>
              </a:lnSpc>
            </a:pPr>
            <a:r>
              <a:rPr lang="en-GB" sz="1200" dirty="0">
                <a:latin typeface="Arial" pitchFamily="34" charset="0"/>
                <a:cs typeface="Arial" pitchFamily="34" charset="0"/>
              </a:rPr>
              <a:t>Personal</a:t>
            </a:r>
          </a:p>
          <a:p>
            <a:pPr algn="r">
              <a:lnSpc>
                <a:spcPct val="150000"/>
              </a:lnSpc>
            </a:pPr>
            <a:r>
              <a:rPr lang="en-GB" sz="1200" dirty="0">
                <a:latin typeface="Arial" pitchFamily="34" charset="0"/>
                <a:cs typeface="Arial" pitchFamily="34" charset="0"/>
              </a:rPr>
              <a:t>Instinctive</a:t>
            </a:r>
          </a:p>
          <a:p>
            <a:pPr algn="r">
              <a:lnSpc>
                <a:spcPct val="150000"/>
              </a:lnSpc>
            </a:pPr>
            <a:r>
              <a:rPr lang="en-GB" sz="1200" dirty="0">
                <a:latin typeface="Arial" pitchFamily="34" charset="0"/>
                <a:cs typeface="Arial" pitchFamily="34" charset="0"/>
              </a:rPr>
              <a:t>Involved</a:t>
            </a:r>
          </a:p>
          <a:p>
            <a:pPr algn="r">
              <a:lnSpc>
                <a:spcPct val="150000"/>
              </a:lnSpc>
            </a:pPr>
            <a:r>
              <a:rPr lang="en-GB" sz="1200" dirty="0">
                <a:latin typeface="Arial" pitchFamily="34" charset="0"/>
                <a:cs typeface="Arial" pitchFamily="34" charset="0"/>
              </a:rPr>
              <a:t>Subjective</a:t>
            </a:r>
          </a:p>
          <a:p>
            <a:pPr algn="r">
              <a:lnSpc>
                <a:spcPct val="150000"/>
              </a:lnSpc>
            </a:pPr>
            <a:r>
              <a:rPr lang="en-GB" sz="1200" dirty="0">
                <a:latin typeface="Arial" pitchFamily="34" charset="0"/>
                <a:cs typeface="Arial" pitchFamily="34" charset="0"/>
              </a:rPr>
              <a:t>Flexible</a:t>
            </a:r>
          </a:p>
          <a:p>
            <a:pPr algn="r">
              <a:lnSpc>
                <a:spcPct val="150000"/>
              </a:lnSpc>
            </a:pPr>
            <a:r>
              <a:rPr lang="en-GB" sz="1200" dirty="0">
                <a:latin typeface="Arial" pitchFamily="34" charset="0"/>
                <a:cs typeface="Arial" pitchFamily="34" charset="0"/>
              </a:rPr>
              <a:t>Accommodating</a:t>
            </a:r>
          </a:p>
          <a:p>
            <a:pPr algn="r">
              <a:lnSpc>
                <a:spcPct val="150000"/>
              </a:lnSpc>
            </a:pPr>
            <a:r>
              <a:rPr lang="en-GB" sz="1200" dirty="0">
                <a:latin typeface="Arial" pitchFamily="34" charset="0"/>
                <a:cs typeface="Arial" pitchFamily="34" charset="0"/>
              </a:rPr>
              <a:t>Values-based</a:t>
            </a:r>
          </a:p>
          <a:p>
            <a:pPr algn="r">
              <a:lnSpc>
                <a:spcPct val="150000"/>
              </a:lnSpc>
            </a:pPr>
            <a:r>
              <a:rPr lang="en-GB" sz="1200" dirty="0">
                <a:latin typeface="Arial" pitchFamily="34" charset="0"/>
                <a:cs typeface="Arial" pitchFamily="34" charset="0"/>
              </a:rPr>
              <a:t>Relationship focused</a:t>
            </a:r>
          </a:p>
        </p:txBody>
      </p:sp>
      <p:grpSp>
        <p:nvGrpSpPr>
          <p:cNvPr id="84" name="Group 83"/>
          <p:cNvGrpSpPr/>
          <p:nvPr/>
        </p:nvGrpSpPr>
        <p:grpSpPr>
          <a:xfrm>
            <a:off x="2484520" y="2035635"/>
            <a:ext cx="4104456" cy="133350"/>
            <a:chOff x="3149600" y="1856930"/>
            <a:chExt cx="2844800" cy="177800"/>
          </a:xfrm>
        </p:grpSpPr>
        <p:cxnSp>
          <p:nvCxnSpPr>
            <p:cNvPr id="85" name="Straight Arrow Connector 84"/>
            <p:cNvCxnSpPr/>
            <p:nvPr/>
          </p:nvCxnSpPr>
          <p:spPr>
            <a:xfrm>
              <a:off x="3149600" y="1951386"/>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4508500" y="1945036"/>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2484520" y="2306221"/>
            <a:ext cx="4104456" cy="133350"/>
            <a:chOff x="3149600" y="2217711"/>
            <a:chExt cx="2844800" cy="177800"/>
          </a:xfrm>
        </p:grpSpPr>
        <p:cxnSp>
          <p:nvCxnSpPr>
            <p:cNvPr id="88" name="Straight Arrow Connector 87"/>
            <p:cNvCxnSpPr/>
            <p:nvPr/>
          </p:nvCxnSpPr>
          <p:spPr>
            <a:xfrm>
              <a:off x="3149600" y="2312167"/>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4508500" y="2305817"/>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2484520" y="2576807"/>
            <a:ext cx="4104456" cy="133350"/>
            <a:chOff x="3149600" y="2578492"/>
            <a:chExt cx="2844800" cy="177800"/>
          </a:xfrm>
        </p:grpSpPr>
        <p:cxnSp>
          <p:nvCxnSpPr>
            <p:cNvPr id="91" name="Straight Arrow Connector 90"/>
            <p:cNvCxnSpPr/>
            <p:nvPr/>
          </p:nvCxnSpPr>
          <p:spPr>
            <a:xfrm>
              <a:off x="3149600" y="2672948"/>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4508500" y="2666598"/>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2484520" y="2847392"/>
            <a:ext cx="4104456" cy="133350"/>
            <a:chOff x="3149600" y="2939273"/>
            <a:chExt cx="2844800" cy="177800"/>
          </a:xfrm>
        </p:grpSpPr>
        <p:cxnSp>
          <p:nvCxnSpPr>
            <p:cNvPr id="94" name="Straight Arrow Connector 93"/>
            <p:cNvCxnSpPr/>
            <p:nvPr/>
          </p:nvCxnSpPr>
          <p:spPr>
            <a:xfrm>
              <a:off x="3149600" y="3033729"/>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4508500" y="3027379"/>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2484520" y="3117978"/>
            <a:ext cx="4104456" cy="133350"/>
            <a:chOff x="3149600" y="3300054"/>
            <a:chExt cx="2844800" cy="177800"/>
          </a:xfrm>
        </p:grpSpPr>
        <p:cxnSp>
          <p:nvCxnSpPr>
            <p:cNvPr id="97" name="Straight Arrow Connector 96"/>
            <p:cNvCxnSpPr/>
            <p:nvPr/>
          </p:nvCxnSpPr>
          <p:spPr>
            <a:xfrm>
              <a:off x="3149600" y="3394510"/>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4508500" y="3388160"/>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2465470" y="3388564"/>
            <a:ext cx="4125969" cy="133350"/>
            <a:chOff x="3124200" y="3660835"/>
            <a:chExt cx="2844800" cy="177800"/>
          </a:xfrm>
        </p:grpSpPr>
        <p:cxnSp>
          <p:nvCxnSpPr>
            <p:cNvPr id="100" name="Straight Arrow Connector 99"/>
            <p:cNvCxnSpPr/>
            <p:nvPr/>
          </p:nvCxnSpPr>
          <p:spPr>
            <a:xfrm>
              <a:off x="3124200" y="3755291"/>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4483100" y="3748941"/>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484520" y="3659150"/>
            <a:ext cx="4099850" cy="133350"/>
            <a:chOff x="3124200" y="4021616"/>
            <a:chExt cx="2844800" cy="177800"/>
          </a:xfrm>
        </p:grpSpPr>
        <p:cxnSp>
          <p:nvCxnSpPr>
            <p:cNvPr id="103" name="Straight Arrow Connector 102"/>
            <p:cNvCxnSpPr/>
            <p:nvPr/>
          </p:nvCxnSpPr>
          <p:spPr>
            <a:xfrm>
              <a:off x="3124200" y="4116072"/>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4483100" y="4109722"/>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2484520" y="3929735"/>
            <a:ext cx="4107856" cy="133350"/>
            <a:chOff x="3131840" y="4382397"/>
            <a:chExt cx="2844800" cy="177800"/>
          </a:xfrm>
        </p:grpSpPr>
        <p:cxnSp>
          <p:nvCxnSpPr>
            <p:cNvPr id="106" name="Straight Arrow Connector 105"/>
            <p:cNvCxnSpPr/>
            <p:nvPr/>
          </p:nvCxnSpPr>
          <p:spPr>
            <a:xfrm>
              <a:off x="3131840" y="4476853"/>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flipH="1" flipV="1">
              <a:off x="4490740" y="4470503"/>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683566" y="1707654"/>
            <a:ext cx="7554249"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9" name="Rectangle 108"/>
          <p:cNvSpPr/>
          <p:nvPr/>
        </p:nvSpPr>
        <p:spPr>
          <a:xfrm>
            <a:off x="683567" y="1980247"/>
            <a:ext cx="754463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0" name="Rectangle 109"/>
          <p:cNvSpPr/>
          <p:nvPr/>
        </p:nvSpPr>
        <p:spPr>
          <a:xfrm>
            <a:off x="683567" y="2252840"/>
            <a:ext cx="7539811"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1" name="Rectangle 110"/>
          <p:cNvSpPr/>
          <p:nvPr/>
        </p:nvSpPr>
        <p:spPr>
          <a:xfrm>
            <a:off x="683568" y="2525432"/>
            <a:ext cx="75398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2" name="Rectangle 111"/>
          <p:cNvSpPr/>
          <p:nvPr/>
        </p:nvSpPr>
        <p:spPr>
          <a:xfrm>
            <a:off x="683568" y="2798025"/>
            <a:ext cx="754222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3" name="Rectangle 112"/>
          <p:cNvSpPr/>
          <p:nvPr/>
        </p:nvSpPr>
        <p:spPr>
          <a:xfrm>
            <a:off x="683568" y="3070618"/>
            <a:ext cx="74888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4" name="Rectangle 113"/>
          <p:cNvSpPr/>
          <p:nvPr/>
        </p:nvSpPr>
        <p:spPr>
          <a:xfrm>
            <a:off x="683568" y="3343211"/>
            <a:ext cx="755425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5" name="Rectangle 114"/>
          <p:cNvSpPr/>
          <p:nvPr/>
        </p:nvSpPr>
        <p:spPr>
          <a:xfrm>
            <a:off x="683568" y="3615803"/>
            <a:ext cx="755425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6" name="Rectangle 115"/>
          <p:cNvSpPr/>
          <p:nvPr/>
        </p:nvSpPr>
        <p:spPr>
          <a:xfrm>
            <a:off x="683568" y="3888398"/>
            <a:ext cx="75446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40315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08"/>
                                        </p:tgtEl>
                                      </p:cBhvr>
                                    </p:animEffect>
                                    <p:set>
                                      <p:cBhvr>
                                        <p:cTn id="7" dur="1" fill="hold">
                                          <p:stCondLst>
                                            <p:cond delay="999"/>
                                          </p:stCondLst>
                                        </p:cTn>
                                        <p:tgtEl>
                                          <p:spTgt spid="10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109"/>
                                        </p:tgtEl>
                                      </p:cBhvr>
                                    </p:animEffect>
                                    <p:set>
                                      <p:cBhvr>
                                        <p:cTn id="12" dur="1" fill="hold">
                                          <p:stCondLst>
                                            <p:cond delay="999"/>
                                          </p:stCondLst>
                                        </p:cTn>
                                        <p:tgtEl>
                                          <p:spTgt spid="10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110"/>
                                        </p:tgtEl>
                                      </p:cBhvr>
                                    </p:animEffect>
                                    <p:set>
                                      <p:cBhvr>
                                        <p:cTn id="17" dur="1" fill="hold">
                                          <p:stCondLst>
                                            <p:cond delay="999"/>
                                          </p:stCondLst>
                                        </p:cTn>
                                        <p:tgtEl>
                                          <p:spTgt spid="1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111"/>
                                        </p:tgtEl>
                                      </p:cBhvr>
                                    </p:animEffect>
                                    <p:set>
                                      <p:cBhvr>
                                        <p:cTn id="22" dur="1" fill="hold">
                                          <p:stCondLst>
                                            <p:cond delay="999"/>
                                          </p:stCondLst>
                                        </p:cTn>
                                        <p:tgtEl>
                                          <p:spTgt spid="1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1000"/>
                                        <p:tgtEl>
                                          <p:spTgt spid="112"/>
                                        </p:tgtEl>
                                      </p:cBhvr>
                                    </p:animEffect>
                                    <p:set>
                                      <p:cBhvr>
                                        <p:cTn id="27" dur="1" fill="hold">
                                          <p:stCondLst>
                                            <p:cond delay="999"/>
                                          </p:stCondLst>
                                        </p:cTn>
                                        <p:tgtEl>
                                          <p:spTgt spid="1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1000"/>
                                        <p:tgtEl>
                                          <p:spTgt spid="113"/>
                                        </p:tgtEl>
                                      </p:cBhvr>
                                    </p:animEffect>
                                    <p:set>
                                      <p:cBhvr>
                                        <p:cTn id="32" dur="1" fill="hold">
                                          <p:stCondLst>
                                            <p:cond delay="999"/>
                                          </p:stCondLst>
                                        </p:cTn>
                                        <p:tgtEl>
                                          <p:spTgt spid="1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000"/>
                                        <p:tgtEl>
                                          <p:spTgt spid="114"/>
                                        </p:tgtEl>
                                      </p:cBhvr>
                                    </p:animEffect>
                                    <p:set>
                                      <p:cBhvr>
                                        <p:cTn id="37" dur="1" fill="hold">
                                          <p:stCondLst>
                                            <p:cond delay="999"/>
                                          </p:stCondLst>
                                        </p:cTn>
                                        <p:tgtEl>
                                          <p:spTgt spid="1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1000"/>
                                        <p:tgtEl>
                                          <p:spTgt spid="115"/>
                                        </p:tgtEl>
                                      </p:cBhvr>
                                    </p:animEffect>
                                    <p:set>
                                      <p:cBhvr>
                                        <p:cTn id="42" dur="1" fill="hold">
                                          <p:stCondLst>
                                            <p:cond delay="999"/>
                                          </p:stCondLst>
                                        </p:cTn>
                                        <p:tgtEl>
                                          <p:spTgt spid="1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1000"/>
                                        <p:tgtEl>
                                          <p:spTgt spid="116"/>
                                        </p:tgtEl>
                                      </p:cBhvr>
                                    </p:animEffect>
                                    <p:set>
                                      <p:cBhvr>
                                        <p:cTn id="47" dur="1" fill="hold">
                                          <p:stCondLst>
                                            <p:cond delay="9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13" grpId="0" animBg="1"/>
      <p:bldP spid="114" grpId="0" animBg="1"/>
      <p:bldP spid="115" grpId="0" animBg="1"/>
      <p:bldP spid="1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3519000" y="1779662"/>
            <a:ext cx="2106000" cy="210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Group 32"/>
          <p:cNvGrpSpPr/>
          <p:nvPr/>
        </p:nvGrpSpPr>
        <p:grpSpPr>
          <a:xfrm>
            <a:off x="2195736" y="1357179"/>
            <a:ext cx="4920584" cy="2946531"/>
            <a:chOff x="1403649" y="904907"/>
            <a:chExt cx="6560778" cy="3928708"/>
          </a:xfrm>
        </p:grpSpPr>
        <p:sp>
          <p:nvSpPr>
            <p:cNvPr id="34" name="TextBox 33"/>
            <p:cNvSpPr txBox="1"/>
            <p:nvPr/>
          </p:nvSpPr>
          <p:spPr>
            <a:xfrm>
              <a:off x="3779911" y="904907"/>
              <a:ext cx="1584176" cy="461665"/>
            </a:xfrm>
            <a:prstGeom prst="rect">
              <a:avLst/>
            </a:prstGeom>
            <a:noFill/>
          </p:spPr>
          <p:txBody>
            <a:bodyPr wrap="square" rtlCol="0">
              <a:spAutoFit/>
            </a:bodyPr>
            <a:lstStyle/>
            <a:p>
              <a:pPr algn="ctr"/>
              <a:r>
                <a:rPr lang="en-GB" sz="1650" dirty="0">
                  <a:latin typeface="Arial" pitchFamily="34" charset="0"/>
                  <a:cs typeface="Arial" pitchFamily="34" charset="0"/>
                </a:rPr>
                <a:t>Thinking</a:t>
              </a:r>
            </a:p>
          </p:txBody>
        </p:sp>
        <p:sp>
          <p:nvSpPr>
            <p:cNvPr id="35" name="TextBox 34"/>
            <p:cNvSpPr txBox="1"/>
            <p:nvPr/>
          </p:nvSpPr>
          <p:spPr>
            <a:xfrm>
              <a:off x="3887923" y="4371950"/>
              <a:ext cx="1368153" cy="461665"/>
            </a:xfrm>
            <a:prstGeom prst="rect">
              <a:avLst/>
            </a:prstGeom>
            <a:noFill/>
          </p:spPr>
          <p:txBody>
            <a:bodyPr wrap="square" rtlCol="0">
              <a:spAutoFit/>
            </a:bodyPr>
            <a:lstStyle/>
            <a:p>
              <a:pPr algn="ctr"/>
              <a:r>
                <a:rPr lang="en-GB" sz="1650" dirty="0">
                  <a:latin typeface="Arial" pitchFamily="34" charset="0"/>
                  <a:cs typeface="Arial" pitchFamily="34" charset="0"/>
                </a:rPr>
                <a:t>Feeling</a:t>
              </a:r>
            </a:p>
          </p:txBody>
        </p:sp>
        <p:sp>
          <p:nvSpPr>
            <p:cNvPr id="36" name="TextBox 35"/>
            <p:cNvSpPr txBox="1"/>
            <p:nvPr/>
          </p:nvSpPr>
          <p:spPr>
            <a:xfrm rot="5400000">
              <a:off x="1975358" y="1983894"/>
              <a:ext cx="584776" cy="1728193"/>
            </a:xfrm>
            <a:prstGeom prst="rect">
              <a:avLst/>
            </a:prstGeom>
            <a:noFill/>
          </p:spPr>
          <p:txBody>
            <a:bodyPr vert="vert270" wrap="square" rtlCol="0">
              <a:spAutoFit/>
            </a:bodyPr>
            <a:lstStyle/>
            <a:p>
              <a:pPr algn="ctr"/>
              <a:r>
                <a:rPr lang="en-GB" sz="1650" dirty="0">
                  <a:latin typeface="Arial" pitchFamily="34" charset="0"/>
                  <a:cs typeface="Arial" pitchFamily="34" charset="0"/>
                </a:rPr>
                <a:t>Introversion</a:t>
              </a:r>
            </a:p>
          </p:txBody>
        </p:sp>
        <p:sp>
          <p:nvSpPr>
            <p:cNvPr id="37" name="TextBox 36"/>
            <p:cNvSpPr txBox="1"/>
            <p:nvPr/>
          </p:nvSpPr>
          <p:spPr>
            <a:xfrm rot="5400000">
              <a:off x="6702980" y="1881571"/>
              <a:ext cx="584776" cy="1938119"/>
            </a:xfrm>
            <a:prstGeom prst="rect">
              <a:avLst/>
            </a:prstGeom>
            <a:noFill/>
          </p:spPr>
          <p:txBody>
            <a:bodyPr vert="vert270" wrap="square" rtlCol="0">
              <a:spAutoFit/>
            </a:bodyPr>
            <a:lstStyle/>
            <a:p>
              <a:pPr algn="ctr"/>
              <a:r>
                <a:rPr lang="en-GB" sz="1650" dirty="0">
                  <a:latin typeface="Arial" pitchFamily="34" charset="0"/>
                  <a:cs typeface="Arial" pitchFamily="34" charset="0"/>
                </a:rPr>
                <a:t>Extraversion</a:t>
              </a:r>
            </a:p>
          </p:txBody>
        </p:sp>
      </p:grpSp>
      <p:sp>
        <p:nvSpPr>
          <p:cNvPr id="38" name="Title 22"/>
          <p:cNvSpPr>
            <a:spLocks noGrp="1"/>
          </p:cNvSpPr>
          <p:nvPr>
            <p:ph type="title"/>
          </p:nvPr>
        </p:nvSpPr>
        <p:spPr>
          <a:xfrm>
            <a:off x="503040" y="141480"/>
            <a:ext cx="8533456" cy="857250"/>
          </a:xfrm>
        </p:spPr>
        <p:txBody>
          <a:bodyPr>
            <a:noAutofit/>
          </a:bodyPr>
          <a:lstStyle/>
          <a:p>
            <a:r>
              <a:rPr lang="en-GB" sz="3200" dirty="0"/>
              <a:t>Jungian Preferences and the Colour Energies</a:t>
            </a:r>
          </a:p>
        </p:txBody>
      </p:sp>
    </p:spTree>
    <p:extLst>
      <p:ext uri="{BB962C8B-B14F-4D97-AF65-F5344CB8AC3E}">
        <p14:creationId xmlns:p14="http://schemas.microsoft.com/office/powerpoint/2010/main" val="56338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241F1-ED48-4E7E-B4F2-E1A824FAEA48}"/>
              </a:ext>
            </a:extLst>
          </p:cNvPr>
          <p:cNvSpPr>
            <a:spLocks noGrp="1"/>
          </p:cNvSpPr>
          <p:nvPr>
            <p:ph type="title"/>
          </p:nvPr>
        </p:nvSpPr>
        <p:spPr>
          <a:xfrm>
            <a:off x="503040" y="141480"/>
            <a:ext cx="8605464" cy="857250"/>
          </a:xfrm>
        </p:spPr>
        <p:txBody>
          <a:bodyPr>
            <a:noAutofit/>
          </a:bodyPr>
          <a:lstStyle/>
          <a:p>
            <a:r>
              <a:rPr lang="en-GB" sz="3200" dirty="0"/>
              <a:t>Jungian Preferences and the Colour Energies</a:t>
            </a:r>
          </a:p>
        </p:txBody>
      </p:sp>
      <p:sp>
        <p:nvSpPr>
          <p:cNvPr id="5" name="TextBox 4">
            <a:extLst>
              <a:ext uri="{FF2B5EF4-FFF2-40B4-BE49-F238E27FC236}">
                <a16:creationId xmlns:a16="http://schemas.microsoft.com/office/drawing/2014/main" id="{5AB72A62-0259-46EA-A235-28A008FABFAF}"/>
              </a:ext>
            </a:extLst>
          </p:cNvPr>
          <p:cNvSpPr txBox="1"/>
          <p:nvPr/>
        </p:nvSpPr>
        <p:spPr>
          <a:xfrm>
            <a:off x="2033718" y="2571751"/>
            <a:ext cx="1790700" cy="346249"/>
          </a:xfrm>
          <a:prstGeom prst="rect">
            <a:avLst/>
          </a:prstGeom>
          <a:noFill/>
        </p:spPr>
        <p:txBody>
          <a:bodyPr wrap="square" rtlCol="0">
            <a:spAutoFit/>
          </a:bodyPr>
          <a:lstStyle/>
          <a:p>
            <a:pPr algn="ctr"/>
            <a:r>
              <a:rPr lang="en-GB" sz="1650" dirty="0">
                <a:latin typeface="Arial" pitchFamily="34" charset="0"/>
                <a:cs typeface="Arial" pitchFamily="34" charset="0"/>
              </a:rPr>
              <a:t>Introversion</a:t>
            </a:r>
          </a:p>
        </p:txBody>
      </p:sp>
      <p:pic>
        <p:nvPicPr>
          <p:cNvPr id="8" name="Graphic 7">
            <a:extLst>
              <a:ext uri="{FF2B5EF4-FFF2-40B4-BE49-F238E27FC236}">
                <a16:creationId xmlns:a16="http://schemas.microsoft.com/office/drawing/2014/main" id="{EA7183C0-F4C4-41F2-873E-579E73F5A1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6316" y="1869672"/>
            <a:ext cx="1830600" cy="1830600"/>
          </a:xfrm>
          <a:prstGeom prst="rect">
            <a:avLst/>
          </a:prstGeom>
        </p:spPr>
      </p:pic>
    </p:spTree>
    <p:extLst>
      <p:ext uri="{BB962C8B-B14F-4D97-AF65-F5344CB8AC3E}">
        <p14:creationId xmlns:p14="http://schemas.microsoft.com/office/powerpoint/2010/main" val="217815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B72A62-0259-46EA-A235-28A008FABFAF}"/>
              </a:ext>
            </a:extLst>
          </p:cNvPr>
          <p:cNvSpPr txBox="1"/>
          <p:nvPr/>
        </p:nvSpPr>
        <p:spPr>
          <a:xfrm>
            <a:off x="5328084" y="2571751"/>
            <a:ext cx="1790700" cy="346249"/>
          </a:xfrm>
          <a:prstGeom prst="rect">
            <a:avLst/>
          </a:prstGeom>
          <a:noFill/>
        </p:spPr>
        <p:txBody>
          <a:bodyPr wrap="square" rtlCol="0">
            <a:spAutoFit/>
          </a:bodyPr>
          <a:lstStyle/>
          <a:p>
            <a:pPr algn="ctr"/>
            <a:r>
              <a:rPr lang="en-GB" sz="1650" dirty="0">
                <a:latin typeface="Arial" pitchFamily="34" charset="0"/>
                <a:cs typeface="Arial" pitchFamily="34" charset="0"/>
              </a:rPr>
              <a:t>Extraversion</a:t>
            </a:r>
          </a:p>
        </p:txBody>
      </p:sp>
      <p:pic>
        <p:nvPicPr>
          <p:cNvPr id="6" name="Graphic 5">
            <a:extLst>
              <a:ext uri="{FF2B5EF4-FFF2-40B4-BE49-F238E27FC236}">
                <a16:creationId xmlns:a16="http://schemas.microsoft.com/office/drawing/2014/main" id="{529FC31D-D413-4F16-8342-3E9F61CD8B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6700" y="1869672"/>
            <a:ext cx="1830600" cy="1830600"/>
          </a:xfrm>
          <a:prstGeom prst="rect">
            <a:avLst/>
          </a:prstGeom>
        </p:spPr>
      </p:pic>
      <p:sp>
        <p:nvSpPr>
          <p:cNvPr id="8" name="Title 1">
            <a:extLst>
              <a:ext uri="{FF2B5EF4-FFF2-40B4-BE49-F238E27FC236}">
                <a16:creationId xmlns:a16="http://schemas.microsoft.com/office/drawing/2014/main" id="{70B7F8E8-F392-47A2-8619-27ADDBF61120}"/>
              </a:ext>
            </a:extLst>
          </p:cNvPr>
          <p:cNvSpPr>
            <a:spLocks noGrp="1"/>
          </p:cNvSpPr>
          <p:nvPr>
            <p:ph type="title"/>
          </p:nvPr>
        </p:nvSpPr>
        <p:spPr>
          <a:xfrm>
            <a:off x="503040" y="141480"/>
            <a:ext cx="8605464" cy="857250"/>
          </a:xfrm>
        </p:spPr>
        <p:txBody>
          <a:bodyPr>
            <a:noAutofit/>
          </a:bodyPr>
          <a:lstStyle/>
          <a:p>
            <a:r>
              <a:rPr lang="en-GB" sz="3200" dirty="0"/>
              <a:t>Jungian Preferences and the Colour Energies</a:t>
            </a:r>
          </a:p>
        </p:txBody>
      </p:sp>
    </p:spTree>
    <p:extLst>
      <p:ext uri="{BB962C8B-B14F-4D97-AF65-F5344CB8AC3E}">
        <p14:creationId xmlns:p14="http://schemas.microsoft.com/office/powerpoint/2010/main" val="229701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B72A62-0259-46EA-A235-28A008FABFAF}"/>
              </a:ext>
            </a:extLst>
          </p:cNvPr>
          <p:cNvSpPr txBox="1"/>
          <p:nvPr/>
        </p:nvSpPr>
        <p:spPr>
          <a:xfrm>
            <a:off x="3676650" y="1488783"/>
            <a:ext cx="1790700" cy="346249"/>
          </a:xfrm>
          <a:prstGeom prst="rect">
            <a:avLst/>
          </a:prstGeom>
          <a:noFill/>
        </p:spPr>
        <p:txBody>
          <a:bodyPr wrap="square" rtlCol="0">
            <a:spAutoFit/>
          </a:bodyPr>
          <a:lstStyle/>
          <a:p>
            <a:pPr algn="ctr"/>
            <a:r>
              <a:rPr lang="en-GB" sz="1650" dirty="0">
                <a:latin typeface="Arial" pitchFamily="34" charset="0"/>
                <a:cs typeface="Arial" pitchFamily="34" charset="0"/>
              </a:rPr>
              <a:t>Thinking</a:t>
            </a:r>
          </a:p>
        </p:txBody>
      </p:sp>
      <p:pic>
        <p:nvPicPr>
          <p:cNvPr id="17" name="Graphic 16">
            <a:extLst>
              <a:ext uri="{FF2B5EF4-FFF2-40B4-BE49-F238E27FC236}">
                <a16:creationId xmlns:a16="http://schemas.microsoft.com/office/drawing/2014/main" id="{7F86C21F-CB94-4C0C-A9D7-38E04ED30E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6700" y="1869672"/>
            <a:ext cx="1830600" cy="1830600"/>
          </a:xfrm>
          <a:prstGeom prst="rect">
            <a:avLst/>
          </a:prstGeom>
        </p:spPr>
      </p:pic>
      <p:sp>
        <p:nvSpPr>
          <p:cNvPr id="8" name="Title 1">
            <a:extLst>
              <a:ext uri="{FF2B5EF4-FFF2-40B4-BE49-F238E27FC236}">
                <a16:creationId xmlns:a16="http://schemas.microsoft.com/office/drawing/2014/main" id="{2FFF51BF-BC68-4A55-B574-7D01530C3E72}"/>
              </a:ext>
            </a:extLst>
          </p:cNvPr>
          <p:cNvSpPr>
            <a:spLocks noGrp="1"/>
          </p:cNvSpPr>
          <p:nvPr>
            <p:ph type="title"/>
          </p:nvPr>
        </p:nvSpPr>
        <p:spPr>
          <a:xfrm>
            <a:off x="503040" y="141480"/>
            <a:ext cx="8605464" cy="857250"/>
          </a:xfrm>
        </p:spPr>
        <p:txBody>
          <a:bodyPr>
            <a:noAutofit/>
          </a:bodyPr>
          <a:lstStyle/>
          <a:p>
            <a:r>
              <a:rPr lang="en-GB" sz="3200" dirty="0"/>
              <a:t>Jungian Preferences and the Colour Energies</a:t>
            </a:r>
          </a:p>
        </p:txBody>
      </p:sp>
    </p:spTree>
    <p:extLst>
      <p:ext uri="{BB962C8B-B14F-4D97-AF65-F5344CB8AC3E}">
        <p14:creationId xmlns:p14="http://schemas.microsoft.com/office/powerpoint/2010/main" val="222946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94EB-AC8C-4B71-A6BF-6D97EF8A8DA8}"/>
              </a:ext>
            </a:extLst>
          </p:cNvPr>
          <p:cNvSpPr>
            <a:spLocks noGrp="1"/>
          </p:cNvSpPr>
          <p:nvPr>
            <p:ph type="ctrTitle"/>
          </p:nvPr>
        </p:nvSpPr>
        <p:spPr>
          <a:xfrm>
            <a:off x="251520" y="3507854"/>
            <a:ext cx="6624736" cy="936104"/>
          </a:xfrm>
        </p:spPr>
        <p:txBody>
          <a:bodyPr/>
          <a:lstStyle/>
          <a:p>
            <a:r>
              <a:rPr lang="en-GB" dirty="0"/>
              <a:t>Insights Discovery: An Introduction</a:t>
            </a:r>
          </a:p>
        </p:txBody>
      </p:sp>
      <p:sp>
        <p:nvSpPr>
          <p:cNvPr id="3" name="Subtitle 2">
            <a:extLst>
              <a:ext uri="{FF2B5EF4-FFF2-40B4-BE49-F238E27FC236}">
                <a16:creationId xmlns:a16="http://schemas.microsoft.com/office/drawing/2014/main" id="{CF4A8B53-A413-4FD1-986A-FFCD30318390}"/>
              </a:ext>
            </a:extLst>
          </p:cNvPr>
          <p:cNvSpPr>
            <a:spLocks noGrp="1"/>
          </p:cNvSpPr>
          <p:nvPr>
            <p:ph type="subTitle" idx="1"/>
          </p:nvPr>
        </p:nvSpPr>
        <p:spPr>
          <a:xfrm>
            <a:off x="251520" y="4389167"/>
            <a:ext cx="5040560" cy="432048"/>
          </a:xfrm>
        </p:spPr>
        <p:txBody>
          <a:bodyPr/>
          <a:lstStyle/>
          <a:p>
            <a:r>
              <a:rPr lang="en-GB" dirty="0"/>
              <a:t>Beginning the journey …</a:t>
            </a:r>
          </a:p>
        </p:txBody>
      </p:sp>
    </p:spTree>
    <p:extLst>
      <p:ext uri="{BB962C8B-B14F-4D97-AF65-F5344CB8AC3E}">
        <p14:creationId xmlns:p14="http://schemas.microsoft.com/office/powerpoint/2010/main" val="2387584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B72A62-0259-46EA-A235-28A008FABFAF}"/>
              </a:ext>
            </a:extLst>
          </p:cNvPr>
          <p:cNvSpPr txBox="1"/>
          <p:nvPr/>
        </p:nvSpPr>
        <p:spPr>
          <a:xfrm>
            <a:off x="3673848" y="3759883"/>
            <a:ext cx="1790700" cy="346249"/>
          </a:xfrm>
          <a:prstGeom prst="rect">
            <a:avLst/>
          </a:prstGeom>
          <a:noFill/>
        </p:spPr>
        <p:txBody>
          <a:bodyPr wrap="square" rtlCol="0">
            <a:spAutoFit/>
          </a:bodyPr>
          <a:lstStyle/>
          <a:p>
            <a:pPr algn="ctr"/>
            <a:r>
              <a:rPr lang="en-GB" sz="1650" dirty="0">
                <a:latin typeface="Arial" pitchFamily="34" charset="0"/>
                <a:cs typeface="Arial" pitchFamily="34" charset="0"/>
              </a:rPr>
              <a:t>Feeling</a:t>
            </a:r>
          </a:p>
        </p:txBody>
      </p:sp>
      <p:pic>
        <p:nvPicPr>
          <p:cNvPr id="6" name="Graphic 5">
            <a:extLst>
              <a:ext uri="{FF2B5EF4-FFF2-40B4-BE49-F238E27FC236}">
                <a16:creationId xmlns:a16="http://schemas.microsoft.com/office/drawing/2014/main" id="{E33FE18E-CAD5-4DA1-B894-268C17F08A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3898" y="1869672"/>
            <a:ext cx="1830600" cy="1830600"/>
          </a:xfrm>
          <a:prstGeom prst="rect">
            <a:avLst/>
          </a:prstGeom>
        </p:spPr>
      </p:pic>
      <p:sp>
        <p:nvSpPr>
          <p:cNvPr id="9" name="Title 1">
            <a:extLst>
              <a:ext uri="{FF2B5EF4-FFF2-40B4-BE49-F238E27FC236}">
                <a16:creationId xmlns:a16="http://schemas.microsoft.com/office/drawing/2014/main" id="{8979BA5B-C5CD-42A1-A1DD-33D8B5D5FBAA}"/>
              </a:ext>
            </a:extLst>
          </p:cNvPr>
          <p:cNvSpPr>
            <a:spLocks noGrp="1"/>
          </p:cNvSpPr>
          <p:nvPr>
            <p:ph type="title"/>
          </p:nvPr>
        </p:nvSpPr>
        <p:spPr>
          <a:xfrm>
            <a:off x="503040" y="141480"/>
            <a:ext cx="8605464" cy="857250"/>
          </a:xfrm>
        </p:spPr>
        <p:txBody>
          <a:bodyPr>
            <a:noAutofit/>
          </a:bodyPr>
          <a:lstStyle/>
          <a:p>
            <a:r>
              <a:rPr lang="en-GB" sz="3200" dirty="0"/>
              <a:t>Jungian Preferences and the Colour Energies</a:t>
            </a:r>
          </a:p>
        </p:txBody>
      </p:sp>
    </p:spTree>
    <p:extLst>
      <p:ext uri="{BB962C8B-B14F-4D97-AF65-F5344CB8AC3E}">
        <p14:creationId xmlns:p14="http://schemas.microsoft.com/office/powerpoint/2010/main" val="274017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108454-4B75-44E3-A4D3-5CB0E42F1444}"/>
              </a:ext>
            </a:extLst>
          </p:cNvPr>
          <p:cNvSpPr txBox="1"/>
          <p:nvPr/>
        </p:nvSpPr>
        <p:spPr>
          <a:xfrm>
            <a:off x="683568" y="1131590"/>
            <a:ext cx="3888432" cy="1789044"/>
          </a:xfrm>
          <a:prstGeom prst="rect">
            <a:avLst/>
          </a:prstGeom>
          <a:noFill/>
          <a:ln>
            <a:solidFill>
              <a:schemeClr val="accent4"/>
            </a:solidFill>
          </a:ln>
        </p:spPr>
        <p:txBody>
          <a:bodyPr wrap="square" lIns="72000" tIns="72000" rIns="72000" bIns="72000" rtlCol="0">
            <a:noAutofit/>
          </a:bodyPr>
          <a:lstStyle/>
          <a:p>
            <a:pPr>
              <a:spcAft>
                <a:spcPts val="600"/>
              </a:spcAft>
            </a:pPr>
            <a:r>
              <a:rPr lang="en-GB" sz="1600" b="1" dirty="0">
                <a:latin typeface="Arial" panose="020B0604020202020204" pitchFamily="34" charset="0"/>
                <a:cs typeface="Arial" panose="020B0604020202020204" pitchFamily="34" charset="0"/>
              </a:rPr>
              <a:t>Cool Blue</a:t>
            </a:r>
            <a:br>
              <a:rPr lang="en-GB" sz="15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The combination of the </a:t>
            </a:r>
            <a:r>
              <a:rPr lang="en-GB" sz="1400" b="1" dirty="0">
                <a:latin typeface="Arial" panose="020B0604020202020204" pitchFamily="34" charset="0"/>
                <a:cs typeface="Arial" panose="020B0604020202020204" pitchFamily="34" charset="0"/>
              </a:rPr>
              <a:t>Introverted</a:t>
            </a:r>
            <a:r>
              <a:rPr lang="en-GB" sz="1400" dirty="0">
                <a:latin typeface="Arial" panose="020B0604020202020204" pitchFamily="34" charset="0"/>
                <a:cs typeface="Arial" panose="020B0604020202020204" pitchFamily="34" charset="0"/>
              </a:rPr>
              <a:t>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and </a:t>
            </a:r>
            <a:r>
              <a:rPr lang="en-GB" sz="1400" b="1" dirty="0">
                <a:latin typeface="Arial" panose="020B0604020202020204" pitchFamily="34" charset="0"/>
                <a:cs typeface="Arial" panose="020B0604020202020204" pitchFamily="34" charset="0"/>
              </a:rPr>
              <a:t>Thinking</a:t>
            </a:r>
            <a:r>
              <a:rPr lang="en-GB" sz="1400" dirty="0">
                <a:latin typeface="Arial" panose="020B0604020202020204" pitchFamily="34" charset="0"/>
                <a:cs typeface="Arial" panose="020B0604020202020204" pitchFamily="34" charset="0"/>
              </a:rPr>
              <a:t> preferences: </a:t>
            </a:r>
          </a:p>
          <a:p>
            <a:r>
              <a:rPr lang="en-GB" sz="1400" dirty="0">
                <a:latin typeface="Arial" panose="020B0604020202020204" pitchFamily="34" charset="0"/>
                <a:cs typeface="Arial" panose="020B0604020202020204" pitchFamily="34" charset="0"/>
              </a:rPr>
              <a:t>Task-focused</a:t>
            </a:r>
          </a:p>
          <a:p>
            <a:r>
              <a:rPr lang="en-GB" sz="1400" dirty="0">
                <a:latin typeface="Arial" panose="020B0604020202020204" pitchFamily="34" charset="0"/>
                <a:cs typeface="Arial" panose="020B0604020202020204" pitchFamily="34" charset="0"/>
              </a:rPr>
              <a:t>Calm under pressure</a:t>
            </a:r>
          </a:p>
          <a:p>
            <a:r>
              <a:rPr lang="en-GB" sz="1400" dirty="0">
                <a:latin typeface="Arial" panose="020B0604020202020204" pitchFamily="34" charset="0"/>
                <a:cs typeface="Arial" panose="020B0604020202020204" pitchFamily="34" charset="0"/>
              </a:rPr>
              <a:t>Thoughtful</a:t>
            </a:r>
          </a:p>
          <a:p>
            <a:r>
              <a:rPr lang="en-GB" sz="1400" dirty="0">
                <a:latin typeface="Arial" panose="020B0604020202020204" pitchFamily="34" charset="0"/>
                <a:cs typeface="Arial" panose="020B0604020202020204" pitchFamily="34" charset="0"/>
              </a:rPr>
              <a:t>Objective</a:t>
            </a:r>
          </a:p>
        </p:txBody>
      </p:sp>
      <p:sp>
        <p:nvSpPr>
          <p:cNvPr id="6" name="TextBox 5">
            <a:extLst>
              <a:ext uri="{FF2B5EF4-FFF2-40B4-BE49-F238E27FC236}">
                <a16:creationId xmlns:a16="http://schemas.microsoft.com/office/drawing/2014/main" id="{97175787-044D-43E9-886D-D51E9FD35DCB}"/>
              </a:ext>
            </a:extLst>
          </p:cNvPr>
          <p:cNvSpPr txBox="1"/>
          <p:nvPr/>
        </p:nvSpPr>
        <p:spPr>
          <a:xfrm>
            <a:off x="683568" y="2920634"/>
            <a:ext cx="3888432" cy="1811356"/>
          </a:xfrm>
          <a:prstGeom prst="rect">
            <a:avLst/>
          </a:prstGeom>
          <a:noFill/>
          <a:ln>
            <a:solidFill>
              <a:schemeClr val="accent3"/>
            </a:solidFill>
          </a:ln>
        </p:spPr>
        <p:txBody>
          <a:bodyPr wrap="square" lIns="72000" tIns="72000" rIns="72000" bIns="72000" rtlCol="0">
            <a:noAutofit/>
          </a:bodyPr>
          <a:lstStyle/>
          <a:p>
            <a:pPr>
              <a:spcAft>
                <a:spcPts val="600"/>
              </a:spcAft>
            </a:pPr>
            <a:r>
              <a:rPr lang="en-GB" sz="1600" b="1" dirty="0">
                <a:latin typeface="Arial" panose="020B0604020202020204" pitchFamily="34" charset="0"/>
                <a:cs typeface="Arial" panose="020B0604020202020204" pitchFamily="34" charset="0"/>
              </a:rPr>
              <a:t>Earth Green</a:t>
            </a:r>
            <a:br>
              <a:rPr lang="en-GB" sz="15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The combination of the </a:t>
            </a:r>
            <a:r>
              <a:rPr lang="en-GB" sz="1400" b="1" dirty="0">
                <a:latin typeface="Arial" panose="020B0604020202020204" pitchFamily="34" charset="0"/>
                <a:cs typeface="Arial" panose="020B0604020202020204" pitchFamily="34" charset="0"/>
              </a:rPr>
              <a:t>Introverted</a:t>
            </a:r>
            <a:r>
              <a:rPr lang="en-GB" sz="1400" dirty="0">
                <a:latin typeface="Arial" panose="020B0604020202020204" pitchFamily="34" charset="0"/>
                <a:cs typeface="Arial" panose="020B0604020202020204" pitchFamily="34" charset="0"/>
              </a:rPr>
              <a:t>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and </a:t>
            </a:r>
            <a:r>
              <a:rPr lang="en-GB" sz="1400" b="1" dirty="0">
                <a:latin typeface="Arial" panose="020B0604020202020204" pitchFamily="34" charset="0"/>
                <a:cs typeface="Arial" panose="020B0604020202020204" pitchFamily="34" charset="0"/>
              </a:rPr>
              <a:t>Feeling</a:t>
            </a:r>
            <a:r>
              <a:rPr lang="en-GB" sz="1400" dirty="0">
                <a:latin typeface="Arial" panose="020B0604020202020204" pitchFamily="34" charset="0"/>
                <a:cs typeface="Arial" panose="020B0604020202020204" pitchFamily="34" charset="0"/>
              </a:rPr>
              <a:t> preferences: </a:t>
            </a:r>
          </a:p>
          <a:p>
            <a:r>
              <a:rPr lang="en-GB" sz="1400" dirty="0">
                <a:latin typeface="Arial" panose="020B0604020202020204" pitchFamily="34" charset="0"/>
                <a:cs typeface="Arial" panose="020B0604020202020204" pitchFamily="34" charset="0"/>
              </a:rPr>
              <a:t>Depth in relationships</a:t>
            </a:r>
          </a:p>
          <a:p>
            <a:r>
              <a:rPr lang="en-GB" sz="1400" dirty="0">
                <a:latin typeface="Arial" panose="020B0604020202020204" pitchFamily="34" charset="0"/>
                <a:cs typeface="Arial" panose="020B0604020202020204" pitchFamily="34" charset="0"/>
              </a:rPr>
              <a:t>Reflection</a:t>
            </a:r>
          </a:p>
          <a:p>
            <a:r>
              <a:rPr lang="en-GB" sz="1400" dirty="0">
                <a:latin typeface="Arial" panose="020B0604020202020204" pitchFamily="34" charset="0"/>
                <a:cs typeface="Arial" panose="020B0604020202020204" pitchFamily="34" charset="0"/>
              </a:rPr>
              <a:t>Harmony</a:t>
            </a:r>
          </a:p>
          <a:p>
            <a:r>
              <a:rPr lang="en-GB" sz="1400" dirty="0">
                <a:latin typeface="Arial" panose="020B0604020202020204" pitchFamily="34" charset="0"/>
                <a:cs typeface="Arial" panose="020B0604020202020204" pitchFamily="34" charset="0"/>
              </a:rPr>
              <a:t>Consensus</a:t>
            </a:r>
          </a:p>
        </p:txBody>
      </p:sp>
      <p:sp>
        <p:nvSpPr>
          <p:cNvPr id="7" name="TextBox 6">
            <a:extLst>
              <a:ext uri="{FF2B5EF4-FFF2-40B4-BE49-F238E27FC236}">
                <a16:creationId xmlns:a16="http://schemas.microsoft.com/office/drawing/2014/main" id="{4E904BB8-AD2E-4BD4-98D3-A81383BD8FFE}"/>
              </a:ext>
            </a:extLst>
          </p:cNvPr>
          <p:cNvSpPr txBox="1"/>
          <p:nvPr/>
        </p:nvSpPr>
        <p:spPr>
          <a:xfrm>
            <a:off x="4572000" y="1131590"/>
            <a:ext cx="4032448" cy="1789044"/>
          </a:xfrm>
          <a:prstGeom prst="rect">
            <a:avLst/>
          </a:prstGeom>
          <a:noFill/>
          <a:ln>
            <a:solidFill>
              <a:schemeClr val="accent1"/>
            </a:solidFill>
          </a:ln>
        </p:spPr>
        <p:txBody>
          <a:bodyPr wrap="square" lIns="72000" tIns="72000" rIns="72000" bIns="72000" rtlCol="0">
            <a:noAutofit/>
          </a:bodyPr>
          <a:lstStyle/>
          <a:p>
            <a:pPr algn="r">
              <a:spcAft>
                <a:spcPts val="600"/>
              </a:spcAft>
            </a:pPr>
            <a:r>
              <a:rPr lang="en-GB" sz="1600" b="1" dirty="0">
                <a:latin typeface="Arial" panose="020B0604020202020204" pitchFamily="34" charset="0"/>
                <a:cs typeface="Arial" panose="020B0604020202020204" pitchFamily="34" charset="0"/>
              </a:rPr>
              <a:t>Fiery Red</a:t>
            </a:r>
            <a:br>
              <a:rPr lang="en-GB" sz="15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The combination of the </a:t>
            </a:r>
            <a:r>
              <a:rPr lang="en-GB" sz="1400" b="1" dirty="0">
                <a:latin typeface="Arial" panose="020B0604020202020204" pitchFamily="34" charset="0"/>
                <a:cs typeface="Arial" panose="020B0604020202020204" pitchFamily="34" charset="0"/>
              </a:rPr>
              <a:t>Extraverted</a:t>
            </a:r>
            <a:r>
              <a:rPr lang="en-GB" sz="1400" dirty="0">
                <a:latin typeface="Arial" panose="020B0604020202020204" pitchFamily="34" charset="0"/>
                <a:cs typeface="Arial" panose="020B0604020202020204" pitchFamily="34" charset="0"/>
              </a:rPr>
              <a:t>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and </a:t>
            </a:r>
            <a:r>
              <a:rPr lang="en-GB" sz="1400" b="1" dirty="0">
                <a:latin typeface="Arial" panose="020B0604020202020204" pitchFamily="34" charset="0"/>
                <a:cs typeface="Arial" panose="020B0604020202020204" pitchFamily="34" charset="0"/>
              </a:rPr>
              <a:t>Thinking</a:t>
            </a:r>
            <a:r>
              <a:rPr lang="en-GB" sz="1400" dirty="0">
                <a:latin typeface="Arial" panose="020B0604020202020204" pitchFamily="34" charset="0"/>
                <a:cs typeface="Arial" panose="020B0604020202020204" pitchFamily="34" charset="0"/>
              </a:rPr>
              <a:t> preferences: </a:t>
            </a:r>
          </a:p>
          <a:p>
            <a:pPr algn="r"/>
            <a:r>
              <a:rPr lang="en-GB" sz="1400" dirty="0">
                <a:latin typeface="Arial" panose="020B0604020202020204" pitchFamily="34" charset="0"/>
                <a:cs typeface="Arial" panose="020B0604020202020204" pitchFamily="34" charset="0"/>
              </a:rPr>
              <a:t>Enjoying high activity</a:t>
            </a:r>
          </a:p>
          <a:p>
            <a:pPr algn="r"/>
            <a:r>
              <a:rPr lang="en-GB" sz="1400" dirty="0">
                <a:latin typeface="Arial" panose="020B0604020202020204" pitchFamily="34" charset="0"/>
                <a:cs typeface="Arial" panose="020B0604020202020204" pitchFamily="34" charset="0"/>
              </a:rPr>
              <a:t>Working with others</a:t>
            </a:r>
          </a:p>
          <a:p>
            <a:pPr algn="r"/>
            <a:r>
              <a:rPr lang="en-GB" sz="1400" dirty="0">
                <a:latin typeface="Arial" panose="020B0604020202020204" pitchFamily="34" charset="0"/>
                <a:cs typeface="Arial" panose="020B0604020202020204" pitchFamily="34" charset="0"/>
              </a:rPr>
              <a:t>Being logical</a:t>
            </a:r>
          </a:p>
          <a:p>
            <a:pPr algn="r"/>
            <a:r>
              <a:rPr lang="en-GB" sz="1400" dirty="0">
                <a:latin typeface="Arial" panose="020B0604020202020204" pitchFamily="34" charset="0"/>
                <a:cs typeface="Arial" panose="020B0604020202020204" pitchFamily="34" charset="0"/>
              </a:rPr>
              <a:t>Focusing on the facts </a:t>
            </a:r>
          </a:p>
        </p:txBody>
      </p:sp>
      <p:sp>
        <p:nvSpPr>
          <p:cNvPr id="8" name="TextBox 7">
            <a:extLst>
              <a:ext uri="{FF2B5EF4-FFF2-40B4-BE49-F238E27FC236}">
                <a16:creationId xmlns:a16="http://schemas.microsoft.com/office/drawing/2014/main" id="{EA60579F-4A1C-4E66-B3B5-57C335AA812D}"/>
              </a:ext>
            </a:extLst>
          </p:cNvPr>
          <p:cNvSpPr txBox="1"/>
          <p:nvPr/>
        </p:nvSpPr>
        <p:spPr>
          <a:xfrm>
            <a:off x="4572000" y="2920634"/>
            <a:ext cx="4032448" cy="1811356"/>
          </a:xfrm>
          <a:prstGeom prst="rect">
            <a:avLst/>
          </a:prstGeom>
          <a:noFill/>
          <a:ln>
            <a:solidFill>
              <a:schemeClr val="accent2"/>
            </a:solidFill>
          </a:ln>
        </p:spPr>
        <p:txBody>
          <a:bodyPr wrap="square" lIns="72000" tIns="72000" rIns="72000" bIns="72000" rtlCol="0">
            <a:noAutofit/>
          </a:bodyPr>
          <a:lstStyle/>
          <a:p>
            <a:pPr algn="r">
              <a:spcAft>
                <a:spcPts val="600"/>
              </a:spcAft>
            </a:pPr>
            <a:r>
              <a:rPr lang="en-GB" sz="1600" b="1" dirty="0">
                <a:latin typeface="Arial" panose="020B0604020202020204" pitchFamily="34" charset="0"/>
                <a:cs typeface="Arial" panose="020B0604020202020204" pitchFamily="34" charset="0"/>
              </a:rPr>
              <a:t>Sunshine Yellow</a:t>
            </a:r>
            <a:br>
              <a:rPr lang="en-GB" sz="15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The combination of the </a:t>
            </a:r>
            <a:r>
              <a:rPr lang="en-GB" sz="1400" b="1" dirty="0">
                <a:latin typeface="Arial" panose="020B0604020202020204" pitchFamily="34" charset="0"/>
                <a:cs typeface="Arial" panose="020B0604020202020204" pitchFamily="34" charset="0"/>
              </a:rPr>
              <a:t>Extraverted</a:t>
            </a:r>
            <a:r>
              <a:rPr lang="en-GB" sz="1400" dirty="0">
                <a:latin typeface="Arial" panose="020B0604020202020204" pitchFamily="34" charset="0"/>
                <a:cs typeface="Arial" panose="020B0604020202020204" pitchFamily="34" charset="0"/>
              </a:rPr>
              <a:t>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and </a:t>
            </a:r>
            <a:r>
              <a:rPr lang="en-GB" sz="1400" b="1" dirty="0">
                <a:latin typeface="Arial" panose="020B0604020202020204" pitchFamily="34" charset="0"/>
                <a:cs typeface="Arial" panose="020B0604020202020204" pitchFamily="34" charset="0"/>
              </a:rPr>
              <a:t>Feeling</a:t>
            </a:r>
            <a:r>
              <a:rPr lang="en-GB" sz="1400" dirty="0">
                <a:latin typeface="Arial" panose="020B0604020202020204" pitchFamily="34" charset="0"/>
                <a:cs typeface="Arial" panose="020B0604020202020204" pitchFamily="34" charset="0"/>
              </a:rPr>
              <a:t> preferences: </a:t>
            </a:r>
          </a:p>
          <a:p>
            <a:pPr algn="r"/>
            <a:r>
              <a:rPr lang="en-GB" sz="1400" dirty="0">
                <a:latin typeface="Arial" panose="020B0604020202020204" pitchFamily="34" charset="0"/>
                <a:cs typeface="Arial" panose="020B0604020202020204" pitchFamily="34" charset="0"/>
              </a:rPr>
              <a:t>Sociability</a:t>
            </a:r>
          </a:p>
          <a:p>
            <a:pPr algn="r"/>
            <a:r>
              <a:rPr lang="en-GB" sz="1400" dirty="0">
                <a:latin typeface="Arial" panose="020B0604020202020204" pitchFamily="34" charset="0"/>
                <a:cs typeface="Arial" panose="020B0604020202020204" pitchFamily="34" charset="0"/>
              </a:rPr>
              <a:t>Consideration for others</a:t>
            </a:r>
          </a:p>
          <a:p>
            <a:pPr algn="r"/>
            <a:r>
              <a:rPr lang="en-GB" sz="1400" dirty="0">
                <a:latin typeface="Arial" panose="020B0604020202020204" pitchFamily="34" charset="0"/>
                <a:cs typeface="Arial" panose="020B0604020202020204" pitchFamily="34" charset="0"/>
              </a:rPr>
              <a:t>Being action-orientated</a:t>
            </a:r>
          </a:p>
          <a:p>
            <a:pPr algn="r"/>
            <a:r>
              <a:rPr lang="en-GB" sz="1400" dirty="0">
                <a:latin typeface="Arial" panose="020B0604020202020204" pitchFamily="34" charset="0"/>
                <a:cs typeface="Arial" panose="020B0604020202020204" pitchFamily="34" charset="0"/>
              </a:rPr>
              <a:t>Entertaining</a:t>
            </a:r>
          </a:p>
        </p:txBody>
      </p:sp>
      <p:sp>
        <p:nvSpPr>
          <p:cNvPr id="3" name="Title 2">
            <a:extLst>
              <a:ext uri="{FF2B5EF4-FFF2-40B4-BE49-F238E27FC236}">
                <a16:creationId xmlns:a16="http://schemas.microsoft.com/office/drawing/2014/main" id="{C90E2A5B-1A94-4380-B827-FB369712EC7A}"/>
              </a:ext>
            </a:extLst>
          </p:cNvPr>
          <p:cNvSpPr>
            <a:spLocks noGrp="1"/>
          </p:cNvSpPr>
          <p:nvPr>
            <p:ph type="title"/>
          </p:nvPr>
        </p:nvSpPr>
        <p:spPr>
          <a:xfrm>
            <a:off x="503040" y="141480"/>
            <a:ext cx="8461448" cy="857250"/>
          </a:xfrm>
        </p:spPr>
        <p:txBody>
          <a:bodyPr>
            <a:noAutofit/>
          </a:bodyPr>
          <a:lstStyle/>
          <a:p>
            <a:r>
              <a:rPr lang="en-GB" sz="3200" dirty="0"/>
              <a:t>Jungian Preferences and the Colour Energies</a:t>
            </a:r>
          </a:p>
        </p:txBody>
      </p:sp>
      <p:pic>
        <p:nvPicPr>
          <p:cNvPr id="4" name="Picture 2">
            <a:extLst>
              <a:ext uri="{FF2B5EF4-FFF2-40B4-BE49-F238E27FC236}">
                <a16:creationId xmlns:a16="http://schemas.microsoft.com/office/drawing/2014/main" id="{13BAF938-0F06-456A-87CD-BC44C82102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519000" y="1867634"/>
            <a:ext cx="2106000" cy="210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23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perceiving ‘functions’</a:t>
            </a:r>
          </a:p>
        </p:txBody>
      </p:sp>
      <p:grpSp>
        <p:nvGrpSpPr>
          <p:cNvPr id="79" name="Group 78"/>
          <p:cNvGrpSpPr/>
          <p:nvPr/>
        </p:nvGrpSpPr>
        <p:grpSpPr>
          <a:xfrm>
            <a:off x="2415336" y="1765049"/>
            <a:ext cx="4316904" cy="128592"/>
            <a:chOff x="3149600" y="1496149"/>
            <a:chExt cx="2844800" cy="177800"/>
          </a:xfrm>
        </p:grpSpPr>
        <p:cxnSp>
          <p:nvCxnSpPr>
            <p:cNvPr id="80" name="Straight Arrow Connector 79"/>
            <p:cNvCxnSpPr/>
            <p:nvPr/>
          </p:nvCxnSpPr>
          <p:spPr>
            <a:xfrm>
              <a:off x="3149600" y="1590605"/>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4508500" y="1584255"/>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611560" y="1283442"/>
            <a:ext cx="1724025" cy="2897396"/>
          </a:xfrm>
          <a:prstGeom prst="rect">
            <a:avLst/>
          </a:prstGeom>
          <a:noFill/>
        </p:spPr>
        <p:txBody>
          <a:bodyPr wrap="square" rtlCol="0">
            <a:spAutoFit/>
          </a:bodyPr>
          <a:lstStyle/>
          <a:p>
            <a:pPr>
              <a:lnSpc>
                <a:spcPct val="150000"/>
              </a:lnSpc>
            </a:pPr>
            <a:r>
              <a:rPr lang="en-GB" sz="1500" b="1" dirty="0">
                <a:latin typeface="Arial" pitchFamily="34" charset="0"/>
                <a:cs typeface="Arial" pitchFamily="34" charset="0"/>
              </a:rPr>
              <a:t>Sensation</a:t>
            </a:r>
            <a:endParaRPr lang="en-GB" sz="1350" dirty="0">
              <a:latin typeface="Arial" pitchFamily="34" charset="0"/>
              <a:cs typeface="Arial" pitchFamily="34" charset="0"/>
            </a:endParaRPr>
          </a:p>
          <a:p>
            <a:pPr>
              <a:lnSpc>
                <a:spcPct val="150000"/>
              </a:lnSpc>
            </a:pPr>
            <a:r>
              <a:rPr lang="en-GB" sz="1200" dirty="0">
                <a:latin typeface="Arial" pitchFamily="34" charset="0"/>
                <a:cs typeface="Arial" pitchFamily="34" charset="0"/>
              </a:rPr>
              <a:t>Specific</a:t>
            </a:r>
          </a:p>
          <a:p>
            <a:pPr>
              <a:lnSpc>
                <a:spcPct val="150000"/>
              </a:lnSpc>
            </a:pPr>
            <a:r>
              <a:rPr lang="en-GB" sz="1200" dirty="0">
                <a:latin typeface="Arial" pitchFamily="34" charset="0"/>
                <a:cs typeface="Arial" pitchFamily="34" charset="0"/>
              </a:rPr>
              <a:t>Present-oriented</a:t>
            </a:r>
          </a:p>
          <a:p>
            <a:pPr>
              <a:lnSpc>
                <a:spcPct val="150000"/>
              </a:lnSpc>
            </a:pPr>
            <a:r>
              <a:rPr lang="en-GB" sz="1200" dirty="0">
                <a:latin typeface="Arial" pitchFamily="34" charset="0"/>
                <a:cs typeface="Arial" pitchFamily="34" charset="0"/>
              </a:rPr>
              <a:t>Realistic</a:t>
            </a:r>
          </a:p>
          <a:p>
            <a:pPr>
              <a:lnSpc>
                <a:spcPct val="150000"/>
              </a:lnSpc>
            </a:pPr>
            <a:r>
              <a:rPr lang="en-GB" sz="1200" dirty="0">
                <a:latin typeface="Arial" pitchFamily="34" charset="0"/>
                <a:cs typeface="Arial" pitchFamily="34" charset="0"/>
              </a:rPr>
              <a:t>Consistent</a:t>
            </a:r>
          </a:p>
          <a:p>
            <a:pPr>
              <a:lnSpc>
                <a:spcPct val="150000"/>
              </a:lnSpc>
            </a:pPr>
            <a:r>
              <a:rPr lang="en-GB" sz="1200" dirty="0">
                <a:latin typeface="Arial" pitchFamily="34" charset="0"/>
                <a:cs typeface="Arial" pitchFamily="34" charset="0"/>
              </a:rPr>
              <a:t>Down-to-earth</a:t>
            </a:r>
          </a:p>
          <a:p>
            <a:pPr>
              <a:lnSpc>
                <a:spcPct val="150000"/>
              </a:lnSpc>
            </a:pPr>
            <a:r>
              <a:rPr lang="en-GB" sz="1200" dirty="0">
                <a:latin typeface="Arial" pitchFamily="34" charset="0"/>
                <a:cs typeface="Arial" pitchFamily="34" charset="0"/>
              </a:rPr>
              <a:t>Practical	</a:t>
            </a:r>
          </a:p>
          <a:p>
            <a:pPr>
              <a:lnSpc>
                <a:spcPct val="150000"/>
              </a:lnSpc>
            </a:pPr>
            <a:r>
              <a:rPr lang="en-GB" sz="1200" dirty="0">
                <a:latin typeface="Arial" pitchFamily="34" charset="0"/>
                <a:cs typeface="Arial" pitchFamily="34" charset="0"/>
              </a:rPr>
              <a:t>Precise</a:t>
            </a:r>
          </a:p>
          <a:p>
            <a:pPr>
              <a:lnSpc>
                <a:spcPct val="150000"/>
              </a:lnSpc>
            </a:pPr>
            <a:r>
              <a:rPr lang="en-GB" sz="1200" dirty="0">
                <a:latin typeface="Arial" pitchFamily="34" charset="0"/>
                <a:cs typeface="Arial" pitchFamily="34" charset="0"/>
              </a:rPr>
              <a:t>Factual</a:t>
            </a:r>
          </a:p>
          <a:p>
            <a:pPr>
              <a:lnSpc>
                <a:spcPct val="150000"/>
              </a:lnSpc>
            </a:pPr>
            <a:r>
              <a:rPr lang="en-GB" sz="1200" dirty="0">
                <a:latin typeface="Arial" pitchFamily="34" charset="0"/>
                <a:cs typeface="Arial" pitchFamily="34" charset="0"/>
              </a:rPr>
              <a:t>Step-by-step</a:t>
            </a:r>
          </a:p>
        </p:txBody>
      </p:sp>
      <p:sp>
        <p:nvSpPr>
          <p:cNvPr id="83" name="TextBox 82"/>
          <p:cNvSpPr txBox="1"/>
          <p:nvPr/>
        </p:nvSpPr>
        <p:spPr>
          <a:xfrm>
            <a:off x="6516216" y="1283442"/>
            <a:ext cx="1724025" cy="2897396"/>
          </a:xfrm>
          <a:prstGeom prst="rect">
            <a:avLst/>
          </a:prstGeom>
          <a:noFill/>
        </p:spPr>
        <p:txBody>
          <a:bodyPr wrap="square" rtlCol="0">
            <a:spAutoFit/>
          </a:bodyPr>
          <a:lstStyle/>
          <a:p>
            <a:pPr algn="r">
              <a:lnSpc>
                <a:spcPct val="150000"/>
              </a:lnSpc>
            </a:pPr>
            <a:r>
              <a:rPr lang="en-GB" sz="1500" b="1" dirty="0">
                <a:latin typeface="Arial" pitchFamily="34" charset="0"/>
                <a:cs typeface="Arial" pitchFamily="34" charset="0"/>
              </a:rPr>
              <a:t>Intuition</a:t>
            </a:r>
          </a:p>
          <a:p>
            <a:pPr algn="r">
              <a:lnSpc>
                <a:spcPct val="150000"/>
              </a:lnSpc>
            </a:pPr>
            <a:r>
              <a:rPr lang="en-GB" sz="1200" dirty="0">
                <a:latin typeface="Arial" pitchFamily="34" charset="0"/>
                <a:cs typeface="Arial" pitchFamily="34" charset="0"/>
              </a:rPr>
              <a:t>Global</a:t>
            </a:r>
          </a:p>
          <a:p>
            <a:pPr algn="r">
              <a:lnSpc>
                <a:spcPct val="150000"/>
              </a:lnSpc>
            </a:pPr>
            <a:r>
              <a:rPr lang="en-GB" sz="1200" dirty="0">
                <a:latin typeface="Arial" pitchFamily="34" charset="0"/>
                <a:cs typeface="Arial" pitchFamily="34" charset="0"/>
              </a:rPr>
              <a:t>Future-oriented</a:t>
            </a:r>
          </a:p>
          <a:p>
            <a:pPr algn="r">
              <a:lnSpc>
                <a:spcPct val="150000"/>
              </a:lnSpc>
            </a:pPr>
            <a:r>
              <a:rPr lang="en-GB" sz="1200" dirty="0">
                <a:latin typeface="Arial" pitchFamily="34" charset="0"/>
                <a:cs typeface="Arial" pitchFamily="34" charset="0"/>
              </a:rPr>
              <a:t>Imaginative</a:t>
            </a:r>
          </a:p>
          <a:p>
            <a:pPr algn="r">
              <a:lnSpc>
                <a:spcPct val="150000"/>
              </a:lnSpc>
            </a:pPr>
            <a:r>
              <a:rPr lang="en-GB" sz="1200" dirty="0">
                <a:latin typeface="Arial" pitchFamily="34" charset="0"/>
                <a:cs typeface="Arial" pitchFamily="34" charset="0"/>
              </a:rPr>
              <a:t>Unpredictable</a:t>
            </a:r>
          </a:p>
          <a:p>
            <a:pPr algn="r">
              <a:lnSpc>
                <a:spcPct val="150000"/>
              </a:lnSpc>
            </a:pPr>
            <a:r>
              <a:rPr lang="en-GB" sz="1200" dirty="0">
                <a:latin typeface="Arial" pitchFamily="34" charset="0"/>
                <a:cs typeface="Arial" pitchFamily="34" charset="0"/>
              </a:rPr>
              <a:t>Blue-sky</a:t>
            </a:r>
          </a:p>
          <a:p>
            <a:pPr algn="r">
              <a:lnSpc>
                <a:spcPct val="150000"/>
              </a:lnSpc>
            </a:pPr>
            <a:r>
              <a:rPr lang="en-GB" sz="1200" dirty="0">
                <a:latin typeface="Arial" pitchFamily="34" charset="0"/>
                <a:cs typeface="Arial" pitchFamily="34" charset="0"/>
              </a:rPr>
              <a:t>Conceptual</a:t>
            </a:r>
          </a:p>
          <a:p>
            <a:pPr algn="r">
              <a:lnSpc>
                <a:spcPct val="150000"/>
              </a:lnSpc>
            </a:pPr>
            <a:r>
              <a:rPr lang="en-GB" sz="1200" dirty="0">
                <a:latin typeface="Arial" pitchFamily="34" charset="0"/>
                <a:cs typeface="Arial" pitchFamily="34" charset="0"/>
              </a:rPr>
              <a:t>General</a:t>
            </a:r>
          </a:p>
          <a:p>
            <a:pPr algn="r">
              <a:lnSpc>
                <a:spcPct val="150000"/>
              </a:lnSpc>
            </a:pPr>
            <a:r>
              <a:rPr lang="en-GB" sz="1200" dirty="0">
                <a:latin typeface="Arial" pitchFamily="34" charset="0"/>
                <a:cs typeface="Arial" pitchFamily="34" charset="0"/>
              </a:rPr>
              <a:t>Abstract</a:t>
            </a:r>
          </a:p>
          <a:p>
            <a:pPr algn="r">
              <a:lnSpc>
                <a:spcPct val="150000"/>
              </a:lnSpc>
            </a:pPr>
            <a:r>
              <a:rPr lang="en-GB" sz="1200" dirty="0">
                <a:latin typeface="Arial" pitchFamily="34" charset="0"/>
                <a:cs typeface="Arial" pitchFamily="34" charset="0"/>
              </a:rPr>
              <a:t>Spontaneous</a:t>
            </a:r>
          </a:p>
        </p:txBody>
      </p:sp>
      <p:grpSp>
        <p:nvGrpSpPr>
          <p:cNvPr id="84" name="Group 83"/>
          <p:cNvGrpSpPr/>
          <p:nvPr/>
        </p:nvGrpSpPr>
        <p:grpSpPr>
          <a:xfrm>
            <a:off x="2411760" y="2035635"/>
            <a:ext cx="4316904" cy="133350"/>
            <a:chOff x="3149600" y="1856930"/>
            <a:chExt cx="2844800" cy="177800"/>
          </a:xfrm>
        </p:grpSpPr>
        <p:cxnSp>
          <p:nvCxnSpPr>
            <p:cNvPr id="85" name="Straight Arrow Connector 84"/>
            <p:cNvCxnSpPr/>
            <p:nvPr/>
          </p:nvCxnSpPr>
          <p:spPr>
            <a:xfrm>
              <a:off x="3149600" y="1951386"/>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4508500" y="1945036"/>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2411760" y="2306221"/>
            <a:ext cx="4316904" cy="133350"/>
            <a:chOff x="3149600" y="2217711"/>
            <a:chExt cx="2844800" cy="177800"/>
          </a:xfrm>
        </p:grpSpPr>
        <p:cxnSp>
          <p:nvCxnSpPr>
            <p:cNvPr id="88" name="Straight Arrow Connector 87"/>
            <p:cNvCxnSpPr/>
            <p:nvPr/>
          </p:nvCxnSpPr>
          <p:spPr>
            <a:xfrm>
              <a:off x="3149600" y="2312167"/>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4508500" y="2305817"/>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2411760" y="2576807"/>
            <a:ext cx="4316904" cy="133350"/>
            <a:chOff x="3149600" y="2578492"/>
            <a:chExt cx="2844800" cy="177800"/>
          </a:xfrm>
        </p:grpSpPr>
        <p:cxnSp>
          <p:nvCxnSpPr>
            <p:cNvPr id="91" name="Straight Arrow Connector 90"/>
            <p:cNvCxnSpPr/>
            <p:nvPr/>
          </p:nvCxnSpPr>
          <p:spPr>
            <a:xfrm>
              <a:off x="3149600" y="2672948"/>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4508500" y="2666598"/>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2411760" y="2847392"/>
            <a:ext cx="4316904" cy="133350"/>
            <a:chOff x="3149600" y="2939273"/>
            <a:chExt cx="2844800" cy="177800"/>
          </a:xfrm>
        </p:grpSpPr>
        <p:cxnSp>
          <p:nvCxnSpPr>
            <p:cNvPr id="94" name="Straight Arrow Connector 93"/>
            <p:cNvCxnSpPr/>
            <p:nvPr/>
          </p:nvCxnSpPr>
          <p:spPr>
            <a:xfrm>
              <a:off x="3149600" y="3033729"/>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4508500" y="3027379"/>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2411760" y="3117978"/>
            <a:ext cx="4316904" cy="133350"/>
            <a:chOff x="3149600" y="3300054"/>
            <a:chExt cx="2844800" cy="177800"/>
          </a:xfrm>
        </p:grpSpPr>
        <p:cxnSp>
          <p:nvCxnSpPr>
            <p:cNvPr id="97" name="Straight Arrow Connector 96"/>
            <p:cNvCxnSpPr/>
            <p:nvPr/>
          </p:nvCxnSpPr>
          <p:spPr>
            <a:xfrm>
              <a:off x="3149600" y="3394510"/>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4508500" y="3388160"/>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2392710" y="3388564"/>
            <a:ext cx="4339530" cy="133350"/>
            <a:chOff x="3124200" y="3660835"/>
            <a:chExt cx="2844800" cy="177800"/>
          </a:xfrm>
        </p:grpSpPr>
        <p:cxnSp>
          <p:nvCxnSpPr>
            <p:cNvPr id="100" name="Straight Arrow Connector 99"/>
            <p:cNvCxnSpPr/>
            <p:nvPr/>
          </p:nvCxnSpPr>
          <p:spPr>
            <a:xfrm>
              <a:off x="3124200" y="3755291"/>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4483100" y="3748941"/>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411760" y="3659150"/>
            <a:ext cx="4312060" cy="133350"/>
            <a:chOff x="3124200" y="4021616"/>
            <a:chExt cx="2844800" cy="177800"/>
          </a:xfrm>
        </p:grpSpPr>
        <p:cxnSp>
          <p:nvCxnSpPr>
            <p:cNvPr id="103" name="Straight Arrow Connector 102"/>
            <p:cNvCxnSpPr/>
            <p:nvPr/>
          </p:nvCxnSpPr>
          <p:spPr>
            <a:xfrm>
              <a:off x="3124200" y="4116072"/>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4483100" y="4109722"/>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2411760" y="3929735"/>
            <a:ext cx="4320480" cy="133350"/>
            <a:chOff x="3131840" y="4382397"/>
            <a:chExt cx="2844800" cy="177800"/>
          </a:xfrm>
        </p:grpSpPr>
        <p:cxnSp>
          <p:nvCxnSpPr>
            <p:cNvPr id="106" name="Straight Arrow Connector 105"/>
            <p:cNvCxnSpPr/>
            <p:nvPr/>
          </p:nvCxnSpPr>
          <p:spPr>
            <a:xfrm>
              <a:off x="3131840" y="4476853"/>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flipH="1" flipV="1">
              <a:off x="4490740" y="4470503"/>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683566" y="1707654"/>
            <a:ext cx="7554249"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9" name="Rectangle 108"/>
          <p:cNvSpPr/>
          <p:nvPr/>
        </p:nvSpPr>
        <p:spPr>
          <a:xfrm>
            <a:off x="683567" y="1980247"/>
            <a:ext cx="754463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0" name="Rectangle 109"/>
          <p:cNvSpPr/>
          <p:nvPr/>
        </p:nvSpPr>
        <p:spPr>
          <a:xfrm>
            <a:off x="683567" y="2252840"/>
            <a:ext cx="7539811"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1" name="Rectangle 110"/>
          <p:cNvSpPr/>
          <p:nvPr/>
        </p:nvSpPr>
        <p:spPr>
          <a:xfrm>
            <a:off x="683568" y="2525432"/>
            <a:ext cx="75398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2" name="Rectangle 111"/>
          <p:cNvSpPr/>
          <p:nvPr/>
        </p:nvSpPr>
        <p:spPr>
          <a:xfrm>
            <a:off x="683568" y="2798025"/>
            <a:ext cx="754222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3" name="Rectangle 112"/>
          <p:cNvSpPr/>
          <p:nvPr/>
        </p:nvSpPr>
        <p:spPr>
          <a:xfrm>
            <a:off x="683568" y="3070618"/>
            <a:ext cx="74888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4" name="Rectangle 113"/>
          <p:cNvSpPr/>
          <p:nvPr/>
        </p:nvSpPr>
        <p:spPr>
          <a:xfrm>
            <a:off x="683568" y="3343211"/>
            <a:ext cx="755425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5" name="Rectangle 114"/>
          <p:cNvSpPr/>
          <p:nvPr/>
        </p:nvSpPr>
        <p:spPr>
          <a:xfrm>
            <a:off x="683568" y="3615803"/>
            <a:ext cx="755425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6" name="Rectangle 115"/>
          <p:cNvSpPr/>
          <p:nvPr/>
        </p:nvSpPr>
        <p:spPr>
          <a:xfrm>
            <a:off x="683568" y="3888398"/>
            <a:ext cx="75446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51108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08"/>
                                        </p:tgtEl>
                                      </p:cBhvr>
                                    </p:animEffect>
                                    <p:set>
                                      <p:cBhvr>
                                        <p:cTn id="7" dur="1" fill="hold">
                                          <p:stCondLst>
                                            <p:cond delay="999"/>
                                          </p:stCondLst>
                                        </p:cTn>
                                        <p:tgtEl>
                                          <p:spTgt spid="10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109"/>
                                        </p:tgtEl>
                                      </p:cBhvr>
                                    </p:animEffect>
                                    <p:set>
                                      <p:cBhvr>
                                        <p:cTn id="12" dur="1" fill="hold">
                                          <p:stCondLst>
                                            <p:cond delay="999"/>
                                          </p:stCondLst>
                                        </p:cTn>
                                        <p:tgtEl>
                                          <p:spTgt spid="10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110"/>
                                        </p:tgtEl>
                                      </p:cBhvr>
                                    </p:animEffect>
                                    <p:set>
                                      <p:cBhvr>
                                        <p:cTn id="17" dur="1" fill="hold">
                                          <p:stCondLst>
                                            <p:cond delay="999"/>
                                          </p:stCondLst>
                                        </p:cTn>
                                        <p:tgtEl>
                                          <p:spTgt spid="1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111"/>
                                        </p:tgtEl>
                                      </p:cBhvr>
                                    </p:animEffect>
                                    <p:set>
                                      <p:cBhvr>
                                        <p:cTn id="22" dur="1" fill="hold">
                                          <p:stCondLst>
                                            <p:cond delay="999"/>
                                          </p:stCondLst>
                                        </p:cTn>
                                        <p:tgtEl>
                                          <p:spTgt spid="1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1000"/>
                                        <p:tgtEl>
                                          <p:spTgt spid="112"/>
                                        </p:tgtEl>
                                      </p:cBhvr>
                                    </p:animEffect>
                                    <p:set>
                                      <p:cBhvr>
                                        <p:cTn id="27" dur="1" fill="hold">
                                          <p:stCondLst>
                                            <p:cond delay="999"/>
                                          </p:stCondLst>
                                        </p:cTn>
                                        <p:tgtEl>
                                          <p:spTgt spid="1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1000"/>
                                        <p:tgtEl>
                                          <p:spTgt spid="113"/>
                                        </p:tgtEl>
                                      </p:cBhvr>
                                    </p:animEffect>
                                    <p:set>
                                      <p:cBhvr>
                                        <p:cTn id="32" dur="1" fill="hold">
                                          <p:stCondLst>
                                            <p:cond delay="999"/>
                                          </p:stCondLst>
                                        </p:cTn>
                                        <p:tgtEl>
                                          <p:spTgt spid="1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000"/>
                                        <p:tgtEl>
                                          <p:spTgt spid="114"/>
                                        </p:tgtEl>
                                      </p:cBhvr>
                                    </p:animEffect>
                                    <p:set>
                                      <p:cBhvr>
                                        <p:cTn id="37" dur="1" fill="hold">
                                          <p:stCondLst>
                                            <p:cond delay="999"/>
                                          </p:stCondLst>
                                        </p:cTn>
                                        <p:tgtEl>
                                          <p:spTgt spid="1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1000"/>
                                        <p:tgtEl>
                                          <p:spTgt spid="115"/>
                                        </p:tgtEl>
                                      </p:cBhvr>
                                    </p:animEffect>
                                    <p:set>
                                      <p:cBhvr>
                                        <p:cTn id="42" dur="1" fill="hold">
                                          <p:stCondLst>
                                            <p:cond delay="999"/>
                                          </p:stCondLst>
                                        </p:cTn>
                                        <p:tgtEl>
                                          <p:spTgt spid="1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1000"/>
                                        <p:tgtEl>
                                          <p:spTgt spid="116"/>
                                        </p:tgtEl>
                                      </p:cBhvr>
                                    </p:animEffect>
                                    <p:set>
                                      <p:cBhvr>
                                        <p:cTn id="47" dur="1" fill="hold">
                                          <p:stCondLst>
                                            <p:cond delay="9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13" grpId="0" animBg="1"/>
      <p:bldP spid="114" grpId="0" animBg="1"/>
      <p:bldP spid="115" grpId="0" animBg="1"/>
      <p:bldP spid="11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87539A-4F49-474F-A54B-22E92D626980}"/>
              </a:ext>
            </a:extLst>
          </p:cNvPr>
          <p:cNvSpPr>
            <a:spLocks noGrp="1"/>
          </p:cNvSpPr>
          <p:nvPr>
            <p:ph idx="1"/>
          </p:nvPr>
        </p:nvSpPr>
        <p:spPr/>
        <p:txBody>
          <a:bodyPr>
            <a:normAutofit/>
          </a:bodyPr>
          <a:lstStyle/>
          <a:p>
            <a:pPr marL="0" indent="0" algn="ctr">
              <a:buNone/>
            </a:pPr>
            <a:r>
              <a:rPr lang="en-GB" sz="5400" b="1" dirty="0">
                <a:latin typeface="Segoe Print" panose="02000600000000000000" pitchFamily="2" charset="0"/>
              </a:rPr>
              <a:t>When you see the </a:t>
            </a:r>
            <a:br>
              <a:rPr lang="en-GB" sz="5400" b="1" dirty="0">
                <a:latin typeface="Segoe Print" panose="02000600000000000000" pitchFamily="2" charset="0"/>
              </a:rPr>
            </a:br>
            <a:r>
              <a:rPr lang="en-GB" sz="5400" b="1" dirty="0">
                <a:latin typeface="Segoe Print" panose="02000600000000000000" pitchFamily="2" charset="0"/>
              </a:rPr>
              <a:t>next slide, write down what is there for you.</a:t>
            </a:r>
          </a:p>
        </p:txBody>
      </p:sp>
    </p:spTree>
    <p:extLst>
      <p:ext uri="{BB962C8B-B14F-4D97-AF65-F5344CB8AC3E}">
        <p14:creationId xmlns:p14="http://schemas.microsoft.com/office/powerpoint/2010/main" val="4113411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0178655">
            <a:extLst>
              <a:ext uri="{FF2B5EF4-FFF2-40B4-BE49-F238E27FC236}">
                <a16:creationId xmlns:a16="http://schemas.microsoft.com/office/drawing/2014/main" id="{A40951CD-C9DF-4352-9ABC-360ECCBA41CC}"/>
              </a:ext>
            </a:extLst>
          </p:cNvPr>
          <p:cNvPicPr>
            <a:picLocks noChangeAspect="1" noChangeArrowheads="1"/>
          </p:cNvPicPr>
          <p:nvPr/>
        </p:nvPicPr>
        <p:blipFill rotWithShape="1">
          <a:blip r:embed="rId3" cstate="print"/>
          <a:srcRect t="8685" b="16438"/>
          <a:stretch/>
        </p:blipFill>
        <p:spPr bwMode="auto">
          <a:xfrm>
            <a:off x="-15059" y="-1"/>
            <a:ext cx="9159060" cy="5143501"/>
          </a:xfrm>
          <a:prstGeom prst="rect">
            <a:avLst/>
          </a:prstGeom>
          <a:noFill/>
          <a:ln w="9525">
            <a:noFill/>
            <a:miter lim="800000"/>
            <a:headEnd/>
            <a:tailEnd/>
          </a:ln>
        </p:spPr>
      </p:pic>
      <p:sp>
        <p:nvSpPr>
          <p:cNvPr id="7" name="Footer Placeholder 3">
            <a:extLst>
              <a:ext uri="{FF2B5EF4-FFF2-40B4-BE49-F238E27FC236}">
                <a16:creationId xmlns:a16="http://schemas.microsoft.com/office/drawing/2014/main" id="{F74E017D-2D6B-4242-ADB4-10FE3174C2D6}"/>
              </a:ext>
            </a:extLst>
          </p:cNvPr>
          <p:cNvSpPr txBox="1">
            <a:spLocks/>
          </p:cNvSpPr>
          <p:nvPr/>
        </p:nvSpPr>
        <p:spPr>
          <a:xfrm>
            <a:off x="115094" y="4930775"/>
            <a:ext cx="8877300" cy="212725"/>
          </a:xfrm>
          <a:prstGeom prst="rect">
            <a:avLst/>
          </a:prstGeom>
        </p:spPr>
        <p:txBody>
          <a:bodyPr/>
          <a:lstStyle>
            <a:lvl1pPr algn="r">
              <a:defRPr sz="700">
                <a:solidFill>
                  <a:schemeClr val="tx1"/>
                </a:solidFil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 The Insights Group Ltd, 2009-2020. All rights reserved.</a:t>
            </a:r>
          </a:p>
        </p:txBody>
      </p:sp>
    </p:spTree>
    <p:extLst>
      <p:ext uri="{BB962C8B-B14F-4D97-AF65-F5344CB8AC3E}">
        <p14:creationId xmlns:p14="http://schemas.microsoft.com/office/powerpoint/2010/main" val="1784211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FB2319-2033-4A0E-B4F9-5A38322323F0}"/>
              </a:ext>
            </a:extLst>
          </p:cNvPr>
          <p:cNvSpPr>
            <a:spLocks noGrp="1"/>
          </p:cNvSpPr>
          <p:nvPr>
            <p:ph idx="10"/>
          </p:nvPr>
        </p:nvSpPr>
        <p:spPr>
          <a:xfrm>
            <a:off x="4860032" y="1013904"/>
            <a:ext cx="4068960" cy="3402378"/>
          </a:xfrm>
        </p:spPr>
        <p:txBody>
          <a:bodyPr>
            <a:normAutofit/>
          </a:bodyPr>
          <a:lstStyle/>
          <a:p>
            <a:pPr marL="0" indent="0" defTabSz="685800">
              <a:spcBef>
                <a:spcPts val="0"/>
              </a:spcBef>
              <a:spcAft>
                <a:spcPts val="1200"/>
              </a:spcAft>
              <a:buNone/>
              <a:defRPr/>
            </a:pPr>
            <a:r>
              <a:rPr lang="en-GB" sz="2400" b="1" dirty="0">
                <a:solidFill>
                  <a:srgbClr val="58585A"/>
                </a:solidFill>
                <a:latin typeface="Arial" panose="020B0604020202020204" pitchFamily="34" charset="0"/>
                <a:ea typeface="Segoe UI"/>
                <a:cs typeface="Arial" panose="020B0604020202020204" pitchFamily="34" charset="0"/>
              </a:rPr>
              <a:t>Intuition (N)</a:t>
            </a:r>
            <a:r>
              <a:rPr lang="en-US" sz="2400" dirty="0">
                <a:solidFill>
                  <a:srgbClr val="58585A"/>
                </a:solidFill>
                <a:latin typeface="Arial" panose="020B0604020202020204" pitchFamily="34" charset="0"/>
                <a:ea typeface="Segoe UI"/>
                <a:cs typeface="Arial" panose="020B0604020202020204" pitchFamily="34" charset="0"/>
              </a:rPr>
              <a:t>​</a:t>
            </a:r>
            <a:endParaRPr lang="en-GB" sz="2400" dirty="0">
              <a:solidFill>
                <a:srgbClr val="58585A"/>
              </a:solidFill>
              <a:latin typeface="Arial" panose="020B0604020202020204" pitchFamily="34" charset="0"/>
              <a:ea typeface="Segoe UI"/>
              <a:cs typeface="Arial" panose="020B0604020202020204" pitchFamily="34" charset="0"/>
            </a:endParaRPr>
          </a:p>
          <a:p>
            <a:pPr marL="457200" indent="-457200" defTabSz="685800">
              <a:spcBef>
                <a:spcPts val="0"/>
              </a:spcBef>
              <a:spcAft>
                <a:spcPts val="1200"/>
              </a:spcAft>
              <a:buClr>
                <a:schemeClr val="tx2"/>
              </a:buClr>
              <a:buFont typeface="Arial" panose="020B0604020202020204" pitchFamily="34" charset="0"/>
              <a:buChar char="•"/>
              <a:defRPr/>
            </a:pPr>
            <a:r>
              <a:rPr lang="en-GB" sz="2400" dirty="0">
                <a:solidFill>
                  <a:srgbClr val="58585A"/>
                </a:solidFill>
                <a:latin typeface="Arial" panose="020B0604020202020204" pitchFamily="34" charset="0"/>
                <a:ea typeface="Segoe UI"/>
                <a:cs typeface="Arial" panose="020B0604020202020204" pitchFamily="34" charset="0"/>
              </a:rPr>
              <a:t>Friendship</a:t>
            </a:r>
          </a:p>
          <a:p>
            <a:pPr marL="457200" indent="-457200" defTabSz="685800">
              <a:spcBef>
                <a:spcPts val="0"/>
              </a:spcBef>
              <a:spcAft>
                <a:spcPts val="1200"/>
              </a:spcAft>
              <a:buClr>
                <a:schemeClr val="tx2"/>
              </a:buClr>
              <a:buFont typeface="Arial" panose="020B0604020202020204" pitchFamily="34" charset="0"/>
              <a:buChar char="•"/>
              <a:defRPr/>
            </a:pPr>
            <a:r>
              <a:rPr lang="en-GB" sz="2400" dirty="0">
                <a:solidFill>
                  <a:srgbClr val="58585A"/>
                </a:solidFill>
                <a:latin typeface="Arial" panose="020B0604020202020204" pitchFamily="34" charset="0"/>
                <a:ea typeface="Segoe UI"/>
                <a:cs typeface="Arial" panose="020B0604020202020204" pitchFamily="34" charset="0"/>
              </a:rPr>
              <a:t>Open space​</a:t>
            </a:r>
          </a:p>
          <a:p>
            <a:pPr marL="457200" indent="-457200" defTabSz="685800">
              <a:spcBef>
                <a:spcPts val="0"/>
              </a:spcBef>
              <a:spcAft>
                <a:spcPts val="1200"/>
              </a:spcAft>
              <a:buClr>
                <a:schemeClr val="tx2"/>
              </a:buClr>
              <a:buFont typeface="Arial" panose="020B0604020202020204" pitchFamily="34" charset="0"/>
              <a:buChar char="•"/>
              <a:defRPr/>
            </a:pPr>
            <a:r>
              <a:rPr lang="en-GB" sz="2400" dirty="0">
                <a:solidFill>
                  <a:srgbClr val="58585A"/>
                </a:solidFill>
                <a:latin typeface="Arial" panose="020B0604020202020204" pitchFamily="34" charset="0"/>
                <a:ea typeface="Segoe UI"/>
                <a:cs typeface="Arial" panose="020B0604020202020204" pitchFamily="34" charset="0"/>
              </a:rPr>
              <a:t>Freedom</a:t>
            </a:r>
          </a:p>
          <a:p>
            <a:pPr marL="457200" indent="-457200">
              <a:spcBef>
                <a:spcPts val="0"/>
              </a:spcBef>
              <a:spcAft>
                <a:spcPts val="1200"/>
              </a:spcAft>
              <a:buClr>
                <a:schemeClr val="tx2"/>
              </a:buClr>
              <a:buFont typeface="Arial" panose="020B0604020202020204" pitchFamily="34" charset="0"/>
              <a:buChar char="•"/>
              <a:defRPr/>
            </a:pPr>
            <a:r>
              <a:rPr lang="en-GB" sz="2400" dirty="0">
                <a:solidFill>
                  <a:srgbClr val="58585A"/>
                </a:solidFill>
                <a:latin typeface="Arial" panose="020B0604020202020204" pitchFamily="34" charset="0"/>
                <a:ea typeface="Segoe UI"/>
                <a:cs typeface="Arial" panose="020B0604020202020204" pitchFamily="34" charset="0"/>
              </a:rPr>
              <a:t>​Companionship</a:t>
            </a:r>
            <a:endParaRPr lang="en-US" sz="2400" dirty="0">
              <a:solidFill>
                <a:srgbClr val="000000"/>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2F0B6B2E-33BE-470E-ABA9-789379C0E87F}"/>
              </a:ext>
            </a:extLst>
          </p:cNvPr>
          <p:cNvSpPr>
            <a:spLocks noGrp="1"/>
          </p:cNvSpPr>
          <p:nvPr>
            <p:ph idx="1"/>
          </p:nvPr>
        </p:nvSpPr>
        <p:spPr>
          <a:xfrm>
            <a:off x="611560" y="1013904"/>
            <a:ext cx="3888432" cy="3402378"/>
          </a:xfrm>
        </p:spPr>
        <p:txBody>
          <a:bodyPr>
            <a:normAutofit/>
          </a:bodyPr>
          <a:lstStyle/>
          <a:p>
            <a:pPr marL="0" indent="0">
              <a:spcBef>
                <a:spcPts val="0"/>
              </a:spcBef>
              <a:spcAft>
                <a:spcPts val="1200"/>
              </a:spcAft>
              <a:buNone/>
            </a:pPr>
            <a:r>
              <a:rPr lang="en-GB" sz="2400" b="1" dirty="0">
                <a:latin typeface="Arial"/>
                <a:cs typeface="Arial"/>
              </a:rPr>
              <a:t>Sensation (S)</a:t>
            </a:r>
            <a:endParaRPr lang="en-GB" sz="2400" dirty="0">
              <a:latin typeface="Arial"/>
              <a:cs typeface="Arial"/>
            </a:endParaRPr>
          </a:p>
          <a:p>
            <a:pPr>
              <a:spcBef>
                <a:spcPts val="0"/>
              </a:spcBef>
              <a:spcAft>
                <a:spcPts val="1200"/>
              </a:spcAft>
            </a:pPr>
            <a:r>
              <a:rPr lang="en-GB" sz="2400" dirty="0">
                <a:latin typeface="Arial"/>
                <a:cs typeface="Arial"/>
              </a:rPr>
              <a:t>Horse</a:t>
            </a:r>
            <a:endParaRPr lang="en-GB" sz="2400" dirty="0"/>
          </a:p>
          <a:p>
            <a:pPr>
              <a:spcBef>
                <a:spcPts val="0"/>
              </a:spcBef>
              <a:spcAft>
                <a:spcPts val="1200"/>
              </a:spcAft>
            </a:pPr>
            <a:r>
              <a:rPr lang="en-GB" sz="2400" dirty="0">
                <a:latin typeface="Arial"/>
                <a:cs typeface="Arial"/>
              </a:rPr>
              <a:t>Sun</a:t>
            </a:r>
            <a:endParaRPr lang="en-GB" sz="2400" dirty="0"/>
          </a:p>
          <a:p>
            <a:pPr>
              <a:spcBef>
                <a:spcPts val="0"/>
              </a:spcBef>
              <a:spcAft>
                <a:spcPts val="1200"/>
              </a:spcAft>
            </a:pPr>
            <a:r>
              <a:rPr lang="en-GB" sz="2400" dirty="0">
                <a:latin typeface="Arial"/>
                <a:cs typeface="Arial"/>
              </a:rPr>
              <a:t>Grass</a:t>
            </a:r>
            <a:endParaRPr lang="en-GB" sz="2400" dirty="0"/>
          </a:p>
          <a:p>
            <a:pPr>
              <a:spcBef>
                <a:spcPts val="0"/>
              </a:spcBef>
              <a:spcAft>
                <a:spcPts val="1200"/>
              </a:spcAft>
            </a:pPr>
            <a:r>
              <a:rPr lang="en-GB" sz="2400" dirty="0">
                <a:latin typeface="Arial"/>
                <a:cs typeface="Arial"/>
              </a:rPr>
              <a:t>Orange</a:t>
            </a:r>
            <a:endParaRPr lang="en-US" sz="2400" dirty="0">
              <a:latin typeface="Arial"/>
              <a:cs typeface="Arial"/>
            </a:endParaRPr>
          </a:p>
          <a:p>
            <a:pPr>
              <a:spcAft>
                <a:spcPts val="1200"/>
              </a:spcAft>
            </a:pPr>
            <a:endParaRPr lang="en-US" sz="2400" dirty="0"/>
          </a:p>
        </p:txBody>
      </p:sp>
      <p:sp>
        <p:nvSpPr>
          <p:cNvPr id="3" name="Title 2">
            <a:extLst>
              <a:ext uri="{FF2B5EF4-FFF2-40B4-BE49-F238E27FC236}">
                <a16:creationId xmlns:a16="http://schemas.microsoft.com/office/drawing/2014/main" id="{01CC007F-69FB-4276-BB7D-8B86169833C1}"/>
              </a:ext>
            </a:extLst>
          </p:cNvPr>
          <p:cNvSpPr>
            <a:spLocks noGrp="1"/>
          </p:cNvSpPr>
          <p:nvPr>
            <p:ph type="title"/>
          </p:nvPr>
        </p:nvSpPr>
        <p:spPr/>
        <p:txBody>
          <a:bodyPr>
            <a:normAutofit/>
          </a:bodyPr>
          <a:lstStyle/>
          <a:p>
            <a:r>
              <a:rPr lang="en-US" dirty="0"/>
              <a:t>What was there for you?</a:t>
            </a:r>
          </a:p>
        </p:txBody>
      </p:sp>
    </p:spTree>
    <p:extLst>
      <p:ext uri="{BB962C8B-B14F-4D97-AF65-F5344CB8AC3E}">
        <p14:creationId xmlns:p14="http://schemas.microsoft.com/office/powerpoint/2010/main" val="3452795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perceiving ‘functions’</a:t>
            </a:r>
          </a:p>
        </p:txBody>
      </p:sp>
      <p:grpSp>
        <p:nvGrpSpPr>
          <p:cNvPr id="79" name="Group 78"/>
          <p:cNvGrpSpPr/>
          <p:nvPr/>
        </p:nvGrpSpPr>
        <p:grpSpPr>
          <a:xfrm>
            <a:off x="2415336" y="1765049"/>
            <a:ext cx="4316904" cy="128592"/>
            <a:chOff x="3149600" y="1496149"/>
            <a:chExt cx="2844800" cy="177800"/>
          </a:xfrm>
        </p:grpSpPr>
        <p:cxnSp>
          <p:nvCxnSpPr>
            <p:cNvPr id="80" name="Straight Arrow Connector 79"/>
            <p:cNvCxnSpPr/>
            <p:nvPr/>
          </p:nvCxnSpPr>
          <p:spPr>
            <a:xfrm>
              <a:off x="3149600" y="1590605"/>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4508500" y="1584255"/>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611560" y="1283442"/>
            <a:ext cx="1724025" cy="2897396"/>
          </a:xfrm>
          <a:prstGeom prst="rect">
            <a:avLst/>
          </a:prstGeom>
          <a:noFill/>
        </p:spPr>
        <p:txBody>
          <a:bodyPr wrap="square" rtlCol="0">
            <a:spAutoFit/>
          </a:bodyPr>
          <a:lstStyle/>
          <a:p>
            <a:pPr>
              <a:lnSpc>
                <a:spcPct val="150000"/>
              </a:lnSpc>
            </a:pPr>
            <a:r>
              <a:rPr lang="en-GB" sz="1500" b="1" dirty="0">
                <a:latin typeface="Arial" pitchFamily="34" charset="0"/>
                <a:cs typeface="Arial" pitchFamily="34" charset="0"/>
              </a:rPr>
              <a:t>Sensation</a:t>
            </a:r>
            <a:endParaRPr lang="en-GB" sz="1350" dirty="0">
              <a:latin typeface="Arial" pitchFamily="34" charset="0"/>
              <a:cs typeface="Arial" pitchFamily="34" charset="0"/>
            </a:endParaRPr>
          </a:p>
          <a:p>
            <a:pPr>
              <a:lnSpc>
                <a:spcPct val="150000"/>
              </a:lnSpc>
            </a:pPr>
            <a:r>
              <a:rPr lang="en-GB" sz="1200" dirty="0">
                <a:latin typeface="Arial" pitchFamily="34" charset="0"/>
                <a:cs typeface="Arial" pitchFamily="34" charset="0"/>
              </a:rPr>
              <a:t>Specific</a:t>
            </a:r>
          </a:p>
          <a:p>
            <a:pPr>
              <a:lnSpc>
                <a:spcPct val="150000"/>
              </a:lnSpc>
            </a:pPr>
            <a:r>
              <a:rPr lang="en-GB" sz="1200" dirty="0">
                <a:latin typeface="Arial" pitchFamily="34" charset="0"/>
                <a:cs typeface="Arial" pitchFamily="34" charset="0"/>
              </a:rPr>
              <a:t>Present-oriented</a:t>
            </a:r>
          </a:p>
          <a:p>
            <a:pPr>
              <a:lnSpc>
                <a:spcPct val="150000"/>
              </a:lnSpc>
            </a:pPr>
            <a:r>
              <a:rPr lang="en-GB" sz="1200" dirty="0">
                <a:latin typeface="Arial" pitchFamily="34" charset="0"/>
                <a:cs typeface="Arial" pitchFamily="34" charset="0"/>
              </a:rPr>
              <a:t>Realistic</a:t>
            </a:r>
          </a:p>
          <a:p>
            <a:pPr>
              <a:lnSpc>
                <a:spcPct val="150000"/>
              </a:lnSpc>
            </a:pPr>
            <a:r>
              <a:rPr lang="en-GB" sz="1200" dirty="0">
                <a:latin typeface="Arial" pitchFamily="34" charset="0"/>
                <a:cs typeface="Arial" pitchFamily="34" charset="0"/>
              </a:rPr>
              <a:t>Consistent</a:t>
            </a:r>
          </a:p>
          <a:p>
            <a:pPr>
              <a:lnSpc>
                <a:spcPct val="150000"/>
              </a:lnSpc>
            </a:pPr>
            <a:r>
              <a:rPr lang="en-GB" sz="1200" dirty="0">
                <a:latin typeface="Arial" pitchFamily="34" charset="0"/>
                <a:cs typeface="Arial" pitchFamily="34" charset="0"/>
              </a:rPr>
              <a:t>Down-to-earth</a:t>
            </a:r>
          </a:p>
          <a:p>
            <a:pPr>
              <a:lnSpc>
                <a:spcPct val="150000"/>
              </a:lnSpc>
            </a:pPr>
            <a:r>
              <a:rPr lang="en-GB" sz="1200" dirty="0">
                <a:latin typeface="Arial" pitchFamily="34" charset="0"/>
                <a:cs typeface="Arial" pitchFamily="34" charset="0"/>
              </a:rPr>
              <a:t>Practical	</a:t>
            </a:r>
          </a:p>
          <a:p>
            <a:pPr>
              <a:lnSpc>
                <a:spcPct val="150000"/>
              </a:lnSpc>
            </a:pPr>
            <a:r>
              <a:rPr lang="en-GB" sz="1200" dirty="0">
                <a:latin typeface="Arial" pitchFamily="34" charset="0"/>
                <a:cs typeface="Arial" pitchFamily="34" charset="0"/>
              </a:rPr>
              <a:t>Precise</a:t>
            </a:r>
          </a:p>
          <a:p>
            <a:pPr>
              <a:lnSpc>
                <a:spcPct val="150000"/>
              </a:lnSpc>
            </a:pPr>
            <a:r>
              <a:rPr lang="en-GB" sz="1200" dirty="0">
                <a:latin typeface="Arial" pitchFamily="34" charset="0"/>
                <a:cs typeface="Arial" pitchFamily="34" charset="0"/>
              </a:rPr>
              <a:t>Factual</a:t>
            </a:r>
          </a:p>
          <a:p>
            <a:pPr>
              <a:lnSpc>
                <a:spcPct val="150000"/>
              </a:lnSpc>
            </a:pPr>
            <a:r>
              <a:rPr lang="en-GB" sz="1200" dirty="0">
                <a:latin typeface="Arial" pitchFamily="34" charset="0"/>
                <a:cs typeface="Arial" pitchFamily="34" charset="0"/>
              </a:rPr>
              <a:t>Step-by-step</a:t>
            </a:r>
          </a:p>
        </p:txBody>
      </p:sp>
      <p:sp>
        <p:nvSpPr>
          <p:cNvPr id="83" name="TextBox 82"/>
          <p:cNvSpPr txBox="1"/>
          <p:nvPr/>
        </p:nvSpPr>
        <p:spPr>
          <a:xfrm>
            <a:off x="6516216" y="1283442"/>
            <a:ext cx="1724025" cy="2897396"/>
          </a:xfrm>
          <a:prstGeom prst="rect">
            <a:avLst/>
          </a:prstGeom>
          <a:noFill/>
        </p:spPr>
        <p:txBody>
          <a:bodyPr wrap="square" rtlCol="0">
            <a:spAutoFit/>
          </a:bodyPr>
          <a:lstStyle/>
          <a:p>
            <a:pPr algn="r">
              <a:lnSpc>
                <a:spcPct val="150000"/>
              </a:lnSpc>
            </a:pPr>
            <a:r>
              <a:rPr lang="en-GB" sz="1500" b="1" dirty="0">
                <a:latin typeface="Arial" pitchFamily="34" charset="0"/>
                <a:cs typeface="Arial" pitchFamily="34" charset="0"/>
              </a:rPr>
              <a:t>Intuition</a:t>
            </a:r>
          </a:p>
          <a:p>
            <a:pPr algn="r">
              <a:lnSpc>
                <a:spcPct val="150000"/>
              </a:lnSpc>
            </a:pPr>
            <a:r>
              <a:rPr lang="en-GB" sz="1200" dirty="0">
                <a:latin typeface="Arial" pitchFamily="34" charset="0"/>
                <a:cs typeface="Arial" pitchFamily="34" charset="0"/>
              </a:rPr>
              <a:t>Global</a:t>
            </a:r>
          </a:p>
          <a:p>
            <a:pPr algn="r">
              <a:lnSpc>
                <a:spcPct val="150000"/>
              </a:lnSpc>
            </a:pPr>
            <a:r>
              <a:rPr lang="en-GB" sz="1200" dirty="0">
                <a:latin typeface="Arial" pitchFamily="34" charset="0"/>
                <a:cs typeface="Arial" pitchFamily="34" charset="0"/>
              </a:rPr>
              <a:t>Future-oriented</a:t>
            </a:r>
          </a:p>
          <a:p>
            <a:pPr algn="r">
              <a:lnSpc>
                <a:spcPct val="150000"/>
              </a:lnSpc>
            </a:pPr>
            <a:r>
              <a:rPr lang="en-GB" sz="1200" dirty="0">
                <a:latin typeface="Arial" pitchFamily="34" charset="0"/>
                <a:cs typeface="Arial" pitchFamily="34" charset="0"/>
              </a:rPr>
              <a:t>Imaginative</a:t>
            </a:r>
          </a:p>
          <a:p>
            <a:pPr algn="r">
              <a:lnSpc>
                <a:spcPct val="150000"/>
              </a:lnSpc>
            </a:pPr>
            <a:r>
              <a:rPr lang="en-GB" sz="1200" dirty="0">
                <a:latin typeface="Arial" pitchFamily="34" charset="0"/>
                <a:cs typeface="Arial" pitchFamily="34" charset="0"/>
              </a:rPr>
              <a:t>Unpredictable</a:t>
            </a:r>
          </a:p>
          <a:p>
            <a:pPr algn="r">
              <a:lnSpc>
                <a:spcPct val="150000"/>
              </a:lnSpc>
            </a:pPr>
            <a:r>
              <a:rPr lang="en-GB" sz="1200" dirty="0">
                <a:latin typeface="Arial" pitchFamily="34" charset="0"/>
                <a:cs typeface="Arial" pitchFamily="34" charset="0"/>
              </a:rPr>
              <a:t>Blue-sky</a:t>
            </a:r>
          </a:p>
          <a:p>
            <a:pPr algn="r">
              <a:lnSpc>
                <a:spcPct val="150000"/>
              </a:lnSpc>
            </a:pPr>
            <a:r>
              <a:rPr lang="en-GB" sz="1200" dirty="0">
                <a:latin typeface="Arial" pitchFamily="34" charset="0"/>
                <a:cs typeface="Arial" pitchFamily="34" charset="0"/>
              </a:rPr>
              <a:t>Conceptual</a:t>
            </a:r>
          </a:p>
          <a:p>
            <a:pPr algn="r">
              <a:lnSpc>
                <a:spcPct val="150000"/>
              </a:lnSpc>
            </a:pPr>
            <a:r>
              <a:rPr lang="en-GB" sz="1200" dirty="0">
                <a:latin typeface="Arial" pitchFamily="34" charset="0"/>
                <a:cs typeface="Arial" pitchFamily="34" charset="0"/>
              </a:rPr>
              <a:t>General</a:t>
            </a:r>
          </a:p>
          <a:p>
            <a:pPr algn="r">
              <a:lnSpc>
                <a:spcPct val="150000"/>
              </a:lnSpc>
            </a:pPr>
            <a:r>
              <a:rPr lang="en-GB" sz="1200" dirty="0">
                <a:latin typeface="Arial" pitchFamily="34" charset="0"/>
                <a:cs typeface="Arial" pitchFamily="34" charset="0"/>
              </a:rPr>
              <a:t>Abstract</a:t>
            </a:r>
          </a:p>
          <a:p>
            <a:pPr algn="r">
              <a:lnSpc>
                <a:spcPct val="150000"/>
              </a:lnSpc>
            </a:pPr>
            <a:r>
              <a:rPr lang="en-GB" sz="1200" dirty="0">
                <a:latin typeface="Arial" pitchFamily="34" charset="0"/>
                <a:cs typeface="Arial" pitchFamily="34" charset="0"/>
              </a:rPr>
              <a:t>Spontaneous</a:t>
            </a:r>
          </a:p>
        </p:txBody>
      </p:sp>
      <p:grpSp>
        <p:nvGrpSpPr>
          <p:cNvPr id="84" name="Group 83"/>
          <p:cNvGrpSpPr/>
          <p:nvPr/>
        </p:nvGrpSpPr>
        <p:grpSpPr>
          <a:xfrm>
            <a:off x="2411760" y="2035635"/>
            <a:ext cx="4316904" cy="133350"/>
            <a:chOff x="3149600" y="1856930"/>
            <a:chExt cx="2844800" cy="177800"/>
          </a:xfrm>
        </p:grpSpPr>
        <p:cxnSp>
          <p:nvCxnSpPr>
            <p:cNvPr id="85" name="Straight Arrow Connector 84"/>
            <p:cNvCxnSpPr/>
            <p:nvPr/>
          </p:nvCxnSpPr>
          <p:spPr>
            <a:xfrm>
              <a:off x="3149600" y="1951386"/>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4508500" y="1945036"/>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2411760" y="2306221"/>
            <a:ext cx="4316904" cy="133350"/>
            <a:chOff x="3149600" y="2217711"/>
            <a:chExt cx="2844800" cy="177800"/>
          </a:xfrm>
        </p:grpSpPr>
        <p:cxnSp>
          <p:nvCxnSpPr>
            <p:cNvPr id="88" name="Straight Arrow Connector 87"/>
            <p:cNvCxnSpPr/>
            <p:nvPr/>
          </p:nvCxnSpPr>
          <p:spPr>
            <a:xfrm>
              <a:off x="3149600" y="2312167"/>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4508500" y="2305817"/>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2411760" y="2576807"/>
            <a:ext cx="4316904" cy="133350"/>
            <a:chOff x="3149600" y="2578492"/>
            <a:chExt cx="2844800" cy="177800"/>
          </a:xfrm>
        </p:grpSpPr>
        <p:cxnSp>
          <p:nvCxnSpPr>
            <p:cNvPr id="91" name="Straight Arrow Connector 90"/>
            <p:cNvCxnSpPr/>
            <p:nvPr/>
          </p:nvCxnSpPr>
          <p:spPr>
            <a:xfrm>
              <a:off x="3149600" y="2672948"/>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4508500" y="2666598"/>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2411760" y="2847392"/>
            <a:ext cx="4316904" cy="133350"/>
            <a:chOff x="3149600" y="2939273"/>
            <a:chExt cx="2844800" cy="177800"/>
          </a:xfrm>
        </p:grpSpPr>
        <p:cxnSp>
          <p:nvCxnSpPr>
            <p:cNvPr id="94" name="Straight Arrow Connector 93"/>
            <p:cNvCxnSpPr/>
            <p:nvPr/>
          </p:nvCxnSpPr>
          <p:spPr>
            <a:xfrm>
              <a:off x="3149600" y="3033729"/>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4508500" y="3027379"/>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2411760" y="3117978"/>
            <a:ext cx="4316904" cy="133350"/>
            <a:chOff x="3149600" y="3300054"/>
            <a:chExt cx="2844800" cy="177800"/>
          </a:xfrm>
        </p:grpSpPr>
        <p:cxnSp>
          <p:nvCxnSpPr>
            <p:cNvPr id="97" name="Straight Arrow Connector 96"/>
            <p:cNvCxnSpPr/>
            <p:nvPr/>
          </p:nvCxnSpPr>
          <p:spPr>
            <a:xfrm>
              <a:off x="3149600" y="3394510"/>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4508500" y="3388160"/>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2392710" y="3388564"/>
            <a:ext cx="4339530" cy="133350"/>
            <a:chOff x="3124200" y="3660835"/>
            <a:chExt cx="2844800" cy="177800"/>
          </a:xfrm>
        </p:grpSpPr>
        <p:cxnSp>
          <p:nvCxnSpPr>
            <p:cNvPr id="100" name="Straight Arrow Connector 99"/>
            <p:cNvCxnSpPr/>
            <p:nvPr/>
          </p:nvCxnSpPr>
          <p:spPr>
            <a:xfrm>
              <a:off x="3124200" y="3755291"/>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4483100" y="3748941"/>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411760" y="3659150"/>
            <a:ext cx="4312060" cy="133350"/>
            <a:chOff x="3124200" y="4021616"/>
            <a:chExt cx="2844800" cy="177800"/>
          </a:xfrm>
        </p:grpSpPr>
        <p:cxnSp>
          <p:nvCxnSpPr>
            <p:cNvPr id="103" name="Straight Arrow Connector 102"/>
            <p:cNvCxnSpPr/>
            <p:nvPr/>
          </p:nvCxnSpPr>
          <p:spPr>
            <a:xfrm>
              <a:off x="3124200" y="4116072"/>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4483100" y="4109722"/>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2411760" y="3929735"/>
            <a:ext cx="4320480" cy="133350"/>
            <a:chOff x="3131840" y="4382397"/>
            <a:chExt cx="2844800" cy="177800"/>
          </a:xfrm>
        </p:grpSpPr>
        <p:cxnSp>
          <p:nvCxnSpPr>
            <p:cNvPr id="106" name="Straight Arrow Connector 105"/>
            <p:cNvCxnSpPr/>
            <p:nvPr/>
          </p:nvCxnSpPr>
          <p:spPr>
            <a:xfrm>
              <a:off x="3131840" y="4476853"/>
              <a:ext cx="2844800" cy="1588"/>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flipH="1" flipV="1">
              <a:off x="4490740" y="4470503"/>
              <a:ext cx="177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683566" y="1707654"/>
            <a:ext cx="7554249"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9" name="Rectangle 108"/>
          <p:cNvSpPr/>
          <p:nvPr/>
        </p:nvSpPr>
        <p:spPr>
          <a:xfrm>
            <a:off x="683567" y="1980247"/>
            <a:ext cx="754463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0" name="Rectangle 109"/>
          <p:cNvSpPr/>
          <p:nvPr/>
        </p:nvSpPr>
        <p:spPr>
          <a:xfrm>
            <a:off x="683567" y="2252840"/>
            <a:ext cx="7539811"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1" name="Rectangle 110"/>
          <p:cNvSpPr/>
          <p:nvPr/>
        </p:nvSpPr>
        <p:spPr>
          <a:xfrm>
            <a:off x="683568" y="2525432"/>
            <a:ext cx="75398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2" name="Rectangle 111"/>
          <p:cNvSpPr/>
          <p:nvPr/>
        </p:nvSpPr>
        <p:spPr>
          <a:xfrm>
            <a:off x="683568" y="2798025"/>
            <a:ext cx="754222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3" name="Rectangle 112"/>
          <p:cNvSpPr/>
          <p:nvPr/>
        </p:nvSpPr>
        <p:spPr>
          <a:xfrm>
            <a:off x="683568" y="3070618"/>
            <a:ext cx="74888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4" name="Rectangle 113"/>
          <p:cNvSpPr/>
          <p:nvPr/>
        </p:nvSpPr>
        <p:spPr>
          <a:xfrm>
            <a:off x="683568" y="3343211"/>
            <a:ext cx="755425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5" name="Rectangle 114"/>
          <p:cNvSpPr/>
          <p:nvPr/>
        </p:nvSpPr>
        <p:spPr>
          <a:xfrm>
            <a:off x="683568" y="3615803"/>
            <a:ext cx="755425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6" name="Rectangle 115"/>
          <p:cNvSpPr/>
          <p:nvPr/>
        </p:nvSpPr>
        <p:spPr>
          <a:xfrm>
            <a:off x="683568" y="3888398"/>
            <a:ext cx="75446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97628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08"/>
                                        </p:tgtEl>
                                      </p:cBhvr>
                                    </p:animEffect>
                                    <p:set>
                                      <p:cBhvr>
                                        <p:cTn id="7" dur="1" fill="hold">
                                          <p:stCondLst>
                                            <p:cond delay="999"/>
                                          </p:stCondLst>
                                        </p:cTn>
                                        <p:tgtEl>
                                          <p:spTgt spid="10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109"/>
                                        </p:tgtEl>
                                      </p:cBhvr>
                                    </p:animEffect>
                                    <p:set>
                                      <p:cBhvr>
                                        <p:cTn id="12" dur="1" fill="hold">
                                          <p:stCondLst>
                                            <p:cond delay="999"/>
                                          </p:stCondLst>
                                        </p:cTn>
                                        <p:tgtEl>
                                          <p:spTgt spid="10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110"/>
                                        </p:tgtEl>
                                      </p:cBhvr>
                                    </p:animEffect>
                                    <p:set>
                                      <p:cBhvr>
                                        <p:cTn id="17" dur="1" fill="hold">
                                          <p:stCondLst>
                                            <p:cond delay="999"/>
                                          </p:stCondLst>
                                        </p:cTn>
                                        <p:tgtEl>
                                          <p:spTgt spid="1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111"/>
                                        </p:tgtEl>
                                      </p:cBhvr>
                                    </p:animEffect>
                                    <p:set>
                                      <p:cBhvr>
                                        <p:cTn id="22" dur="1" fill="hold">
                                          <p:stCondLst>
                                            <p:cond delay="999"/>
                                          </p:stCondLst>
                                        </p:cTn>
                                        <p:tgtEl>
                                          <p:spTgt spid="1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1000"/>
                                        <p:tgtEl>
                                          <p:spTgt spid="112"/>
                                        </p:tgtEl>
                                      </p:cBhvr>
                                    </p:animEffect>
                                    <p:set>
                                      <p:cBhvr>
                                        <p:cTn id="27" dur="1" fill="hold">
                                          <p:stCondLst>
                                            <p:cond delay="999"/>
                                          </p:stCondLst>
                                        </p:cTn>
                                        <p:tgtEl>
                                          <p:spTgt spid="1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1000"/>
                                        <p:tgtEl>
                                          <p:spTgt spid="113"/>
                                        </p:tgtEl>
                                      </p:cBhvr>
                                    </p:animEffect>
                                    <p:set>
                                      <p:cBhvr>
                                        <p:cTn id="32" dur="1" fill="hold">
                                          <p:stCondLst>
                                            <p:cond delay="999"/>
                                          </p:stCondLst>
                                        </p:cTn>
                                        <p:tgtEl>
                                          <p:spTgt spid="1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000"/>
                                        <p:tgtEl>
                                          <p:spTgt spid="114"/>
                                        </p:tgtEl>
                                      </p:cBhvr>
                                    </p:animEffect>
                                    <p:set>
                                      <p:cBhvr>
                                        <p:cTn id="37" dur="1" fill="hold">
                                          <p:stCondLst>
                                            <p:cond delay="999"/>
                                          </p:stCondLst>
                                        </p:cTn>
                                        <p:tgtEl>
                                          <p:spTgt spid="1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1000"/>
                                        <p:tgtEl>
                                          <p:spTgt spid="115"/>
                                        </p:tgtEl>
                                      </p:cBhvr>
                                    </p:animEffect>
                                    <p:set>
                                      <p:cBhvr>
                                        <p:cTn id="42" dur="1" fill="hold">
                                          <p:stCondLst>
                                            <p:cond delay="999"/>
                                          </p:stCondLst>
                                        </p:cTn>
                                        <p:tgtEl>
                                          <p:spTgt spid="1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1000"/>
                                        <p:tgtEl>
                                          <p:spTgt spid="116"/>
                                        </p:tgtEl>
                                      </p:cBhvr>
                                    </p:animEffect>
                                    <p:set>
                                      <p:cBhvr>
                                        <p:cTn id="47" dur="1" fill="hold">
                                          <p:stCondLst>
                                            <p:cond delay="9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13" grpId="0" animBg="1"/>
      <p:bldP spid="114" grpId="0" animBg="1"/>
      <p:bldP spid="115" grpId="0" animBg="1"/>
      <p:bldP spid="11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54706" y="262753"/>
            <a:ext cx="4361225" cy="4361225"/>
          </a:xfrm>
          <a:prstGeom prst="rect">
            <a:avLst/>
          </a:prstGeom>
          <a:noFill/>
          <a:extLst>
            <a:ext uri="{909E8E84-426E-40DD-AFC4-6F175D3DCCD1}">
              <a14:hiddenFill xmlns:a14="http://schemas.microsoft.com/office/drawing/2010/main">
                <a:solidFill>
                  <a:srgbClr val="FFFFFF"/>
                </a:solidFill>
              </a14:hiddenFill>
            </a:ext>
          </a:extLst>
        </p:spPr>
      </p:pic>
      <p:sp>
        <p:nvSpPr>
          <p:cNvPr id="2" name="Pie 1"/>
          <p:cNvSpPr/>
          <p:nvPr/>
        </p:nvSpPr>
        <p:spPr>
          <a:xfrm>
            <a:off x="2260483" y="68530"/>
            <a:ext cx="4749671" cy="4749671"/>
          </a:xfrm>
          <a:prstGeom prst="pi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58585A"/>
              </a:solidFill>
            </a:endParaRPr>
          </a:p>
        </p:txBody>
      </p:sp>
      <p:sp>
        <p:nvSpPr>
          <p:cNvPr id="3" name="TextBox 2"/>
          <p:cNvSpPr txBox="1"/>
          <p:nvPr/>
        </p:nvSpPr>
        <p:spPr>
          <a:xfrm>
            <a:off x="5449421" y="2662518"/>
            <a:ext cx="1462368" cy="715581"/>
          </a:xfrm>
          <a:prstGeom prst="rect">
            <a:avLst/>
          </a:prstGeom>
          <a:noFill/>
        </p:spPr>
        <p:txBody>
          <a:bodyPr wrap="square" rtlCol="0">
            <a:spAutoFit/>
          </a:bodyPr>
          <a:lstStyle/>
          <a:p>
            <a:pPr algn="r"/>
            <a:r>
              <a:rPr lang="en-GB" sz="1350" dirty="0">
                <a:solidFill>
                  <a:srgbClr val="58585A"/>
                </a:solidFill>
                <a:latin typeface="Arial" panose="020B0604020202020204" pitchFamily="34" charset="0"/>
                <a:cs typeface="Arial" panose="020B0604020202020204" pitchFamily="34" charset="0"/>
              </a:rPr>
              <a:t>A combination of Fiery Red with Intuition</a:t>
            </a:r>
          </a:p>
        </p:txBody>
      </p:sp>
      <p:sp>
        <p:nvSpPr>
          <p:cNvPr id="5" name="TextBox 4"/>
          <p:cNvSpPr txBox="1"/>
          <p:nvPr/>
        </p:nvSpPr>
        <p:spPr>
          <a:xfrm>
            <a:off x="2981885" y="175870"/>
            <a:ext cx="1462368" cy="715581"/>
          </a:xfrm>
          <a:prstGeom prst="rect">
            <a:avLst/>
          </a:prstGeom>
          <a:noFill/>
        </p:spPr>
        <p:txBody>
          <a:bodyPr wrap="square" rtlCol="0">
            <a:spAutoFit/>
          </a:bodyPr>
          <a:lstStyle/>
          <a:p>
            <a:pPr algn="r"/>
            <a:r>
              <a:rPr lang="en-GB" sz="1350" dirty="0">
                <a:solidFill>
                  <a:srgbClr val="58585A"/>
                </a:solidFill>
                <a:latin typeface="Arial" panose="020B0604020202020204" pitchFamily="34" charset="0"/>
                <a:cs typeface="Arial" panose="020B0604020202020204" pitchFamily="34" charset="0"/>
              </a:rPr>
              <a:t>A combination of Fiery Red with Sensation</a:t>
            </a:r>
          </a:p>
        </p:txBody>
      </p:sp>
      <p:sp>
        <p:nvSpPr>
          <p:cNvPr id="6" name="TextBox 5"/>
          <p:cNvSpPr txBox="1"/>
          <p:nvPr/>
        </p:nvSpPr>
        <p:spPr>
          <a:xfrm>
            <a:off x="4691346" y="1687606"/>
            <a:ext cx="2200276" cy="715581"/>
          </a:xfrm>
          <a:prstGeom prst="rect">
            <a:avLst/>
          </a:prstGeom>
          <a:noFill/>
        </p:spPr>
        <p:txBody>
          <a:bodyPr wrap="square" rtlCol="0">
            <a:spAutoFit/>
          </a:bodyPr>
          <a:lstStyle/>
          <a:p>
            <a:r>
              <a:rPr lang="en-GB" sz="1350" dirty="0">
                <a:solidFill>
                  <a:srgbClr val="58585A"/>
                </a:solidFill>
                <a:latin typeface="Arial" panose="020B0604020202020204" pitchFamily="34" charset="0"/>
                <a:cs typeface="Arial" panose="020B0604020202020204" pitchFamily="34" charset="0"/>
              </a:rPr>
              <a:t>A combination of Sunshine Yellow with Intuition</a:t>
            </a:r>
          </a:p>
        </p:txBody>
      </p:sp>
      <p:sp>
        <p:nvSpPr>
          <p:cNvPr id="7" name="TextBox 6"/>
          <p:cNvSpPr txBox="1"/>
          <p:nvPr/>
        </p:nvSpPr>
        <p:spPr>
          <a:xfrm>
            <a:off x="2981885" y="4011642"/>
            <a:ext cx="1462368" cy="715581"/>
          </a:xfrm>
          <a:prstGeom prst="rect">
            <a:avLst/>
          </a:prstGeom>
          <a:noFill/>
        </p:spPr>
        <p:txBody>
          <a:bodyPr wrap="square" rtlCol="0">
            <a:spAutoFit/>
          </a:bodyPr>
          <a:lstStyle/>
          <a:p>
            <a:pPr algn="r"/>
            <a:r>
              <a:rPr lang="en-GB" sz="1350" dirty="0">
                <a:solidFill>
                  <a:srgbClr val="58585A"/>
                </a:solidFill>
                <a:latin typeface="Arial" panose="020B0604020202020204" pitchFamily="34" charset="0"/>
                <a:cs typeface="Arial" panose="020B0604020202020204" pitchFamily="34" charset="0"/>
              </a:rPr>
              <a:t>A combination of Sunshine Yellow with Sensation</a:t>
            </a:r>
          </a:p>
        </p:txBody>
      </p:sp>
      <p:sp>
        <p:nvSpPr>
          <p:cNvPr id="8" name="TextBox 7"/>
          <p:cNvSpPr txBox="1"/>
          <p:nvPr/>
        </p:nvSpPr>
        <p:spPr>
          <a:xfrm>
            <a:off x="2066260" y="1741394"/>
            <a:ext cx="1890536" cy="715581"/>
          </a:xfrm>
          <a:prstGeom prst="rect">
            <a:avLst/>
          </a:prstGeom>
          <a:noFill/>
        </p:spPr>
        <p:txBody>
          <a:bodyPr wrap="square" rtlCol="0">
            <a:spAutoFit/>
          </a:bodyPr>
          <a:lstStyle/>
          <a:p>
            <a:r>
              <a:rPr lang="en-GB" sz="1350" dirty="0">
                <a:solidFill>
                  <a:srgbClr val="58585A"/>
                </a:solidFill>
                <a:latin typeface="Arial" panose="020B0604020202020204" pitchFamily="34" charset="0"/>
                <a:cs typeface="Arial" panose="020B0604020202020204" pitchFamily="34" charset="0"/>
              </a:rPr>
              <a:t>A combination of Earth Green with Sensation</a:t>
            </a:r>
          </a:p>
        </p:txBody>
      </p:sp>
      <p:sp>
        <p:nvSpPr>
          <p:cNvPr id="9" name="TextBox 8"/>
          <p:cNvSpPr txBox="1"/>
          <p:nvPr/>
        </p:nvSpPr>
        <p:spPr>
          <a:xfrm>
            <a:off x="4589264" y="4011643"/>
            <a:ext cx="1680427" cy="715581"/>
          </a:xfrm>
          <a:prstGeom prst="rect">
            <a:avLst/>
          </a:prstGeom>
          <a:noFill/>
        </p:spPr>
        <p:txBody>
          <a:bodyPr wrap="square" rtlCol="0">
            <a:spAutoFit/>
          </a:bodyPr>
          <a:lstStyle/>
          <a:p>
            <a:r>
              <a:rPr lang="en-GB" sz="1350" dirty="0">
                <a:solidFill>
                  <a:srgbClr val="58585A"/>
                </a:solidFill>
                <a:latin typeface="Arial" panose="020B0604020202020204" pitchFamily="34" charset="0"/>
                <a:cs typeface="Arial" panose="020B0604020202020204" pitchFamily="34" charset="0"/>
              </a:rPr>
              <a:t>A combination of Earth Green with Intuition</a:t>
            </a:r>
          </a:p>
        </p:txBody>
      </p:sp>
      <p:sp>
        <p:nvSpPr>
          <p:cNvPr id="10" name="TextBox 9"/>
          <p:cNvSpPr txBox="1"/>
          <p:nvPr/>
        </p:nvSpPr>
        <p:spPr>
          <a:xfrm>
            <a:off x="2066261" y="2641055"/>
            <a:ext cx="1462368" cy="715581"/>
          </a:xfrm>
          <a:prstGeom prst="rect">
            <a:avLst/>
          </a:prstGeom>
          <a:noFill/>
        </p:spPr>
        <p:txBody>
          <a:bodyPr wrap="square" rtlCol="0">
            <a:spAutoFit/>
          </a:bodyPr>
          <a:lstStyle/>
          <a:p>
            <a:r>
              <a:rPr lang="en-GB" sz="1350" dirty="0">
                <a:solidFill>
                  <a:srgbClr val="58585A"/>
                </a:solidFill>
                <a:latin typeface="Arial" panose="020B0604020202020204" pitchFamily="34" charset="0"/>
                <a:cs typeface="Arial" panose="020B0604020202020204" pitchFamily="34" charset="0"/>
              </a:rPr>
              <a:t>A combination of Cool Blue with Sensation</a:t>
            </a:r>
          </a:p>
        </p:txBody>
      </p:sp>
      <p:sp>
        <p:nvSpPr>
          <p:cNvPr id="11" name="TextBox 10"/>
          <p:cNvSpPr txBox="1"/>
          <p:nvPr/>
        </p:nvSpPr>
        <p:spPr>
          <a:xfrm>
            <a:off x="4766975" y="162423"/>
            <a:ext cx="1462368" cy="715581"/>
          </a:xfrm>
          <a:prstGeom prst="rect">
            <a:avLst/>
          </a:prstGeom>
          <a:noFill/>
        </p:spPr>
        <p:txBody>
          <a:bodyPr wrap="square" rtlCol="0">
            <a:spAutoFit/>
          </a:bodyPr>
          <a:lstStyle/>
          <a:p>
            <a:r>
              <a:rPr lang="en-GB" sz="1350" dirty="0">
                <a:solidFill>
                  <a:srgbClr val="58585A"/>
                </a:solidFill>
                <a:latin typeface="Arial" panose="020B0604020202020204" pitchFamily="34" charset="0"/>
                <a:cs typeface="Arial" panose="020B0604020202020204" pitchFamily="34" charset="0"/>
              </a:rPr>
              <a:t>A combination of Cool Blue with Intuition</a:t>
            </a:r>
          </a:p>
        </p:txBody>
      </p:sp>
      <p:sp>
        <p:nvSpPr>
          <p:cNvPr id="15" name="Title 3"/>
          <p:cNvSpPr txBox="1">
            <a:spLocks/>
          </p:cNvSpPr>
          <p:nvPr/>
        </p:nvSpPr>
        <p:spPr>
          <a:xfrm>
            <a:off x="2045859" y="3583017"/>
            <a:ext cx="4999624" cy="857250"/>
          </a:xfrm>
          <a:prstGeom prst="rect">
            <a:avLst/>
          </a:prstGeom>
        </p:spPr>
        <p:txBody>
          <a:bodyPr>
            <a:normAutofit fontScale="62500" lnSpcReduction="20000"/>
          </a:bodyPr>
          <a:lstStyle>
            <a:lvl1pPr algn="l" defTabSz="914400" rtl="0" eaLnBrk="1" latinLnBrk="0" hangingPunct="1">
              <a:spcBef>
                <a:spcPct val="0"/>
              </a:spcBef>
              <a:buNone/>
              <a:defRPr sz="4000" kern="1200">
                <a:solidFill>
                  <a:schemeClr val="tx1"/>
                </a:solidFill>
                <a:latin typeface="+mj-lt"/>
                <a:ea typeface="+mj-ea"/>
                <a:cs typeface="+mj-cs"/>
              </a:defRPr>
            </a:lvl1pPr>
          </a:lstStyle>
          <a:p>
            <a:pPr algn="ctr"/>
            <a:r>
              <a:rPr lang="en-GB" sz="4950" dirty="0">
                <a:latin typeface="Arial" panose="020B0604020202020204" pitchFamily="34" charset="0"/>
                <a:cs typeface="Arial" panose="020B0604020202020204" pitchFamily="34" charset="0"/>
              </a:rPr>
              <a:t>Sensation and Intuition </a:t>
            </a:r>
          </a:p>
          <a:p>
            <a:pPr algn="ctr"/>
            <a:r>
              <a:rPr lang="en-GB" sz="4950" dirty="0">
                <a:latin typeface="Arial" panose="020B0604020202020204" pitchFamily="34" charset="0"/>
                <a:cs typeface="Arial" panose="020B0604020202020204" pitchFamily="34" charset="0"/>
              </a:rPr>
              <a:t>in every colour energy</a:t>
            </a:r>
          </a:p>
        </p:txBody>
      </p:sp>
    </p:spTree>
    <p:extLst>
      <p:ext uri="{BB962C8B-B14F-4D97-AF65-F5344CB8AC3E}">
        <p14:creationId xmlns:p14="http://schemas.microsoft.com/office/powerpoint/2010/main" val="273378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8" presetClass="emph" presetSubtype="0" fill="hold" grpId="0" nodeType="afterEffect">
                                  <p:stCondLst>
                                    <p:cond delay="0"/>
                                  </p:stCondLst>
                                  <p:childTnLst>
                                    <p:animRot by="5400000">
                                      <p:cBhvr>
                                        <p:cTn id="26" dur="500" fill="hold"/>
                                        <p:tgtEl>
                                          <p:spTgt spid="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par>
                          <p:cTn id="43" fill="hold">
                            <p:stCondLst>
                              <p:cond delay="500"/>
                            </p:stCondLst>
                            <p:childTnLst>
                              <p:par>
                                <p:cTn id="44" presetID="8" presetClass="emph" presetSubtype="0" fill="hold" grpId="1" nodeType="afterEffect">
                                  <p:stCondLst>
                                    <p:cond delay="0"/>
                                  </p:stCondLst>
                                  <p:childTnLst>
                                    <p:animRot by="5400000">
                                      <p:cBhvr>
                                        <p:cTn id="45" dur="500" fill="hold"/>
                                        <p:tgtEl>
                                          <p:spTgt spid="2"/>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par>
                          <p:cTn id="62" fill="hold">
                            <p:stCondLst>
                              <p:cond delay="500"/>
                            </p:stCondLst>
                            <p:childTnLst>
                              <p:par>
                                <p:cTn id="63" presetID="8" presetClass="emph" presetSubtype="0" fill="hold" grpId="2" nodeType="afterEffect">
                                  <p:stCondLst>
                                    <p:cond delay="0"/>
                                  </p:stCondLst>
                                  <p:childTnLst>
                                    <p:animRot by="5400000">
                                      <p:cBhvr>
                                        <p:cTn id="64" dur="500" fill="hold"/>
                                        <p:tgtEl>
                                          <p:spTgt spid="2"/>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childTnLst>
                          </p:cTn>
                        </p:par>
                        <p:par>
                          <p:cTn id="81" fill="hold">
                            <p:stCondLst>
                              <p:cond delay="500"/>
                            </p:stCondLst>
                            <p:childTnLst>
                              <p:par>
                                <p:cTn id="82" presetID="10" presetClass="exit" presetSubtype="0" fill="hold" grpId="3" nodeType="afterEffect">
                                  <p:stCondLst>
                                    <p:cond delay="0"/>
                                  </p:stCondLst>
                                  <p:childTnLst>
                                    <p:animEffect transition="out" filter="fade">
                                      <p:cBhvr>
                                        <p:cTn id="83" dur="500"/>
                                        <p:tgtEl>
                                          <p:spTgt spid="2"/>
                                        </p:tgtEl>
                                      </p:cBhvr>
                                    </p:animEffect>
                                    <p:set>
                                      <p:cBhvr>
                                        <p:cTn id="8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3" grpId="0"/>
      <p:bldP spid="3"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65F0359-5607-4562-9E32-CD1549AFDF31}"/>
              </a:ext>
            </a:extLst>
          </p:cNvPr>
          <p:cNvSpPr>
            <a:spLocks noGrp="1"/>
          </p:cNvSpPr>
          <p:nvPr>
            <p:ph idx="1"/>
          </p:nvPr>
        </p:nvSpPr>
        <p:spPr>
          <a:xfrm>
            <a:off x="503040" y="1131589"/>
            <a:ext cx="3780928" cy="3402378"/>
          </a:xfrm>
        </p:spPr>
        <p:txBody>
          <a:bodyPr rtlCol="0">
            <a:noAutofit/>
          </a:bodyPr>
          <a:lstStyle/>
          <a:p>
            <a:pPr marL="0" indent="0">
              <a:spcBef>
                <a:spcPts val="0"/>
              </a:spcBef>
              <a:spcAft>
                <a:spcPts val="1200"/>
              </a:spcAft>
              <a:buNone/>
              <a:defRPr/>
            </a:pPr>
            <a:r>
              <a:rPr lang="en-GB" sz="1500" b="1" dirty="0">
                <a:solidFill>
                  <a:srgbClr val="0082B7"/>
                </a:solidFill>
              </a:rPr>
              <a:t>How we are oriented to the environment (to the object) </a:t>
            </a:r>
            <a:endParaRPr lang="en-GB" sz="1500" dirty="0"/>
          </a:p>
          <a:p>
            <a:pPr marL="0" indent="0">
              <a:spcBef>
                <a:spcPts val="0"/>
              </a:spcBef>
              <a:spcAft>
                <a:spcPts val="1200"/>
              </a:spcAft>
              <a:buNone/>
              <a:defRPr/>
            </a:pPr>
            <a:r>
              <a:rPr lang="en-GB" sz="1500" dirty="0">
                <a:solidFill>
                  <a:schemeClr val="tx2"/>
                </a:solidFill>
              </a:rPr>
              <a:t>Introversion</a:t>
            </a:r>
            <a:r>
              <a:rPr lang="en-GB" sz="1500" dirty="0"/>
              <a:t> – Internally, through observation and  reflection </a:t>
            </a:r>
          </a:p>
          <a:p>
            <a:pPr marL="0" indent="0">
              <a:spcBef>
                <a:spcPts val="0"/>
              </a:spcBef>
              <a:spcAft>
                <a:spcPts val="1200"/>
              </a:spcAft>
              <a:buNone/>
              <a:defRPr/>
            </a:pPr>
            <a:r>
              <a:rPr lang="en-GB" sz="1500" dirty="0">
                <a:solidFill>
                  <a:schemeClr val="tx2"/>
                </a:solidFill>
              </a:rPr>
              <a:t>Extraversion</a:t>
            </a:r>
            <a:r>
              <a:rPr lang="en-GB" sz="1500" dirty="0"/>
              <a:t> – Externally through engagement, involvement and taking action</a:t>
            </a:r>
          </a:p>
        </p:txBody>
      </p:sp>
      <p:sp>
        <p:nvSpPr>
          <p:cNvPr id="123906" name="Title 3">
            <a:extLst>
              <a:ext uri="{FF2B5EF4-FFF2-40B4-BE49-F238E27FC236}">
                <a16:creationId xmlns:a16="http://schemas.microsoft.com/office/drawing/2014/main" id="{B0C5B01B-2ECC-4D6D-B0B2-7E2417C1CB8B}"/>
              </a:ext>
            </a:extLst>
          </p:cNvPr>
          <p:cNvSpPr>
            <a:spLocks noGrp="1"/>
          </p:cNvSpPr>
          <p:nvPr>
            <p:ph type="title"/>
          </p:nvPr>
        </p:nvSpPr>
        <p:spPr>
          <a:xfrm>
            <a:off x="503040" y="141480"/>
            <a:ext cx="8749480" cy="857250"/>
          </a:xfrm>
        </p:spPr>
        <p:txBody>
          <a:bodyPr>
            <a:noAutofit/>
          </a:bodyPr>
          <a:lstStyle/>
          <a:p>
            <a:pPr eaLnBrk="1" hangingPunct="1"/>
            <a:r>
              <a:rPr lang="en-GB" altLang="en-US" sz="3100" dirty="0">
                <a:solidFill>
                  <a:srgbClr val="58585A"/>
                </a:solidFill>
              </a:rPr>
              <a:t>Summary of Jung’s Psychological Preferences</a:t>
            </a:r>
          </a:p>
        </p:txBody>
      </p:sp>
      <p:sp>
        <p:nvSpPr>
          <p:cNvPr id="8" name="Content Placeholder 7">
            <a:extLst>
              <a:ext uri="{FF2B5EF4-FFF2-40B4-BE49-F238E27FC236}">
                <a16:creationId xmlns:a16="http://schemas.microsoft.com/office/drawing/2014/main" id="{20A15F84-8F5B-472B-B1E0-5FF591403DAC}"/>
              </a:ext>
            </a:extLst>
          </p:cNvPr>
          <p:cNvSpPr>
            <a:spLocks noGrp="1"/>
          </p:cNvSpPr>
          <p:nvPr>
            <p:ph sz="half" idx="4294967295"/>
          </p:nvPr>
        </p:nvSpPr>
        <p:spPr>
          <a:xfrm>
            <a:off x="4499992" y="1076864"/>
            <a:ext cx="4392935" cy="1782762"/>
          </a:xfrm>
        </p:spPr>
        <p:txBody>
          <a:bodyPr rtlCol="0">
            <a:noAutofit/>
          </a:bodyPr>
          <a:lstStyle/>
          <a:p>
            <a:pPr marL="0" indent="0">
              <a:spcBef>
                <a:spcPts val="0"/>
              </a:spcBef>
              <a:spcAft>
                <a:spcPts val="1200"/>
              </a:spcAft>
              <a:buNone/>
              <a:defRPr/>
            </a:pPr>
            <a:r>
              <a:rPr lang="en-GB" sz="1500" b="1" dirty="0">
                <a:solidFill>
                  <a:srgbClr val="0082B7"/>
                </a:solidFill>
              </a:rPr>
              <a:t>How we make decisions</a:t>
            </a:r>
          </a:p>
          <a:p>
            <a:pPr marL="0" indent="0">
              <a:spcBef>
                <a:spcPts val="0"/>
              </a:spcBef>
              <a:spcAft>
                <a:spcPts val="1200"/>
              </a:spcAft>
              <a:buNone/>
              <a:defRPr/>
            </a:pPr>
            <a:r>
              <a:rPr lang="en-GB" sz="1500" dirty="0">
                <a:solidFill>
                  <a:schemeClr val="tx2"/>
                </a:solidFill>
              </a:rPr>
              <a:t>Thinking</a:t>
            </a:r>
            <a:r>
              <a:rPr lang="en-GB" sz="1500" dirty="0"/>
              <a:t> – With our ‘head’ using analysis and a logical rationale</a:t>
            </a:r>
          </a:p>
          <a:p>
            <a:pPr marL="0" indent="0">
              <a:spcBef>
                <a:spcPts val="0"/>
              </a:spcBef>
              <a:spcAft>
                <a:spcPts val="1200"/>
              </a:spcAft>
              <a:buNone/>
              <a:defRPr/>
            </a:pPr>
            <a:r>
              <a:rPr lang="en-GB" sz="1500" dirty="0">
                <a:solidFill>
                  <a:schemeClr val="tx2"/>
                </a:solidFill>
              </a:rPr>
              <a:t>Feeling</a:t>
            </a:r>
            <a:r>
              <a:rPr lang="en-GB" sz="1500" dirty="0"/>
              <a:t> – With our ‘heart’ deciding on what something is worth, using our personal values</a:t>
            </a:r>
          </a:p>
        </p:txBody>
      </p:sp>
      <p:pic>
        <p:nvPicPr>
          <p:cNvPr id="6" name="Picture 3">
            <a:extLst>
              <a:ext uri="{FF2B5EF4-FFF2-40B4-BE49-F238E27FC236}">
                <a16:creationId xmlns:a16="http://schemas.microsoft.com/office/drawing/2014/main" id="{E074E27A-BFC1-4D8B-9D55-A891CFCCEB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219822"/>
            <a:ext cx="1629366" cy="134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65AB91A-CDDF-4CD5-A2BE-0DC62CCCF284}"/>
              </a:ext>
            </a:extLst>
          </p:cNvPr>
          <p:cNvSpPr txBox="1"/>
          <p:nvPr/>
        </p:nvSpPr>
        <p:spPr>
          <a:xfrm>
            <a:off x="4499958" y="2859782"/>
            <a:ext cx="4392522" cy="1554272"/>
          </a:xfrm>
          <a:prstGeom prst="rect">
            <a:avLst/>
          </a:prstGeom>
          <a:noFill/>
        </p:spPr>
        <p:txBody>
          <a:bodyPr wrap="square" rtlCol="0">
            <a:spAutoFit/>
          </a:bodyPr>
          <a:lstStyle/>
          <a:p>
            <a:pPr>
              <a:spcAft>
                <a:spcPts val="1200"/>
              </a:spcAft>
              <a:defRPr/>
            </a:pPr>
            <a:r>
              <a:rPr lang="en-GB" sz="1500" b="1" dirty="0">
                <a:solidFill>
                  <a:srgbClr val="0082B7"/>
                </a:solidFill>
                <a:latin typeface="Arial" panose="020B0604020202020204" pitchFamily="34" charset="0"/>
                <a:cs typeface="Arial" panose="020B0604020202020204" pitchFamily="34" charset="0"/>
              </a:rPr>
              <a:t>How we take in and process information</a:t>
            </a:r>
          </a:p>
          <a:p>
            <a:pPr>
              <a:spcAft>
                <a:spcPts val="1200"/>
              </a:spcAft>
              <a:defRPr/>
            </a:pPr>
            <a:r>
              <a:rPr lang="en-GB" sz="1500" dirty="0">
                <a:solidFill>
                  <a:schemeClr val="tx2"/>
                </a:solidFill>
                <a:latin typeface="Arial" panose="020B0604020202020204" pitchFamily="34" charset="0"/>
                <a:cs typeface="Arial" panose="020B0604020202020204" pitchFamily="34" charset="0"/>
              </a:rPr>
              <a:t>Sensation</a:t>
            </a:r>
            <a:r>
              <a:rPr lang="en-GB" sz="1500" dirty="0">
                <a:latin typeface="Arial" panose="020B0604020202020204" pitchFamily="34" charset="0"/>
                <a:cs typeface="Arial" panose="020B0604020202020204" pitchFamily="34" charset="0"/>
              </a:rPr>
              <a:t> – In a concrete, realistic and tangible way, grounded in the present</a:t>
            </a:r>
          </a:p>
          <a:p>
            <a:pPr>
              <a:spcAft>
                <a:spcPts val="1200"/>
              </a:spcAft>
              <a:defRPr/>
            </a:pPr>
            <a:r>
              <a:rPr lang="en-GB" sz="1500" dirty="0">
                <a:solidFill>
                  <a:schemeClr val="tx2"/>
                </a:solidFill>
                <a:latin typeface="Arial" panose="020B0604020202020204" pitchFamily="34" charset="0"/>
                <a:cs typeface="Arial" panose="020B0604020202020204" pitchFamily="34" charset="0"/>
              </a:rPr>
              <a:t>Intuition</a:t>
            </a:r>
            <a:r>
              <a:rPr lang="en-GB" sz="1500" dirty="0">
                <a:latin typeface="Arial" panose="020B0604020202020204" pitchFamily="34" charset="0"/>
                <a:cs typeface="Arial" panose="020B0604020202020204" pitchFamily="34" charset="0"/>
              </a:rPr>
              <a:t> – Finding meaning through interpretation, and future possibilities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suit and tie standing in front of a building&#10;&#10;Description automatically generated">
            <a:extLst>
              <a:ext uri="{FF2B5EF4-FFF2-40B4-BE49-F238E27FC236}">
                <a16:creationId xmlns:a16="http://schemas.microsoft.com/office/drawing/2014/main" id="{E0A600F4-0E00-41AF-A31F-87CD1A94B2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8"/>
            <a:ext cx="9145561" cy="5142621"/>
          </a:xfrm>
          <a:prstGeom prst="rect">
            <a:avLst/>
          </a:prstGeom>
        </p:spPr>
      </p:pic>
      <p:sp>
        <p:nvSpPr>
          <p:cNvPr id="11" name="Rectangle: Rounded Corners 10">
            <a:extLst>
              <a:ext uri="{FF2B5EF4-FFF2-40B4-BE49-F238E27FC236}">
                <a16:creationId xmlns:a16="http://schemas.microsoft.com/office/drawing/2014/main" id="{2A6B1438-B459-4C99-8221-04A7761FD314}"/>
              </a:ext>
            </a:extLst>
          </p:cNvPr>
          <p:cNvSpPr/>
          <p:nvPr/>
        </p:nvSpPr>
        <p:spPr>
          <a:xfrm>
            <a:off x="395536" y="2571750"/>
            <a:ext cx="3456384" cy="720080"/>
          </a:xfrm>
          <a:prstGeom prst="roundRect">
            <a:avLst>
              <a:gd name="adj" fmla="val 14475"/>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108000" rtlCol="0" anchor="ctr"/>
          <a:lstStyle/>
          <a:p>
            <a:r>
              <a:rPr lang="en-GB" sz="3400" dirty="0">
                <a:solidFill>
                  <a:schemeClr val="bg1"/>
                </a:solidFill>
                <a:latin typeface="Arial" panose="020B0604020202020204" pitchFamily="34" charset="0"/>
                <a:cs typeface="Arial" panose="020B0604020202020204" pitchFamily="34" charset="0"/>
              </a:rPr>
              <a:t>Face validity</a:t>
            </a:r>
          </a:p>
        </p:txBody>
      </p:sp>
    </p:spTree>
    <p:extLst>
      <p:ext uri="{BB962C8B-B14F-4D97-AF65-F5344CB8AC3E}">
        <p14:creationId xmlns:p14="http://schemas.microsoft.com/office/powerpoint/2010/main" val="25645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55AECD-262E-476A-8BB0-8946D4D4CF17}"/>
              </a:ext>
            </a:extLst>
          </p:cNvPr>
          <p:cNvSpPr>
            <a:spLocks noGrp="1"/>
          </p:cNvSpPr>
          <p:nvPr>
            <p:ph type="title"/>
          </p:nvPr>
        </p:nvSpPr>
        <p:spPr/>
        <p:txBody>
          <a:bodyPr/>
          <a:lstStyle/>
          <a:p>
            <a:r>
              <a:rPr lang="en-GB" dirty="0"/>
              <a:t>Your webinar host today</a:t>
            </a:r>
          </a:p>
        </p:txBody>
      </p:sp>
      <p:sp>
        <p:nvSpPr>
          <p:cNvPr id="6" name="Content Placeholder 5">
            <a:extLst>
              <a:ext uri="{FF2B5EF4-FFF2-40B4-BE49-F238E27FC236}">
                <a16:creationId xmlns:a16="http://schemas.microsoft.com/office/drawing/2014/main" id="{0A2AE7E4-0770-4617-9A32-EECD15FFC3B6}"/>
              </a:ext>
            </a:extLst>
          </p:cNvPr>
          <p:cNvSpPr>
            <a:spLocks noGrp="1"/>
          </p:cNvSpPr>
          <p:nvPr>
            <p:ph idx="10"/>
          </p:nvPr>
        </p:nvSpPr>
        <p:spPr/>
        <p:txBody>
          <a:bodyPr/>
          <a:lstStyle/>
          <a:p>
            <a:pPr marL="0" indent="0">
              <a:buNone/>
            </a:pPr>
            <a:r>
              <a:rPr lang="en-GB" dirty="0"/>
              <a:t>Introduce yourself</a:t>
            </a:r>
          </a:p>
        </p:txBody>
      </p:sp>
      <p:sp>
        <p:nvSpPr>
          <p:cNvPr id="5" name="Content Placeholder 4">
            <a:extLst>
              <a:ext uri="{FF2B5EF4-FFF2-40B4-BE49-F238E27FC236}">
                <a16:creationId xmlns:a16="http://schemas.microsoft.com/office/drawing/2014/main" id="{0797C675-0AD9-422D-95EF-D121903C9DCB}"/>
              </a:ext>
            </a:extLst>
          </p:cNvPr>
          <p:cNvSpPr>
            <a:spLocks noGrp="1"/>
          </p:cNvSpPr>
          <p:nvPr>
            <p:ph idx="1"/>
          </p:nvPr>
        </p:nvSpPr>
        <p:spPr/>
        <p:txBody>
          <a:bodyPr/>
          <a:lstStyle/>
          <a:p>
            <a:r>
              <a:rPr lang="en-GB" dirty="0"/>
              <a:t>Insert this slide with photo if not using webcam/live camera feed</a:t>
            </a:r>
          </a:p>
        </p:txBody>
      </p:sp>
    </p:spTree>
    <p:extLst>
      <p:ext uri="{BB962C8B-B14F-4D97-AF65-F5344CB8AC3E}">
        <p14:creationId xmlns:p14="http://schemas.microsoft.com/office/powerpoint/2010/main" val="2111900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21E91C-3032-431E-BB30-F50211B9879E}"/>
              </a:ext>
            </a:extLst>
          </p:cNvPr>
          <p:cNvSpPr>
            <a:spLocks noGrp="1"/>
          </p:cNvSpPr>
          <p:nvPr>
            <p:ph idx="1"/>
          </p:nvPr>
        </p:nvSpPr>
        <p:spPr>
          <a:xfrm>
            <a:off x="503040" y="1113588"/>
            <a:ext cx="7957392" cy="3402378"/>
          </a:xfrm>
        </p:spPr>
        <p:txBody>
          <a:bodyPr>
            <a:noAutofit/>
          </a:bodyPr>
          <a:lstStyle/>
          <a:p>
            <a:pPr>
              <a:spcBef>
                <a:spcPts val="0"/>
              </a:spcBef>
              <a:spcAft>
                <a:spcPts val="1200"/>
              </a:spcAft>
            </a:pPr>
            <a:r>
              <a:rPr lang="en-GB" sz="1800" dirty="0"/>
              <a:t>Put stars </a:t>
            </a:r>
            <a:r>
              <a:rPr lang="en-GB" sz="1800" b="1" dirty="0">
                <a:solidFill>
                  <a:schemeClr val="tx2"/>
                </a:solidFill>
              </a:rPr>
              <a:t>**</a:t>
            </a:r>
            <a:r>
              <a:rPr lang="en-GB" sz="1800" dirty="0"/>
              <a:t> next to any statements you believe are particularly accurate</a:t>
            </a:r>
          </a:p>
          <a:p>
            <a:pPr>
              <a:spcBef>
                <a:spcPts val="0"/>
              </a:spcBef>
              <a:spcAft>
                <a:spcPts val="1200"/>
              </a:spcAft>
            </a:pPr>
            <a:r>
              <a:rPr lang="en-GB" sz="1800" dirty="0"/>
              <a:t>Put a </a:t>
            </a:r>
            <a:r>
              <a:rPr lang="en-GB" sz="1800" b="1" dirty="0">
                <a:solidFill>
                  <a:schemeClr val="tx2"/>
                </a:solidFill>
              </a:rPr>
              <a:t>?</a:t>
            </a:r>
            <a:r>
              <a:rPr lang="en-GB" sz="1800" dirty="0"/>
              <a:t> beside those statements you believe do not describe you. Rather than stick on a specific word, consider the whole or half sentence</a:t>
            </a:r>
          </a:p>
          <a:p>
            <a:pPr>
              <a:spcBef>
                <a:spcPts val="0"/>
              </a:spcBef>
              <a:spcAft>
                <a:spcPts val="1200"/>
              </a:spcAft>
            </a:pPr>
            <a:r>
              <a:rPr lang="en-GB" sz="1800" dirty="0"/>
              <a:t>Remember to seek feedback from someone you trust on any statements in your Profile which you are not certain describe you</a:t>
            </a:r>
          </a:p>
          <a:p>
            <a:pPr marL="0" lvl="0" indent="0">
              <a:spcBef>
                <a:spcPts val="0"/>
              </a:spcBef>
              <a:spcAft>
                <a:spcPts val="2400"/>
              </a:spcAft>
              <a:buSzPct val="25000"/>
              <a:buNone/>
            </a:pPr>
            <a:r>
              <a:rPr lang="en-US" sz="1600" dirty="0">
                <a:solidFill>
                  <a:srgbClr val="595959"/>
                </a:solidFill>
                <a:latin typeface="Arial"/>
                <a:ea typeface="Arial"/>
                <a:cs typeface="Arial"/>
                <a:sym typeface="Arial"/>
              </a:rPr>
              <a:t>Count the sentences that did not describe you </a:t>
            </a:r>
            <a:r>
              <a:rPr lang="en-US" sz="1600" b="1" dirty="0">
                <a:solidFill>
                  <a:schemeClr val="tx2"/>
                </a:solidFill>
                <a:latin typeface="Arial"/>
                <a:ea typeface="Arial"/>
                <a:cs typeface="Arial"/>
                <a:sym typeface="Arial"/>
              </a:rPr>
              <a:t>?</a:t>
            </a:r>
            <a:r>
              <a:rPr lang="en-US" sz="1600" dirty="0">
                <a:solidFill>
                  <a:srgbClr val="595959"/>
                </a:solidFill>
                <a:latin typeface="Arial"/>
                <a:ea typeface="Arial"/>
                <a:cs typeface="Arial"/>
                <a:sym typeface="Arial"/>
              </a:rPr>
              <a:t> and multiply by 2. Subtract that number from 100. </a:t>
            </a:r>
          </a:p>
          <a:p>
            <a:pPr marL="0" lvl="0" indent="0" algn="ctr">
              <a:spcBef>
                <a:spcPts val="0"/>
              </a:spcBef>
              <a:spcAft>
                <a:spcPts val="1200"/>
              </a:spcAft>
              <a:buSzPct val="25000"/>
              <a:buNone/>
            </a:pPr>
            <a:r>
              <a:rPr lang="en-US" sz="1800" dirty="0">
                <a:solidFill>
                  <a:schemeClr val="tx2"/>
                </a:solidFill>
                <a:latin typeface="Arial"/>
                <a:ea typeface="Arial"/>
                <a:cs typeface="Arial"/>
                <a:sym typeface="Arial"/>
              </a:rPr>
              <a:t>1.5 sentences x 2 = 3 </a:t>
            </a:r>
            <a:br>
              <a:rPr lang="en-US" sz="1800" dirty="0">
                <a:solidFill>
                  <a:schemeClr val="tx2"/>
                </a:solidFill>
                <a:latin typeface="Arial"/>
                <a:ea typeface="Arial"/>
                <a:cs typeface="Arial"/>
                <a:sym typeface="Arial"/>
              </a:rPr>
            </a:br>
            <a:r>
              <a:rPr lang="en-US" sz="1800" dirty="0">
                <a:solidFill>
                  <a:schemeClr val="tx2"/>
                </a:solidFill>
                <a:latin typeface="Arial"/>
                <a:ea typeface="Arial"/>
                <a:cs typeface="Arial"/>
                <a:sym typeface="Arial"/>
              </a:rPr>
              <a:t>100% - 3% = 97% Accuracy</a:t>
            </a:r>
          </a:p>
        </p:txBody>
      </p:sp>
      <p:sp>
        <p:nvSpPr>
          <p:cNvPr id="3" name="Title 2">
            <a:extLst>
              <a:ext uri="{FF2B5EF4-FFF2-40B4-BE49-F238E27FC236}">
                <a16:creationId xmlns:a16="http://schemas.microsoft.com/office/drawing/2014/main" id="{8520F2CA-2B2B-4B42-AE03-3FA0733439B3}"/>
              </a:ext>
            </a:extLst>
          </p:cNvPr>
          <p:cNvSpPr>
            <a:spLocks noGrp="1"/>
          </p:cNvSpPr>
          <p:nvPr>
            <p:ph type="title"/>
          </p:nvPr>
        </p:nvSpPr>
        <p:spPr/>
        <p:txBody>
          <a:bodyPr/>
          <a:lstStyle/>
          <a:p>
            <a:r>
              <a:rPr lang="en-GB" dirty="0"/>
              <a:t>Review the Overview (pages 6-8)</a:t>
            </a:r>
          </a:p>
        </p:txBody>
      </p:sp>
    </p:spTree>
    <p:extLst>
      <p:ext uri="{BB962C8B-B14F-4D97-AF65-F5344CB8AC3E}">
        <p14:creationId xmlns:p14="http://schemas.microsoft.com/office/powerpoint/2010/main" val="2396027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kdodwell\Desktop\Macbook-Flat-Mockup.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451" t="20801" r="16793" b="20714"/>
          <a:stretch/>
        </p:blipFill>
        <p:spPr bwMode="auto">
          <a:xfrm>
            <a:off x="5103058" y="2895786"/>
            <a:ext cx="3061987" cy="181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kdodwell\Desktop\Macbook-Flat-Mockup.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451" t="20801" r="16793" b="20714"/>
          <a:stretch/>
        </p:blipFill>
        <p:spPr bwMode="auto">
          <a:xfrm>
            <a:off x="5103057" y="1055694"/>
            <a:ext cx="3061987" cy="181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5306" name="Oval 10"/>
          <p:cNvSpPr>
            <a:spLocks noChangeAspect="1" noChangeArrowheads="1"/>
          </p:cNvSpPr>
          <p:nvPr/>
        </p:nvSpPr>
        <p:spPr bwMode="auto">
          <a:xfrm>
            <a:off x="5667038" y="4132209"/>
            <a:ext cx="270272" cy="271463"/>
          </a:xfrm>
          <a:prstGeom prst="ellipse">
            <a:avLst/>
          </a:prstGeom>
          <a:solidFill>
            <a:srgbClr val="0070C0"/>
          </a:solidFill>
          <a:ln w="12700">
            <a:solidFill>
              <a:schemeClr val="tx1"/>
            </a:solidFill>
            <a:round/>
            <a:headEnd/>
            <a:tailEnd/>
          </a:ln>
        </p:spPr>
        <p:txBody>
          <a:bodyPr wrap="none" lIns="68276" tIns="34138" rIns="68276" bIns="34138" anchor="ctr"/>
          <a:lstStyle/>
          <a:p>
            <a:pPr defTabSz="682756"/>
            <a:endParaRPr lang="en-US" sz="1650" dirty="0">
              <a:solidFill>
                <a:srgbClr val="000000"/>
              </a:solidFill>
              <a:cs typeface="Times New Roman" pitchFamily="18" charset="0"/>
            </a:endParaRPr>
          </a:p>
        </p:txBody>
      </p:sp>
      <p:sp>
        <p:nvSpPr>
          <p:cNvPr id="1975304" name="Oval 8"/>
          <p:cNvSpPr>
            <a:spLocks noChangeAspect="1" noChangeArrowheads="1"/>
          </p:cNvSpPr>
          <p:nvPr/>
        </p:nvSpPr>
        <p:spPr bwMode="auto">
          <a:xfrm>
            <a:off x="5957912" y="3860746"/>
            <a:ext cx="270272" cy="271463"/>
          </a:xfrm>
          <a:prstGeom prst="ellipse">
            <a:avLst/>
          </a:prstGeom>
          <a:solidFill>
            <a:schemeClr val="accent2"/>
          </a:solidFill>
          <a:ln w="12700">
            <a:solidFill>
              <a:schemeClr val="tx1"/>
            </a:solidFill>
            <a:round/>
            <a:headEnd/>
            <a:tailEnd/>
          </a:ln>
        </p:spPr>
        <p:txBody>
          <a:bodyPr wrap="none" lIns="68276" tIns="34138" rIns="68276" bIns="34138" anchor="ctr"/>
          <a:lstStyle/>
          <a:p>
            <a:pPr defTabSz="682756"/>
            <a:endParaRPr lang="en-US" sz="1650" dirty="0">
              <a:solidFill>
                <a:srgbClr val="000000"/>
              </a:solidFill>
              <a:cs typeface="Times New Roman" pitchFamily="18" charset="0"/>
            </a:endParaRPr>
          </a:p>
        </p:txBody>
      </p:sp>
      <p:sp>
        <p:nvSpPr>
          <p:cNvPr id="1975307" name="Oval 11"/>
          <p:cNvSpPr>
            <a:spLocks noChangeAspect="1" noChangeArrowheads="1"/>
          </p:cNvSpPr>
          <p:nvPr/>
        </p:nvSpPr>
        <p:spPr bwMode="auto">
          <a:xfrm>
            <a:off x="6732240" y="3532319"/>
            <a:ext cx="270272" cy="271463"/>
          </a:xfrm>
          <a:prstGeom prst="ellipse">
            <a:avLst/>
          </a:prstGeom>
          <a:solidFill>
            <a:schemeClr val="accent1"/>
          </a:solidFill>
          <a:ln w="12700">
            <a:solidFill>
              <a:schemeClr val="tx1"/>
            </a:solidFill>
            <a:round/>
            <a:headEnd/>
            <a:tailEnd/>
          </a:ln>
        </p:spPr>
        <p:txBody>
          <a:bodyPr wrap="none" lIns="68276" tIns="34138" rIns="68276" bIns="34138" anchor="ctr"/>
          <a:lstStyle/>
          <a:p>
            <a:pPr defTabSz="682756"/>
            <a:endParaRPr lang="en-US" sz="1650" dirty="0">
              <a:solidFill>
                <a:srgbClr val="000000"/>
              </a:solidFill>
              <a:cs typeface="Times New Roman" pitchFamily="18" charset="0"/>
            </a:endParaRPr>
          </a:p>
        </p:txBody>
      </p:sp>
      <p:sp>
        <p:nvSpPr>
          <p:cNvPr id="1975305" name="Oval 9"/>
          <p:cNvSpPr>
            <a:spLocks noChangeAspect="1" noChangeArrowheads="1"/>
          </p:cNvSpPr>
          <p:nvPr/>
        </p:nvSpPr>
        <p:spPr bwMode="auto">
          <a:xfrm>
            <a:off x="7278214" y="3206524"/>
            <a:ext cx="270272" cy="271463"/>
          </a:xfrm>
          <a:prstGeom prst="ellipse">
            <a:avLst/>
          </a:prstGeom>
          <a:solidFill>
            <a:schemeClr val="accent3"/>
          </a:solidFill>
          <a:ln w="12700">
            <a:solidFill>
              <a:schemeClr val="tx1"/>
            </a:solidFill>
            <a:round/>
            <a:headEnd/>
            <a:tailEnd/>
          </a:ln>
        </p:spPr>
        <p:txBody>
          <a:bodyPr wrap="none" lIns="68276" tIns="34138" rIns="68276" bIns="34138" anchor="ctr"/>
          <a:lstStyle/>
          <a:p>
            <a:pPr defTabSz="682756"/>
            <a:endParaRPr lang="en-US" sz="1650" dirty="0">
              <a:solidFill>
                <a:srgbClr val="000000"/>
              </a:solidFill>
              <a:cs typeface="Times New Roman" pitchFamily="18" charset="0"/>
            </a:endParaRPr>
          </a:p>
        </p:txBody>
      </p:sp>
      <p:sp>
        <p:nvSpPr>
          <p:cNvPr id="1975300" name="Oval 4"/>
          <p:cNvSpPr>
            <a:spLocks noChangeAspect="1" noChangeArrowheads="1"/>
          </p:cNvSpPr>
          <p:nvPr/>
        </p:nvSpPr>
        <p:spPr bwMode="auto">
          <a:xfrm>
            <a:off x="7313236" y="1436985"/>
            <a:ext cx="270272" cy="271463"/>
          </a:xfrm>
          <a:prstGeom prst="ellipse">
            <a:avLst/>
          </a:prstGeom>
          <a:solidFill>
            <a:schemeClr val="accent2"/>
          </a:solidFill>
          <a:ln w="12700">
            <a:solidFill>
              <a:schemeClr val="tx1"/>
            </a:solidFill>
            <a:round/>
            <a:headEnd/>
            <a:tailEnd/>
          </a:ln>
        </p:spPr>
        <p:txBody>
          <a:bodyPr wrap="none" lIns="68276" tIns="34138" rIns="68276" bIns="34138" anchor="ctr"/>
          <a:lstStyle/>
          <a:p>
            <a:pPr defTabSz="682756"/>
            <a:endParaRPr lang="en-US" sz="1650" dirty="0">
              <a:solidFill>
                <a:srgbClr val="FFC000"/>
              </a:solidFill>
              <a:cs typeface="Times New Roman" pitchFamily="18" charset="0"/>
            </a:endParaRPr>
          </a:p>
        </p:txBody>
      </p:sp>
      <p:sp>
        <p:nvSpPr>
          <p:cNvPr id="1975302" name="Oval 6"/>
          <p:cNvSpPr>
            <a:spLocks noChangeAspect="1" noChangeArrowheads="1"/>
          </p:cNvSpPr>
          <p:nvPr/>
        </p:nvSpPr>
        <p:spPr bwMode="auto">
          <a:xfrm>
            <a:off x="7026332" y="1719889"/>
            <a:ext cx="270272" cy="271463"/>
          </a:xfrm>
          <a:prstGeom prst="ellipse">
            <a:avLst/>
          </a:prstGeom>
          <a:solidFill>
            <a:schemeClr val="accent3"/>
          </a:solidFill>
          <a:ln w="12700">
            <a:solidFill>
              <a:schemeClr val="tx1"/>
            </a:solidFill>
            <a:round/>
            <a:headEnd/>
            <a:tailEnd/>
          </a:ln>
        </p:spPr>
        <p:txBody>
          <a:bodyPr wrap="none" lIns="68276" tIns="34138" rIns="68276" bIns="34138" anchor="ctr"/>
          <a:lstStyle/>
          <a:p>
            <a:pPr defTabSz="682756"/>
            <a:endParaRPr lang="en-US" sz="1650" dirty="0">
              <a:solidFill>
                <a:srgbClr val="000000"/>
              </a:solidFill>
              <a:cs typeface="Times New Roman" pitchFamily="18" charset="0"/>
            </a:endParaRPr>
          </a:p>
        </p:txBody>
      </p:sp>
      <p:sp>
        <p:nvSpPr>
          <p:cNvPr id="1975303" name="Oval 7"/>
          <p:cNvSpPr>
            <a:spLocks noChangeAspect="1" noChangeArrowheads="1"/>
          </p:cNvSpPr>
          <p:nvPr/>
        </p:nvSpPr>
        <p:spPr bwMode="auto">
          <a:xfrm>
            <a:off x="6228184" y="2073238"/>
            <a:ext cx="270272" cy="271463"/>
          </a:xfrm>
          <a:prstGeom prst="ellipse">
            <a:avLst/>
          </a:prstGeom>
          <a:solidFill>
            <a:schemeClr val="accent1"/>
          </a:solidFill>
          <a:ln w="12700">
            <a:solidFill>
              <a:schemeClr val="tx1"/>
            </a:solidFill>
            <a:round/>
            <a:headEnd/>
            <a:tailEnd/>
          </a:ln>
        </p:spPr>
        <p:txBody>
          <a:bodyPr wrap="none" lIns="68276" tIns="34138" rIns="68276" bIns="34138" anchor="ctr"/>
          <a:lstStyle/>
          <a:p>
            <a:pPr defTabSz="682756"/>
            <a:endParaRPr lang="en-US" sz="1650" dirty="0">
              <a:solidFill>
                <a:srgbClr val="000000"/>
              </a:solidFill>
              <a:cs typeface="Times New Roman" pitchFamily="18" charset="0"/>
            </a:endParaRPr>
          </a:p>
        </p:txBody>
      </p:sp>
      <p:sp>
        <p:nvSpPr>
          <p:cNvPr id="1975301" name="Oval 5"/>
          <p:cNvSpPr>
            <a:spLocks noChangeAspect="1" noChangeArrowheads="1"/>
          </p:cNvSpPr>
          <p:nvPr/>
        </p:nvSpPr>
        <p:spPr bwMode="auto">
          <a:xfrm>
            <a:off x="5743435" y="2342888"/>
            <a:ext cx="270272" cy="271463"/>
          </a:xfrm>
          <a:prstGeom prst="ellipse">
            <a:avLst/>
          </a:prstGeom>
          <a:solidFill>
            <a:srgbClr val="0070C0"/>
          </a:solidFill>
          <a:ln w="12700">
            <a:solidFill>
              <a:schemeClr val="tx1"/>
            </a:solidFill>
            <a:round/>
            <a:headEnd/>
            <a:tailEnd/>
          </a:ln>
        </p:spPr>
        <p:txBody>
          <a:bodyPr wrap="none" lIns="68276" tIns="34138" rIns="68276" bIns="34138" anchor="ctr"/>
          <a:lstStyle/>
          <a:p>
            <a:pPr defTabSz="682756"/>
            <a:endParaRPr lang="en-US" sz="1650" dirty="0">
              <a:solidFill>
                <a:srgbClr val="000000"/>
              </a:solidFill>
              <a:cs typeface="Times New Roman" pitchFamily="18" charset="0"/>
            </a:endParaRPr>
          </a:p>
        </p:txBody>
      </p:sp>
      <p:sp>
        <p:nvSpPr>
          <p:cNvPr id="422914" name="Rectangle 2"/>
          <p:cNvSpPr>
            <a:spLocks noGrp="1" noChangeArrowheads="1"/>
          </p:cNvSpPr>
          <p:nvPr>
            <p:ph type="title"/>
          </p:nvPr>
        </p:nvSpPr>
        <p:spPr/>
        <p:txBody>
          <a:bodyPr>
            <a:normAutofit/>
          </a:bodyPr>
          <a:lstStyle/>
          <a:p>
            <a:r>
              <a:rPr lang="en-GB" dirty="0"/>
              <a:t>Evaluator Frames</a:t>
            </a:r>
          </a:p>
        </p:txBody>
      </p:sp>
      <p:sp>
        <p:nvSpPr>
          <p:cNvPr id="21" name="TextBox 20">
            <a:extLst>
              <a:ext uri="{FF2B5EF4-FFF2-40B4-BE49-F238E27FC236}">
                <a16:creationId xmlns:a16="http://schemas.microsoft.com/office/drawing/2014/main" id="{40EF54FD-8661-40A1-83D6-5F98A0B689C0}"/>
              </a:ext>
            </a:extLst>
          </p:cNvPr>
          <p:cNvSpPr txBox="1"/>
          <p:nvPr/>
        </p:nvSpPr>
        <p:spPr>
          <a:xfrm>
            <a:off x="5580112" y="-581044"/>
            <a:ext cx="4572000" cy="341632"/>
          </a:xfrm>
          <a:prstGeom prst="rect">
            <a:avLst/>
          </a:prstGeom>
          <a:noFill/>
        </p:spPr>
        <p:txBody>
          <a:bodyPr wrap="square">
            <a:spAutoFit/>
          </a:bodyPr>
          <a:lstStyle/>
          <a:p>
            <a:pPr>
              <a:lnSpc>
                <a:spcPct val="90000"/>
              </a:lnSpc>
              <a:spcAft>
                <a:spcPts val="1200"/>
              </a:spcAft>
              <a:buFontTx/>
              <a:buNone/>
            </a:pPr>
            <a:r>
              <a:rPr lang="en-GB" sz="1800" b="1" dirty="0">
                <a:solidFill>
                  <a:schemeClr val="tx1"/>
                </a:solidFill>
              </a:rPr>
              <a:t>Frame 2</a:t>
            </a:r>
          </a:p>
        </p:txBody>
      </p:sp>
      <p:sp>
        <p:nvSpPr>
          <p:cNvPr id="422915" name="Rectangle 3"/>
          <p:cNvSpPr>
            <a:spLocks noGrp="1" noChangeArrowheads="1"/>
          </p:cNvSpPr>
          <p:nvPr>
            <p:ph idx="1"/>
          </p:nvPr>
        </p:nvSpPr>
        <p:spPr>
          <a:xfrm>
            <a:off x="503040" y="1113588"/>
            <a:ext cx="7525344" cy="1566919"/>
          </a:xfrm>
        </p:spPr>
        <p:txBody>
          <a:bodyPr>
            <a:noAutofit/>
          </a:bodyPr>
          <a:lstStyle/>
          <a:p>
            <a:pPr>
              <a:lnSpc>
                <a:spcPct val="90000"/>
              </a:lnSpc>
              <a:spcAft>
                <a:spcPts val="1200"/>
              </a:spcAft>
              <a:buFontTx/>
              <a:buNone/>
            </a:pPr>
            <a:r>
              <a:rPr lang="en-GB" sz="1450" b="1" dirty="0">
                <a:solidFill>
                  <a:schemeClr val="tx1"/>
                </a:solidFill>
              </a:rPr>
              <a:t>Frame 1</a:t>
            </a:r>
          </a:p>
          <a:p>
            <a:pPr>
              <a:lnSpc>
                <a:spcPct val="50000"/>
              </a:lnSpc>
              <a:spcBef>
                <a:spcPts val="360"/>
              </a:spcBef>
              <a:spcAft>
                <a:spcPts val="1200"/>
              </a:spcAft>
            </a:pPr>
            <a:r>
              <a:rPr lang="en-GB" sz="1450" dirty="0">
                <a:solidFill>
                  <a:schemeClr val="tx1"/>
                </a:solidFill>
              </a:rPr>
              <a:t>Amicable and quick			             L   1   2   3   4   5   M</a:t>
            </a:r>
          </a:p>
          <a:p>
            <a:pPr>
              <a:lnSpc>
                <a:spcPct val="50000"/>
              </a:lnSpc>
              <a:spcBef>
                <a:spcPts val="360"/>
              </a:spcBef>
              <a:spcAft>
                <a:spcPts val="1200"/>
              </a:spcAft>
            </a:pPr>
            <a:r>
              <a:rPr lang="en-GB" sz="1450" dirty="0">
                <a:solidFill>
                  <a:schemeClr val="tx1"/>
                </a:solidFill>
              </a:rPr>
              <a:t>Reliable and restrained	   	               	             L   1   2   3   4   </a:t>
            </a:r>
            <a:r>
              <a:rPr lang="en-GB" sz="1450" dirty="0">
                <a:solidFill>
                  <a:schemeClr val="bg1"/>
                </a:solidFill>
              </a:rPr>
              <a:t>5 </a:t>
            </a:r>
            <a:r>
              <a:rPr lang="en-GB" sz="1450" dirty="0">
                <a:solidFill>
                  <a:schemeClr val="tx1"/>
                </a:solidFill>
              </a:rPr>
              <a:t>  M</a:t>
            </a:r>
          </a:p>
          <a:p>
            <a:pPr>
              <a:lnSpc>
                <a:spcPct val="50000"/>
              </a:lnSpc>
              <a:spcBef>
                <a:spcPts val="360"/>
              </a:spcBef>
              <a:spcAft>
                <a:spcPts val="1200"/>
              </a:spcAft>
            </a:pPr>
            <a:r>
              <a:rPr lang="en-GB" sz="1450" dirty="0">
                <a:solidFill>
                  <a:schemeClr val="tx1"/>
                </a:solidFill>
              </a:rPr>
              <a:t>Forceful and goal-oriented		                               L   1   </a:t>
            </a:r>
            <a:r>
              <a:rPr lang="en-GB" sz="1450" dirty="0">
                <a:solidFill>
                  <a:schemeClr val="bg1"/>
                </a:solidFill>
              </a:rPr>
              <a:t>2</a:t>
            </a:r>
            <a:r>
              <a:rPr lang="en-GB" sz="1450" dirty="0">
                <a:solidFill>
                  <a:schemeClr val="tx1"/>
                </a:solidFill>
              </a:rPr>
              <a:t>   3   4   5   M</a:t>
            </a:r>
          </a:p>
          <a:p>
            <a:pPr>
              <a:lnSpc>
                <a:spcPct val="50000"/>
              </a:lnSpc>
              <a:spcBef>
                <a:spcPts val="360"/>
              </a:spcBef>
              <a:spcAft>
                <a:spcPts val="1200"/>
              </a:spcAft>
            </a:pPr>
            <a:r>
              <a:rPr lang="en-GB" sz="1450" dirty="0">
                <a:solidFill>
                  <a:schemeClr val="tx1"/>
                </a:solidFill>
              </a:rPr>
              <a:t>Methodical and logical 	   	               	             </a:t>
            </a:r>
            <a:r>
              <a:rPr lang="en-GB" sz="1450" dirty="0">
                <a:solidFill>
                  <a:schemeClr val="bg1"/>
                </a:solidFill>
              </a:rPr>
              <a:t>L</a:t>
            </a:r>
            <a:r>
              <a:rPr lang="en-GB" sz="1450" dirty="0">
                <a:solidFill>
                  <a:schemeClr val="tx1"/>
                </a:solidFill>
              </a:rPr>
              <a:t>   1   2   3   4   5   M</a:t>
            </a:r>
          </a:p>
        </p:txBody>
      </p:sp>
      <p:sp>
        <p:nvSpPr>
          <p:cNvPr id="22" name="Rectangle 3">
            <a:extLst>
              <a:ext uri="{FF2B5EF4-FFF2-40B4-BE49-F238E27FC236}">
                <a16:creationId xmlns:a16="http://schemas.microsoft.com/office/drawing/2014/main" id="{695C25C4-B7A5-4F39-90C9-2FC6C1B468D8}"/>
              </a:ext>
            </a:extLst>
          </p:cNvPr>
          <p:cNvSpPr txBox="1">
            <a:spLocks noChangeArrowheads="1"/>
          </p:cNvSpPr>
          <p:nvPr/>
        </p:nvSpPr>
        <p:spPr>
          <a:xfrm>
            <a:off x="503040" y="2871686"/>
            <a:ext cx="7525344" cy="1566919"/>
          </a:xfrm>
          <a:prstGeom prst="rect">
            <a:avLst/>
          </a:prstGeom>
        </p:spPr>
        <p:txBody>
          <a:bodyPr vert="horz" lIns="91440" tIns="45720" rIns="91440" bIns="45720" rtlCol="0">
            <a:noAutofit/>
          </a:bodyPr>
          <a:lstStyle>
            <a:lvl1pPr marL="342900" indent="-342900" algn="l" defTabSz="914400" rtl="0" eaLnBrk="1" latinLnBrk="0" hangingPunct="1">
              <a:spcBef>
                <a:spcPts val="1200"/>
              </a:spcBef>
              <a:spcAft>
                <a:spcPts val="1000"/>
              </a:spcAft>
              <a:buClr>
                <a:schemeClr val="tx2"/>
              </a:buClr>
              <a:buFont typeface="Arial" panose="020B0604020202020204" pitchFamily="34" charset="0"/>
              <a:buChar char="•"/>
              <a:defRPr sz="2800" kern="1200">
                <a:solidFill>
                  <a:srgbClr val="58585A"/>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tx1">
                  <a:lumMod val="50000"/>
                  <a:lumOff val="50000"/>
                </a:schemeClr>
              </a:buClr>
              <a:buFont typeface="Arial" panose="020B0604020202020204" pitchFamily="34" charset="0"/>
              <a:buChar char="–"/>
              <a:defRPr sz="2400" kern="1200">
                <a:solidFill>
                  <a:srgbClr val="5858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200" kern="1200">
                <a:solidFill>
                  <a:srgbClr val="5858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Aft>
                <a:spcPts val="1200"/>
              </a:spcAft>
              <a:buFontTx/>
              <a:buNone/>
            </a:pPr>
            <a:r>
              <a:rPr lang="en-GB" sz="1450" b="1" dirty="0">
                <a:solidFill>
                  <a:schemeClr val="tx1"/>
                </a:solidFill>
              </a:rPr>
              <a:t>Frame 2</a:t>
            </a:r>
          </a:p>
          <a:p>
            <a:pPr>
              <a:lnSpc>
                <a:spcPct val="50000"/>
              </a:lnSpc>
              <a:spcBef>
                <a:spcPts val="360"/>
              </a:spcBef>
              <a:spcAft>
                <a:spcPts val="1200"/>
              </a:spcAft>
            </a:pPr>
            <a:r>
              <a:rPr lang="en-GB" sz="1450" dirty="0">
                <a:solidFill>
                  <a:schemeClr val="tx1"/>
                </a:solidFill>
              </a:rPr>
              <a:t>Calm and even-tempered 			            L   1   2   3   4   5   </a:t>
            </a:r>
            <a:r>
              <a:rPr lang="en-GB" sz="1450" dirty="0">
                <a:solidFill>
                  <a:schemeClr val="bg1"/>
                </a:solidFill>
              </a:rPr>
              <a:t>M</a:t>
            </a:r>
          </a:p>
          <a:p>
            <a:pPr>
              <a:lnSpc>
                <a:spcPct val="50000"/>
              </a:lnSpc>
              <a:spcBef>
                <a:spcPts val="360"/>
              </a:spcBef>
              <a:spcAft>
                <a:spcPts val="1200"/>
              </a:spcAft>
            </a:pPr>
            <a:r>
              <a:rPr lang="en-GB" sz="1450" dirty="0">
                <a:solidFill>
                  <a:schemeClr val="tx1"/>
                </a:solidFill>
              </a:rPr>
              <a:t>Determined and dominant			            L   1   2   3   </a:t>
            </a:r>
            <a:r>
              <a:rPr lang="en-GB" sz="1450" dirty="0">
                <a:solidFill>
                  <a:schemeClr val="bg1"/>
                </a:solidFill>
              </a:rPr>
              <a:t>4</a:t>
            </a:r>
            <a:r>
              <a:rPr lang="en-GB" sz="1450" dirty="0">
                <a:solidFill>
                  <a:schemeClr val="tx1"/>
                </a:solidFill>
              </a:rPr>
              <a:t>   5   M</a:t>
            </a:r>
          </a:p>
          <a:p>
            <a:pPr>
              <a:lnSpc>
                <a:spcPct val="50000"/>
              </a:lnSpc>
              <a:spcBef>
                <a:spcPts val="360"/>
              </a:spcBef>
              <a:spcAft>
                <a:spcPts val="1200"/>
              </a:spcAft>
            </a:pPr>
            <a:r>
              <a:rPr lang="en-GB" sz="1450" dirty="0">
                <a:solidFill>
                  <a:schemeClr val="tx1"/>
                </a:solidFill>
              </a:rPr>
              <a:t>Buoyant and light-hearted			            L   1   2   3   4   5   M</a:t>
            </a:r>
          </a:p>
          <a:p>
            <a:pPr>
              <a:lnSpc>
                <a:spcPct val="50000"/>
              </a:lnSpc>
              <a:spcBef>
                <a:spcPts val="360"/>
              </a:spcBef>
              <a:spcAft>
                <a:spcPts val="1200"/>
              </a:spcAft>
            </a:pPr>
            <a:r>
              <a:rPr lang="en-GB" sz="1450" dirty="0">
                <a:solidFill>
                  <a:schemeClr val="tx1"/>
                </a:solidFill>
              </a:rPr>
              <a:t>Exact and precise				            </a:t>
            </a:r>
            <a:r>
              <a:rPr lang="en-GB" sz="1450" dirty="0">
                <a:solidFill>
                  <a:schemeClr val="bg1"/>
                </a:solidFill>
              </a:rPr>
              <a:t>L</a:t>
            </a:r>
            <a:r>
              <a:rPr lang="en-GB" sz="1450" dirty="0">
                <a:solidFill>
                  <a:schemeClr val="tx1"/>
                </a:solidFill>
              </a:rPr>
              <a:t>   1   2   3   4   5   M</a:t>
            </a:r>
          </a:p>
        </p:txBody>
      </p:sp>
    </p:spTree>
    <p:extLst>
      <p:ext uri="{BB962C8B-B14F-4D97-AF65-F5344CB8AC3E}">
        <p14:creationId xmlns:p14="http://schemas.microsoft.com/office/powerpoint/2010/main" val="259601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6" name="AutoShape 6"/>
          <p:cNvSpPr>
            <a:spLocks noChangeArrowheads="1"/>
          </p:cNvSpPr>
          <p:nvPr/>
        </p:nvSpPr>
        <p:spPr bwMode="auto">
          <a:xfrm>
            <a:off x="646522" y="1064374"/>
            <a:ext cx="1208315" cy="2589095"/>
          </a:xfrm>
          <a:prstGeom prst="roundRect">
            <a:avLst>
              <a:gd name="adj" fmla="val 16667"/>
            </a:avLst>
          </a:prstGeom>
          <a:solidFill>
            <a:schemeClr val="bg1">
              <a:lumMod val="95000"/>
              <a:alpha val="89803"/>
            </a:schemeClr>
          </a:solidFill>
          <a:ln w="3175">
            <a:solidFill>
              <a:schemeClr val="tx1"/>
            </a:solidFill>
            <a:round/>
            <a:headEnd/>
            <a:tailEnd/>
          </a:ln>
        </p:spPr>
        <p:txBody>
          <a:bodyPr wrap="square" lIns="68262" tIns="34130" rIns="68262" bIns="34130" anchor="ctr">
            <a:spAutoFit/>
          </a:bodyPr>
          <a:lstStyle/>
          <a:p>
            <a:pPr defTabSz="682756" eaLnBrk="0" fontAlgn="base" hangingPunct="0">
              <a:spcBef>
                <a:spcPct val="0"/>
              </a:spcBef>
              <a:spcAft>
                <a:spcPct val="0"/>
              </a:spcAft>
            </a:pPr>
            <a:r>
              <a:rPr lang="en-GB" sz="1050" dirty="0">
                <a:latin typeface="Arial" panose="020B0604020202020204" pitchFamily="34" charset="0"/>
                <a:cs typeface="Arial" panose="020B0604020202020204" pitchFamily="34" charset="0"/>
              </a:rPr>
              <a:t>The </a:t>
            </a:r>
            <a:r>
              <a:rPr lang="en-GB" sz="1050" b="1" dirty="0">
                <a:latin typeface="Arial" panose="020B0604020202020204" pitchFamily="34" charset="0"/>
                <a:cs typeface="Arial" panose="020B0604020202020204" pitchFamily="34" charset="0"/>
              </a:rPr>
              <a:t>direct</a:t>
            </a:r>
            <a:r>
              <a:rPr lang="en-GB" sz="1050" dirty="0">
                <a:latin typeface="Arial" panose="020B0604020202020204" pitchFamily="34" charset="0"/>
                <a:cs typeface="Arial" panose="020B0604020202020204" pitchFamily="34" charset="0"/>
              </a:rPr>
              <a:t> responses to the evaluator.</a:t>
            </a:r>
          </a:p>
          <a:p>
            <a:pPr defTabSz="682756" eaLnBrk="0" fontAlgn="base" hangingPunct="0">
              <a:spcBef>
                <a:spcPct val="0"/>
              </a:spcBef>
              <a:spcAft>
                <a:spcPct val="0"/>
              </a:spcAft>
            </a:pPr>
            <a:endParaRPr lang="en-GB" sz="1050" dirty="0">
              <a:latin typeface="Arial" panose="020B0604020202020204" pitchFamily="34" charset="0"/>
              <a:cs typeface="Arial" panose="020B0604020202020204" pitchFamily="34" charset="0"/>
            </a:endParaRPr>
          </a:p>
          <a:p>
            <a:pPr defTabSz="682756" eaLnBrk="0" fontAlgn="base" hangingPunct="0">
              <a:spcBef>
                <a:spcPct val="0"/>
              </a:spcBef>
              <a:spcAft>
                <a:spcPct val="0"/>
              </a:spcAft>
            </a:pPr>
            <a:r>
              <a:rPr lang="en-GB" sz="1050" dirty="0">
                <a:latin typeface="Arial" panose="020B0604020202020204" pitchFamily="34" charset="0"/>
                <a:cs typeface="Arial" panose="020B0604020202020204" pitchFamily="34" charset="0"/>
              </a:rPr>
              <a:t>Your intentional self. Combines; </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 who you are</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 who you want to be and </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 who you believe you’re expected to be.</a:t>
            </a:r>
          </a:p>
          <a:p>
            <a:pPr defTabSz="682756" eaLnBrk="0" fontAlgn="base" hangingPunct="0">
              <a:spcBef>
                <a:spcPct val="0"/>
              </a:spcBef>
              <a:spcAft>
                <a:spcPct val="0"/>
              </a:spcAft>
            </a:pPr>
            <a:endParaRPr lang="en-GB" sz="1050" dirty="0">
              <a:latin typeface="Arial" panose="020B0604020202020204" pitchFamily="34" charset="0"/>
              <a:cs typeface="Arial" panose="020B0604020202020204" pitchFamily="34" charset="0"/>
            </a:endParaRPr>
          </a:p>
          <a:p>
            <a:pPr defTabSz="682756" eaLnBrk="0" fontAlgn="base" hangingPunct="0">
              <a:spcBef>
                <a:spcPct val="0"/>
              </a:spcBef>
              <a:spcAft>
                <a:spcPct val="0"/>
              </a:spcAft>
            </a:pPr>
            <a:r>
              <a:rPr lang="en-GB" sz="1050" dirty="0">
                <a:latin typeface="Arial" panose="020B0604020202020204" pitchFamily="34" charset="0"/>
                <a:cs typeface="Arial" panose="020B0604020202020204" pitchFamily="34" charset="0"/>
              </a:rPr>
              <a:t>How you “</a:t>
            </a:r>
            <a:r>
              <a:rPr lang="en-GB" sz="1050" b="1" dirty="0">
                <a:latin typeface="Arial" panose="020B0604020202020204" pitchFamily="34" charset="0"/>
                <a:cs typeface="Arial" panose="020B0604020202020204" pitchFamily="34" charset="0"/>
              </a:rPr>
              <a:t>ACT</a:t>
            </a:r>
            <a:r>
              <a:rPr lang="en-GB" sz="1050" dirty="0">
                <a:latin typeface="Arial" panose="020B0604020202020204" pitchFamily="34" charset="0"/>
                <a:cs typeface="Arial" panose="020B0604020202020204" pitchFamily="34" charset="0"/>
              </a:rPr>
              <a:t>”.</a:t>
            </a:r>
          </a:p>
        </p:txBody>
      </p:sp>
      <p:sp>
        <p:nvSpPr>
          <p:cNvPr id="1177604" name="Rectangle 4"/>
          <p:cNvSpPr>
            <a:spLocks noChangeArrowheads="1"/>
          </p:cNvSpPr>
          <p:nvPr/>
        </p:nvSpPr>
        <p:spPr bwMode="auto">
          <a:xfrm>
            <a:off x="4051697" y="641614"/>
            <a:ext cx="1114425" cy="3059906"/>
          </a:xfrm>
          <a:prstGeom prst="rect">
            <a:avLst/>
          </a:prstGeom>
          <a:solidFill>
            <a:schemeClr val="bg1">
              <a:alpha val="85097"/>
            </a:schemeClr>
          </a:solidFill>
          <a:ln w="28575">
            <a:noFill/>
            <a:miter lim="800000"/>
            <a:headEnd/>
            <a:tailEnd/>
          </a:ln>
        </p:spPr>
        <p:txBody>
          <a:bodyPr wrap="none" lIns="68276" tIns="34138" rIns="68276" bIns="34138" anchor="ctr"/>
          <a:lstStyle/>
          <a:p>
            <a:pPr algn="ctr" defTabSz="682756" eaLnBrk="0" fontAlgn="base" hangingPunct="0">
              <a:spcBef>
                <a:spcPct val="0"/>
              </a:spcBef>
              <a:spcAft>
                <a:spcPct val="0"/>
              </a:spcAft>
            </a:pPr>
            <a:endParaRPr lang="en-US" sz="1650" dirty="0">
              <a:solidFill>
                <a:srgbClr val="000000"/>
              </a:solidFill>
              <a:latin typeface="Arial Narrow" pitchFamily="34" charset="0"/>
            </a:endParaRPr>
          </a:p>
        </p:txBody>
      </p:sp>
      <p:sp>
        <p:nvSpPr>
          <p:cNvPr id="1177605" name="Rectangle 5"/>
          <p:cNvSpPr>
            <a:spLocks noChangeArrowheads="1"/>
          </p:cNvSpPr>
          <p:nvPr/>
        </p:nvSpPr>
        <p:spPr bwMode="auto">
          <a:xfrm>
            <a:off x="5183982" y="668970"/>
            <a:ext cx="1746647" cy="3177778"/>
          </a:xfrm>
          <a:prstGeom prst="rect">
            <a:avLst/>
          </a:prstGeom>
          <a:solidFill>
            <a:schemeClr val="bg1">
              <a:alpha val="85097"/>
            </a:schemeClr>
          </a:solidFill>
          <a:ln w="28575">
            <a:noFill/>
            <a:miter lim="800000"/>
            <a:headEnd/>
            <a:tailEnd/>
          </a:ln>
        </p:spPr>
        <p:txBody>
          <a:bodyPr wrap="none" lIns="68276" tIns="34138" rIns="68276" bIns="34138" anchor="ctr"/>
          <a:lstStyle/>
          <a:p>
            <a:pPr algn="ctr" defTabSz="682756" eaLnBrk="0" fontAlgn="base" hangingPunct="0">
              <a:spcBef>
                <a:spcPct val="0"/>
              </a:spcBef>
              <a:spcAft>
                <a:spcPct val="0"/>
              </a:spcAft>
            </a:pPr>
            <a:endParaRPr lang="en-US" sz="1650" dirty="0">
              <a:solidFill>
                <a:srgbClr val="000000"/>
              </a:solidFill>
              <a:latin typeface="Arial Narrow" pitchFamily="34" charset="0"/>
            </a:endParaRPr>
          </a:p>
        </p:txBody>
      </p:sp>
      <p:sp>
        <p:nvSpPr>
          <p:cNvPr id="1177608" name="AutoShape 8"/>
          <p:cNvSpPr>
            <a:spLocks noChangeArrowheads="1"/>
          </p:cNvSpPr>
          <p:nvPr/>
        </p:nvSpPr>
        <p:spPr bwMode="auto">
          <a:xfrm>
            <a:off x="2718766" y="3828528"/>
            <a:ext cx="3658670" cy="612576"/>
          </a:xfrm>
          <a:prstGeom prst="roundRect">
            <a:avLst>
              <a:gd name="adj" fmla="val 16667"/>
            </a:avLst>
          </a:prstGeom>
          <a:solidFill>
            <a:schemeClr val="bg1">
              <a:lumMod val="95000"/>
              <a:alpha val="89803"/>
            </a:schemeClr>
          </a:solidFill>
          <a:ln w="3175">
            <a:solidFill>
              <a:schemeClr val="tx1"/>
            </a:solidFill>
            <a:round/>
            <a:headEnd/>
            <a:tailEnd/>
          </a:ln>
        </p:spPr>
        <p:txBody>
          <a:bodyPr wrap="square" lIns="68262" tIns="34130" rIns="68262" bIns="34130" anchor="ctr">
            <a:spAutoFit/>
          </a:bodyPr>
          <a:lstStyle/>
          <a:p>
            <a:pPr algn="ctr" defTabSz="682756" eaLnBrk="0" fontAlgn="base" hangingPunct="0">
              <a:spcBef>
                <a:spcPct val="0"/>
              </a:spcBef>
              <a:spcAft>
                <a:spcPct val="0"/>
              </a:spcAft>
            </a:pPr>
            <a:r>
              <a:rPr lang="en-GB" sz="1050" dirty="0">
                <a:latin typeface="Arial" panose="020B0604020202020204" pitchFamily="34" charset="0"/>
                <a:cs typeface="Arial" panose="020B0604020202020204" pitchFamily="34" charset="0"/>
              </a:rPr>
              <a:t>Preference Flow:  Highlights which colour energies you might be putting a conscious effort into adjusting, to meet the needs of your environment</a:t>
            </a:r>
          </a:p>
        </p:txBody>
      </p:sp>
      <p:sp>
        <p:nvSpPr>
          <p:cNvPr id="1177607" name="AutoShape 7"/>
          <p:cNvSpPr>
            <a:spLocks noChangeArrowheads="1"/>
          </p:cNvSpPr>
          <p:nvPr/>
        </p:nvSpPr>
        <p:spPr bwMode="auto">
          <a:xfrm>
            <a:off x="7224026" y="980458"/>
            <a:ext cx="1242995" cy="2756929"/>
          </a:xfrm>
          <a:prstGeom prst="roundRect">
            <a:avLst>
              <a:gd name="adj" fmla="val 16667"/>
            </a:avLst>
          </a:prstGeom>
          <a:solidFill>
            <a:schemeClr val="bg1">
              <a:lumMod val="95000"/>
              <a:alpha val="89803"/>
            </a:schemeClr>
          </a:solidFill>
          <a:ln w="3175">
            <a:solidFill>
              <a:schemeClr val="tx1"/>
            </a:solidFill>
            <a:round/>
            <a:headEnd/>
            <a:tailEnd/>
          </a:ln>
        </p:spPr>
        <p:txBody>
          <a:bodyPr wrap="square" lIns="68262" tIns="34130" rIns="68262" bIns="34130" anchor="ctr">
            <a:spAutoFit/>
          </a:bodyPr>
          <a:lstStyle/>
          <a:p>
            <a:pPr defTabSz="682756" eaLnBrk="0" fontAlgn="base" hangingPunct="0">
              <a:spcBef>
                <a:spcPct val="0"/>
              </a:spcBef>
              <a:spcAft>
                <a:spcPct val="0"/>
              </a:spcAft>
            </a:pPr>
            <a:r>
              <a:rPr lang="en-GB" sz="1050" dirty="0">
                <a:latin typeface="Arial" panose="020B0604020202020204" pitchFamily="34" charset="0"/>
                <a:cs typeface="Arial" panose="020B0604020202020204" pitchFamily="34" charset="0"/>
              </a:rPr>
              <a:t>The</a:t>
            </a:r>
            <a:r>
              <a:rPr lang="en-GB" sz="1050" b="1" dirty="0">
                <a:latin typeface="Arial" panose="020B0604020202020204" pitchFamily="34" charset="0"/>
                <a:cs typeface="Arial" panose="020B0604020202020204" pitchFamily="34" charset="0"/>
              </a:rPr>
              <a:t> indirect </a:t>
            </a:r>
            <a:r>
              <a:rPr lang="en-GB" sz="1050" dirty="0">
                <a:latin typeface="Arial" panose="020B0604020202020204" pitchFamily="34" charset="0"/>
                <a:cs typeface="Arial" panose="020B0604020202020204" pitchFamily="34" charset="0"/>
              </a:rPr>
              <a:t>responses to the evaluator.</a:t>
            </a:r>
          </a:p>
          <a:p>
            <a:pPr defTabSz="682756" eaLnBrk="0" fontAlgn="base" hangingPunct="0">
              <a:spcBef>
                <a:spcPct val="0"/>
              </a:spcBef>
              <a:spcAft>
                <a:spcPct val="0"/>
              </a:spcAft>
            </a:pPr>
            <a:endParaRPr lang="en-GB" sz="1050" dirty="0">
              <a:latin typeface="Arial" panose="020B0604020202020204" pitchFamily="34" charset="0"/>
              <a:cs typeface="Arial" panose="020B0604020202020204" pitchFamily="34" charset="0"/>
            </a:endParaRPr>
          </a:p>
          <a:p>
            <a:pPr defTabSz="682756" eaLnBrk="0" fontAlgn="base" hangingPunct="0">
              <a:spcBef>
                <a:spcPct val="0"/>
              </a:spcBef>
              <a:spcAft>
                <a:spcPct val="0"/>
              </a:spcAft>
            </a:pPr>
            <a:r>
              <a:rPr lang="en-GB" sz="1050" dirty="0">
                <a:latin typeface="Arial" panose="020B0604020202020204" pitchFamily="34" charset="0"/>
                <a:cs typeface="Arial" panose="020B0604020202020204" pitchFamily="34" charset="0"/>
              </a:rPr>
              <a:t>Less aware of these energies. Suggests your more instinctive </a:t>
            </a:r>
            <a:r>
              <a:rPr lang="en-GB" sz="1050" dirty="0" err="1">
                <a:latin typeface="Arial" panose="020B0604020202020204" pitchFamily="34" charset="0"/>
                <a:cs typeface="Arial" panose="020B0604020202020204" pitchFamily="34" charset="0"/>
              </a:rPr>
              <a:t>behavior</a:t>
            </a:r>
            <a:r>
              <a:rPr lang="en-GB" sz="1050" dirty="0">
                <a:latin typeface="Arial" panose="020B0604020202020204" pitchFamily="34" charset="0"/>
                <a:cs typeface="Arial" panose="020B0604020202020204" pitchFamily="34" charset="0"/>
              </a:rPr>
              <a:t>.</a:t>
            </a:r>
          </a:p>
          <a:p>
            <a:pPr defTabSz="682756" eaLnBrk="0" fontAlgn="base" hangingPunct="0">
              <a:spcBef>
                <a:spcPct val="0"/>
              </a:spcBef>
              <a:spcAft>
                <a:spcPct val="0"/>
              </a:spcAft>
            </a:pPr>
            <a:endParaRPr lang="en-GB" sz="1050" dirty="0">
              <a:latin typeface="Arial" panose="020B0604020202020204" pitchFamily="34" charset="0"/>
              <a:cs typeface="Arial" panose="020B0604020202020204" pitchFamily="34" charset="0"/>
            </a:endParaRPr>
          </a:p>
          <a:p>
            <a:pPr defTabSz="682756" eaLnBrk="0" fontAlgn="base" hangingPunct="0">
              <a:spcBef>
                <a:spcPct val="0"/>
              </a:spcBef>
              <a:spcAft>
                <a:spcPct val="0"/>
              </a:spcAft>
            </a:pPr>
            <a:r>
              <a:rPr lang="en-GB" sz="1050" dirty="0">
                <a:latin typeface="Arial" panose="020B0604020202020204" pitchFamily="34" charset="0"/>
                <a:cs typeface="Arial" panose="020B0604020202020204" pitchFamily="34" charset="0"/>
              </a:rPr>
              <a:t>Highlights possible blind spots.</a:t>
            </a:r>
          </a:p>
          <a:p>
            <a:pPr defTabSz="682756" eaLnBrk="0" fontAlgn="base" hangingPunct="0">
              <a:spcBef>
                <a:spcPct val="0"/>
              </a:spcBef>
              <a:spcAft>
                <a:spcPct val="0"/>
              </a:spcAft>
            </a:pPr>
            <a:endParaRPr lang="en-GB" sz="1050" dirty="0">
              <a:latin typeface="Arial" panose="020B0604020202020204" pitchFamily="34" charset="0"/>
              <a:cs typeface="Arial" panose="020B0604020202020204" pitchFamily="34" charset="0"/>
            </a:endParaRPr>
          </a:p>
          <a:p>
            <a:pPr defTabSz="682756" eaLnBrk="0" fontAlgn="base" hangingPunct="0">
              <a:spcBef>
                <a:spcPct val="0"/>
              </a:spcBef>
              <a:spcAft>
                <a:spcPct val="0"/>
              </a:spcAft>
            </a:pPr>
            <a:r>
              <a:rPr lang="en-GB" sz="1050" dirty="0">
                <a:latin typeface="Arial" panose="020B0604020202020204" pitchFamily="34" charset="0"/>
                <a:cs typeface="Arial" panose="020B0604020202020204" pitchFamily="34" charset="0"/>
              </a:rPr>
              <a:t>How you might “</a:t>
            </a:r>
            <a:r>
              <a:rPr lang="en-GB" sz="1050" b="1" dirty="0">
                <a:latin typeface="Arial" panose="020B0604020202020204" pitchFamily="34" charset="0"/>
                <a:cs typeface="Arial" panose="020B0604020202020204" pitchFamily="34" charset="0"/>
              </a:rPr>
              <a:t>REACT</a:t>
            </a:r>
            <a:r>
              <a:rPr lang="en-GB" sz="1050" dirty="0">
                <a:latin typeface="Arial" panose="020B0604020202020204" pitchFamily="34" charset="0"/>
                <a:cs typeface="Arial" panose="020B0604020202020204" pitchFamily="34" charset="0"/>
              </a:rPr>
              <a:t>”.</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514600" y="1138111"/>
            <a:ext cx="4001616" cy="245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9FFB2BC-82C4-4B5A-B0B3-68DA759C9617}"/>
              </a:ext>
            </a:extLst>
          </p:cNvPr>
          <p:cNvSpPr/>
          <p:nvPr/>
        </p:nvSpPr>
        <p:spPr>
          <a:xfrm>
            <a:off x="726833" y="3821304"/>
            <a:ext cx="1047692" cy="646331"/>
          </a:xfrm>
          <a:prstGeom prst="rect">
            <a:avLst/>
          </a:prstGeom>
        </p:spPr>
        <p:txBody>
          <a:bodyPr wrap="square">
            <a:spAutoFit/>
          </a:bodyPr>
          <a:lstStyle/>
          <a:p>
            <a:pPr algn="ctr"/>
            <a:r>
              <a:rPr lang="en-GB" sz="1200" b="1" dirty="0">
                <a:solidFill>
                  <a:schemeClr val="tx1">
                    <a:lumMod val="65000"/>
                    <a:lumOff val="35000"/>
                  </a:schemeClr>
                </a:solidFill>
                <a:latin typeface="Arial" panose="020B0604020202020204" pitchFamily="34" charset="0"/>
                <a:cs typeface="Arial" panose="020B0604020202020204" pitchFamily="34" charset="0"/>
              </a:rPr>
              <a:t>The portrait picture of you</a:t>
            </a:r>
          </a:p>
        </p:txBody>
      </p:sp>
      <p:sp>
        <p:nvSpPr>
          <p:cNvPr id="4" name="Rectangle 3">
            <a:extLst>
              <a:ext uri="{FF2B5EF4-FFF2-40B4-BE49-F238E27FC236}">
                <a16:creationId xmlns:a16="http://schemas.microsoft.com/office/drawing/2014/main" id="{DB47BE98-974C-4788-8B38-F037A96459CD}"/>
              </a:ext>
            </a:extLst>
          </p:cNvPr>
          <p:cNvSpPr/>
          <p:nvPr/>
        </p:nvSpPr>
        <p:spPr>
          <a:xfrm>
            <a:off x="7321677" y="3920668"/>
            <a:ext cx="1047692" cy="461665"/>
          </a:xfrm>
          <a:prstGeom prst="rect">
            <a:avLst/>
          </a:prstGeom>
        </p:spPr>
        <p:txBody>
          <a:bodyPr wrap="square">
            <a:spAutoFit/>
          </a:bodyPr>
          <a:lstStyle/>
          <a:p>
            <a:pPr algn="ctr"/>
            <a:r>
              <a:rPr lang="en-GB" sz="1200" b="1" dirty="0">
                <a:solidFill>
                  <a:schemeClr val="tx1">
                    <a:lumMod val="65000"/>
                    <a:lumOff val="35000"/>
                  </a:schemeClr>
                </a:solidFill>
                <a:latin typeface="Arial" panose="020B0604020202020204" pitchFamily="34" charset="0"/>
                <a:cs typeface="Arial" panose="020B0604020202020204" pitchFamily="34" charset="0"/>
              </a:rPr>
              <a:t>The candid photograph</a:t>
            </a:r>
          </a:p>
        </p:txBody>
      </p:sp>
      <p:sp>
        <p:nvSpPr>
          <p:cNvPr id="2" name="Title 1">
            <a:extLst>
              <a:ext uri="{FF2B5EF4-FFF2-40B4-BE49-F238E27FC236}">
                <a16:creationId xmlns:a16="http://schemas.microsoft.com/office/drawing/2014/main" id="{C941F4BC-6FC1-45B7-BDCE-541164DF66AF}"/>
              </a:ext>
            </a:extLst>
          </p:cNvPr>
          <p:cNvSpPr>
            <a:spLocks noGrp="1"/>
          </p:cNvSpPr>
          <p:nvPr>
            <p:ph type="title"/>
          </p:nvPr>
        </p:nvSpPr>
        <p:spPr/>
        <p:txBody>
          <a:bodyPr/>
          <a:lstStyle/>
          <a:p>
            <a:r>
              <a:rPr lang="en-GB" dirty="0"/>
              <a:t>Colour Energy graphs – dynamics </a:t>
            </a:r>
          </a:p>
        </p:txBody>
      </p:sp>
    </p:spTree>
    <p:extLst>
      <p:ext uri="{BB962C8B-B14F-4D97-AF65-F5344CB8AC3E}">
        <p14:creationId xmlns:p14="http://schemas.microsoft.com/office/powerpoint/2010/main" val="138419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76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7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06" grpId="0" animBg="1"/>
      <p:bldP spid="1177608" grpId="0" animBg="1"/>
      <p:bldP spid="1177607" grpId="0" animBg="1"/>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99335E-CDE4-4DA8-923F-42BB3E6BC5EE}"/>
              </a:ext>
            </a:extLst>
          </p:cNvPr>
          <p:cNvSpPr>
            <a:spLocks noGrp="1"/>
          </p:cNvSpPr>
          <p:nvPr>
            <p:ph idx="1"/>
          </p:nvPr>
        </p:nvSpPr>
        <p:spPr/>
        <p:txBody>
          <a:bodyPr vert="horz" lIns="68580" tIns="34290" rIns="68580" bIns="34290" rtlCol="0" anchor="t">
            <a:noAutofit/>
          </a:bodyPr>
          <a:lstStyle/>
          <a:p>
            <a:pPr marL="0" indent="0">
              <a:spcBef>
                <a:spcPts val="0"/>
              </a:spcBef>
              <a:spcAft>
                <a:spcPts val="1200"/>
              </a:spcAft>
              <a:buNone/>
            </a:pPr>
            <a:r>
              <a:rPr lang="en-US" sz="2400" dirty="0">
                <a:latin typeface="Arial"/>
                <a:cs typeface="Arial"/>
              </a:rPr>
              <a:t>You will be placed in small groups in breakout rooms </a:t>
            </a:r>
            <a:br>
              <a:rPr lang="en-US" sz="2400" dirty="0">
                <a:latin typeface="Arial"/>
                <a:cs typeface="Arial"/>
              </a:rPr>
            </a:br>
            <a:r>
              <a:rPr lang="en-US" sz="2400" dirty="0">
                <a:latin typeface="Arial"/>
                <a:cs typeface="Arial"/>
              </a:rPr>
              <a:t>for 10 minutes.</a:t>
            </a:r>
          </a:p>
          <a:p>
            <a:pPr marL="0" indent="0">
              <a:spcBef>
                <a:spcPts val="0"/>
              </a:spcBef>
              <a:spcAft>
                <a:spcPts val="1200"/>
              </a:spcAft>
              <a:buNone/>
            </a:pPr>
            <a:r>
              <a:rPr lang="en-US" sz="2400" dirty="0">
                <a:latin typeface="Arial"/>
                <a:cs typeface="Arial"/>
              </a:rPr>
              <a:t>Each person is requested to share, as you are comfortable:</a:t>
            </a:r>
          </a:p>
          <a:p>
            <a:pPr>
              <a:spcBef>
                <a:spcPts val="0"/>
              </a:spcBef>
              <a:spcAft>
                <a:spcPts val="1200"/>
              </a:spcAft>
            </a:pPr>
            <a:r>
              <a:rPr lang="en-GB" sz="2200" dirty="0">
                <a:latin typeface="Arial"/>
                <a:cs typeface="Arial"/>
              </a:rPr>
              <a:t>Which statements from your profile Overview section do you believe are most pertinent or relevant for you and why?</a:t>
            </a:r>
            <a:r>
              <a:rPr lang="en-US" sz="2200" dirty="0">
                <a:latin typeface="Arial"/>
                <a:cs typeface="Arial"/>
              </a:rPr>
              <a:t> </a:t>
            </a:r>
          </a:p>
          <a:p>
            <a:pPr>
              <a:spcBef>
                <a:spcPts val="0"/>
              </a:spcBef>
              <a:spcAft>
                <a:spcPts val="1200"/>
              </a:spcAft>
            </a:pPr>
            <a:r>
              <a:rPr lang="en-GB" sz="2200" dirty="0">
                <a:latin typeface="Arial"/>
                <a:cs typeface="Arial"/>
              </a:rPr>
              <a:t>What is an example of one strength and one potential weakness from your profile showing up in your work?</a:t>
            </a:r>
            <a:endParaRPr lang="en-US" sz="2200" dirty="0"/>
          </a:p>
        </p:txBody>
      </p:sp>
      <p:sp>
        <p:nvSpPr>
          <p:cNvPr id="3" name="Title 2">
            <a:extLst>
              <a:ext uri="{FF2B5EF4-FFF2-40B4-BE49-F238E27FC236}">
                <a16:creationId xmlns:a16="http://schemas.microsoft.com/office/drawing/2014/main" id="{741AFA94-D36B-4802-BB34-83F3F437EFF0}"/>
              </a:ext>
            </a:extLst>
          </p:cNvPr>
          <p:cNvSpPr>
            <a:spLocks noGrp="1"/>
          </p:cNvSpPr>
          <p:nvPr>
            <p:ph type="title"/>
          </p:nvPr>
        </p:nvSpPr>
        <p:spPr/>
        <p:txBody>
          <a:bodyPr>
            <a:normAutofit/>
          </a:bodyPr>
          <a:lstStyle/>
          <a:p>
            <a:r>
              <a:rPr lang="en-GB" sz="3600" dirty="0">
                <a:latin typeface="Arial"/>
                <a:cs typeface="Arial"/>
              </a:rPr>
              <a:t>Break out room activity: Profile sharing</a:t>
            </a:r>
            <a:endParaRPr lang="en-US" sz="3600" dirty="0"/>
          </a:p>
        </p:txBody>
      </p:sp>
    </p:spTree>
    <p:extLst>
      <p:ext uri="{BB962C8B-B14F-4D97-AF65-F5344CB8AC3E}">
        <p14:creationId xmlns:p14="http://schemas.microsoft.com/office/powerpoint/2010/main" val="1095149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286D43-D86E-43B3-B517-46733151E563}"/>
              </a:ext>
            </a:extLst>
          </p:cNvPr>
          <p:cNvSpPr>
            <a:spLocks noGrp="1"/>
          </p:cNvSpPr>
          <p:nvPr>
            <p:ph idx="10"/>
          </p:nvPr>
        </p:nvSpPr>
        <p:spPr>
          <a:xfrm>
            <a:off x="503040" y="1113588"/>
            <a:ext cx="4573016" cy="3402378"/>
          </a:xfrm>
        </p:spPr>
        <p:txBody>
          <a:bodyPr>
            <a:noAutofit/>
          </a:bodyPr>
          <a:lstStyle/>
          <a:p>
            <a:pPr marL="0" indent="0">
              <a:buNone/>
            </a:pPr>
            <a:r>
              <a:rPr lang="en-GB" sz="2400" dirty="0"/>
              <a:t>Wheel position determined by:</a:t>
            </a:r>
          </a:p>
          <a:p>
            <a:r>
              <a:rPr lang="en-GB" sz="2400" dirty="0"/>
              <a:t>Order of colour energies</a:t>
            </a:r>
          </a:p>
          <a:p>
            <a:r>
              <a:rPr lang="en-GB" sz="2400" dirty="0"/>
              <a:t>Number of colour energies above the midline</a:t>
            </a:r>
          </a:p>
          <a:p>
            <a:endParaRPr lang="en-GB" sz="2400" dirty="0"/>
          </a:p>
        </p:txBody>
      </p:sp>
      <p:sp>
        <p:nvSpPr>
          <p:cNvPr id="2" name="Title 1">
            <a:extLst>
              <a:ext uri="{FF2B5EF4-FFF2-40B4-BE49-F238E27FC236}">
                <a16:creationId xmlns:a16="http://schemas.microsoft.com/office/drawing/2014/main" id="{875F011B-44FA-42D9-96CF-5D5061E05042}"/>
              </a:ext>
            </a:extLst>
          </p:cNvPr>
          <p:cNvSpPr>
            <a:spLocks noGrp="1"/>
          </p:cNvSpPr>
          <p:nvPr>
            <p:ph type="title"/>
          </p:nvPr>
        </p:nvSpPr>
        <p:spPr/>
        <p:txBody>
          <a:bodyPr/>
          <a:lstStyle/>
          <a:p>
            <a:r>
              <a:rPr lang="en-GB" dirty="0"/>
              <a:t>The Insights Discovery 72-Type wheel</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364088" y="1131590"/>
            <a:ext cx="3281990" cy="328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949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D41DE559-1FD9-47B7-92AB-0D8C9472D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520000" y="627534"/>
            <a:ext cx="4104000" cy="41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a:extLst>
              <a:ext uri="{FF2B5EF4-FFF2-40B4-BE49-F238E27FC236}">
                <a16:creationId xmlns:a16="http://schemas.microsoft.com/office/drawing/2014/main" id="{0C59D663-263A-4341-ABB3-97211A2798B8}"/>
              </a:ext>
            </a:extLst>
          </p:cNvPr>
          <p:cNvSpPr>
            <a:spLocks noChangeAspect="1" noChangeArrowheads="1"/>
          </p:cNvSpPr>
          <p:nvPr/>
        </p:nvSpPr>
        <p:spPr bwMode="auto">
          <a:xfrm>
            <a:off x="3078000" y="1185534"/>
            <a:ext cx="2988000" cy="2988000"/>
          </a:xfrm>
          <a:prstGeom prst="ellipse">
            <a:avLst/>
          </a:prstGeom>
          <a:noFill/>
          <a:ln w="228600">
            <a:solidFill>
              <a:srgbClr val="0082B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defRPr/>
            </a:pPr>
            <a:endParaRPr lang="en-US" kern="0" dirty="0">
              <a:solidFill>
                <a:srgbClr val="000000"/>
              </a:solidFill>
              <a:latin typeface="Arial" panose="020B0604020202020204" pitchFamily="34" charset="0"/>
            </a:endParaRPr>
          </a:p>
        </p:txBody>
      </p:sp>
      <p:sp>
        <p:nvSpPr>
          <p:cNvPr id="14" name="TextBox 13">
            <a:extLst>
              <a:ext uri="{FF2B5EF4-FFF2-40B4-BE49-F238E27FC236}">
                <a16:creationId xmlns:a16="http://schemas.microsoft.com/office/drawing/2014/main" id="{691D75A7-C489-44E1-A24F-6F186CB9E2CB}"/>
              </a:ext>
            </a:extLst>
          </p:cNvPr>
          <p:cNvSpPr txBox="1"/>
          <p:nvPr/>
        </p:nvSpPr>
        <p:spPr>
          <a:xfrm>
            <a:off x="6634972" y="2261365"/>
            <a:ext cx="2304256" cy="800219"/>
          </a:xfrm>
          <a:prstGeom prst="rect">
            <a:avLst/>
          </a:prstGeom>
          <a:noFill/>
        </p:spPr>
        <p:txBody>
          <a:bodyPr wrap="square" rtlCol="0">
            <a:spAutoFit/>
          </a:bodyPr>
          <a:lstStyle/>
          <a:p>
            <a:r>
              <a:rPr lang="en-US" sz="2400" dirty="0">
                <a:solidFill>
                  <a:srgbClr val="58585A"/>
                </a:solidFill>
                <a:latin typeface="Arial"/>
              </a:rPr>
              <a:t>Focused ring </a:t>
            </a:r>
            <a:r>
              <a:rPr lang="en-US" sz="2200" dirty="0">
                <a:solidFill>
                  <a:srgbClr val="58585A"/>
                </a:solidFill>
                <a:latin typeface="Arial"/>
              </a:rPr>
              <a:t>=</a:t>
            </a:r>
          </a:p>
          <a:p>
            <a:r>
              <a:rPr lang="en-US" sz="2200" dirty="0">
                <a:solidFill>
                  <a:srgbClr val="58585A"/>
                </a:solidFill>
                <a:latin typeface="Arial"/>
              </a:rPr>
              <a:t>3% of population </a:t>
            </a:r>
          </a:p>
        </p:txBody>
      </p:sp>
      <p:sp>
        <p:nvSpPr>
          <p:cNvPr id="19" name="Line 10">
            <a:extLst>
              <a:ext uri="{FF2B5EF4-FFF2-40B4-BE49-F238E27FC236}">
                <a16:creationId xmlns:a16="http://schemas.microsoft.com/office/drawing/2014/main" id="{4CE01517-4CD1-4B50-8AF9-6C7CBA7E110C}"/>
              </a:ext>
            </a:extLst>
          </p:cNvPr>
          <p:cNvSpPr>
            <a:spLocks noChangeShapeType="1"/>
          </p:cNvSpPr>
          <p:nvPr/>
        </p:nvSpPr>
        <p:spPr bwMode="auto">
          <a:xfrm>
            <a:off x="1907705" y="2869662"/>
            <a:ext cx="1728191" cy="9086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rgbClr val="58585A"/>
              </a:solidFill>
              <a:latin typeface="Arial"/>
            </a:endParaRPr>
          </a:p>
        </p:txBody>
      </p:sp>
      <p:grpSp>
        <p:nvGrpSpPr>
          <p:cNvPr id="21" name="Group 20">
            <a:extLst>
              <a:ext uri="{FF2B5EF4-FFF2-40B4-BE49-F238E27FC236}">
                <a16:creationId xmlns:a16="http://schemas.microsoft.com/office/drawing/2014/main" id="{375C6437-802C-4685-BCA8-BE0506526B7F}"/>
              </a:ext>
            </a:extLst>
          </p:cNvPr>
          <p:cNvGrpSpPr/>
          <p:nvPr/>
        </p:nvGrpSpPr>
        <p:grpSpPr>
          <a:xfrm>
            <a:off x="616496" y="2175481"/>
            <a:ext cx="1219200" cy="1368833"/>
            <a:chOff x="616496" y="2924947"/>
            <a:chExt cx="1219200" cy="1368833"/>
          </a:xfrm>
        </p:grpSpPr>
        <p:sp>
          <p:nvSpPr>
            <p:cNvPr id="22" name="Rectangle 21">
              <a:extLst>
                <a:ext uri="{FF2B5EF4-FFF2-40B4-BE49-F238E27FC236}">
                  <a16:creationId xmlns:a16="http://schemas.microsoft.com/office/drawing/2014/main" id="{9B973C28-9F99-4A3F-8986-B6D8D406A34A}"/>
                </a:ext>
              </a:extLst>
            </p:cNvPr>
            <p:cNvSpPr/>
            <p:nvPr/>
          </p:nvSpPr>
          <p:spPr>
            <a:xfrm>
              <a:off x="772861" y="3645025"/>
              <a:ext cx="220218" cy="648069"/>
            </a:xfrm>
            <a:prstGeom prst="rect">
              <a:avLst/>
            </a:prstGeom>
            <a:solidFill>
              <a:srgbClr val="0071B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72B1037-E18E-4F79-A1DA-B5FDB9A9086E}"/>
                </a:ext>
              </a:extLst>
            </p:cNvPr>
            <p:cNvSpPr/>
            <p:nvPr/>
          </p:nvSpPr>
          <p:spPr>
            <a:xfrm>
              <a:off x="1000139" y="2924947"/>
              <a:ext cx="220218" cy="1368149"/>
            </a:xfrm>
            <a:prstGeom prst="rect">
              <a:avLst/>
            </a:prstGeom>
            <a:solidFill>
              <a:srgbClr val="8AA6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32F728AF-13DB-42D2-8E44-557C51FA7ECD}"/>
                </a:ext>
              </a:extLst>
            </p:cNvPr>
            <p:cNvSpPr/>
            <p:nvPr/>
          </p:nvSpPr>
          <p:spPr>
            <a:xfrm>
              <a:off x="1230288" y="3501010"/>
              <a:ext cx="220218" cy="792086"/>
            </a:xfrm>
            <a:prstGeom prst="rect">
              <a:avLst/>
            </a:prstGeom>
            <a:solidFill>
              <a:srgbClr val="FDC94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8E9C605-D6BF-42CA-A088-090013B0C2E4}"/>
                </a:ext>
              </a:extLst>
            </p:cNvPr>
            <p:cNvSpPr>
              <a:spLocks noChangeArrowheads="1"/>
            </p:cNvSpPr>
            <p:nvPr/>
          </p:nvSpPr>
          <p:spPr bwMode="auto">
            <a:xfrm flipH="1">
              <a:off x="1454696" y="3893670"/>
              <a:ext cx="228600" cy="400110"/>
            </a:xfrm>
            <a:prstGeom prst="rect">
              <a:avLst/>
            </a:prstGeom>
            <a:solidFill>
              <a:srgbClr val="B73230"/>
            </a:solidFill>
            <a:ln w="6350">
              <a:solidFill>
                <a:schemeClr val="bg1"/>
              </a:solidFill>
              <a:miter lim="800000"/>
              <a:headEnd/>
              <a:tailEnd/>
            </a:ln>
          </p:spPr>
          <p:txBody>
            <a:bodyPr anchor="ctr">
              <a:spAutoFit/>
            </a:bodyPr>
            <a:lstStyle/>
            <a:p>
              <a:pPr algn="ctr" eaLnBrk="0" hangingPunct="0">
                <a:defRPr/>
              </a:pPr>
              <a:endParaRPr lang="en-US" sz="2000" kern="0" dirty="0">
                <a:solidFill>
                  <a:srgbClr val="000000"/>
                </a:solidFill>
              </a:endParaRPr>
            </a:p>
          </p:txBody>
        </p:sp>
        <p:sp>
          <p:nvSpPr>
            <p:cNvPr id="28" name="Line 8">
              <a:extLst>
                <a:ext uri="{FF2B5EF4-FFF2-40B4-BE49-F238E27FC236}">
                  <a16:creationId xmlns:a16="http://schemas.microsoft.com/office/drawing/2014/main" id="{250975FE-6E54-4377-9F75-54AC2A9F4840}"/>
                </a:ext>
              </a:extLst>
            </p:cNvPr>
            <p:cNvSpPr>
              <a:spLocks noChangeShapeType="1"/>
            </p:cNvSpPr>
            <p:nvPr/>
          </p:nvSpPr>
          <p:spPr bwMode="auto">
            <a:xfrm>
              <a:off x="616496" y="3407925"/>
              <a:ext cx="1219200" cy="0"/>
            </a:xfrm>
            <a:prstGeom prst="line">
              <a:avLst/>
            </a:prstGeom>
            <a:noFill/>
            <a:ln w="12700">
              <a:solidFill>
                <a:srgbClr val="58585A"/>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58585A"/>
                </a:solidFill>
                <a:latin typeface="Arial"/>
              </a:endParaRPr>
            </a:p>
          </p:txBody>
        </p:sp>
      </p:grpSp>
      <p:sp>
        <p:nvSpPr>
          <p:cNvPr id="4" name="Title 3">
            <a:extLst>
              <a:ext uri="{FF2B5EF4-FFF2-40B4-BE49-F238E27FC236}">
                <a16:creationId xmlns:a16="http://schemas.microsoft.com/office/drawing/2014/main" id="{D305399A-75D0-42A5-B8CA-A350553D2310}"/>
              </a:ext>
            </a:extLst>
          </p:cNvPr>
          <p:cNvSpPr>
            <a:spLocks noGrp="1"/>
          </p:cNvSpPr>
          <p:nvPr>
            <p:ph type="title"/>
          </p:nvPr>
        </p:nvSpPr>
        <p:spPr/>
        <p:txBody>
          <a:bodyPr>
            <a:normAutofit/>
          </a:bodyPr>
          <a:lstStyle/>
          <a:p>
            <a:r>
              <a:rPr lang="en-US" sz="3200" dirty="0">
                <a:solidFill>
                  <a:srgbClr val="58585A"/>
                </a:solidFill>
                <a:latin typeface="Arial"/>
              </a:rPr>
              <a:t>Focused Type</a:t>
            </a:r>
            <a:endParaRPr lang="en-GB" sz="3200" dirty="0"/>
          </a:p>
        </p:txBody>
      </p:sp>
    </p:spTree>
    <p:extLst>
      <p:ext uri="{BB962C8B-B14F-4D97-AF65-F5344CB8AC3E}">
        <p14:creationId xmlns:p14="http://schemas.microsoft.com/office/powerpoint/2010/main" val="94907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49E3-B801-4018-9C79-AE8E0BEDFDCD}"/>
              </a:ext>
            </a:extLst>
          </p:cNvPr>
          <p:cNvSpPr>
            <a:spLocks noGrp="1"/>
          </p:cNvSpPr>
          <p:nvPr>
            <p:ph type="title"/>
          </p:nvPr>
        </p:nvSpPr>
        <p:spPr/>
        <p:txBody>
          <a:bodyPr>
            <a:normAutofit/>
          </a:bodyPr>
          <a:lstStyle/>
          <a:p>
            <a:r>
              <a:rPr lang="en-US" sz="3200" dirty="0">
                <a:solidFill>
                  <a:srgbClr val="58585A"/>
                </a:solidFill>
                <a:latin typeface="Arial"/>
              </a:rPr>
              <a:t>Classic Type</a:t>
            </a:r>
            <a:endParaRPr lang="en-GB" sz="3200" dirty="0"/>
          </a:p>
        </p:txBody>
      </p:sp>
      <p:pic>
        <p:nvPicPr>
          <p:cNvPr id="14" name="Picture 2">
            <a:extLst>
              <a:ext uri="{FF2B5EF4-FFF2-40B4-BE49-F238E27FC236}">
                <a16:creationId xmlns:a16="http://schemas.microsoft.com/office/drawing/2014/main" id="{511C4D3C-39F9-4C93-ADA5-2ED01D34D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520000" y="699542"/>
            <a:ext cx="4104000" cy="41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a:extLst>
              <a:ext uri="{FF2B5EF4-FFF2-40B4-BE49-F238E27FC236}">
                <a16:creationId xmlns:a16="http://schemas.microsoft.com/office/drawing/2014/main" id="{68030485-D18D-45B0-8510-E3A6D37A1864}"/>
              </a:ext>
            </a:extLst>
          </p:cNvPr>
          <p:cNvSpPr>
            <a:spLocks noChangeAspect="1" noChangeArrowheads="1"/>
          </p:cNvSpPr>
          <p:nvPr/>
        </p:nvSpPr>
        <p:spPr bwMode="auto">
          <a:xfrm>
            <a:off x="3564000" y="1743542"/>
            <a:ext cx="2016000" cy="2016000"/>
          </a:xfrm>
          <a:prstGeom prst="ellipse">
            <a:avLst/>
          </a:prstGeom>
          <a:noFill/>
          <a:ln w="228600">
            <a:solidFill>
              <a:srgbClr val="0082B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defRPr/>
            </a:pPr>
            <a:endParaRPr lang="en-US" kern="0" dirty="0">
              <a:solidFill>
                <a:srgbClr val="000000"/>
              </a:solidFill>
              <a:latin typeface="Arial" panose="020B0604020202020204" pitchFamily="34" charset="0"/>
            </a:endParaRPr>
          </a:p>
        </p:txBody>
      </p:sp>
      <p:sp>
        <p:nvSpPr>
          <p:cNvPr id="18" name="TextBox 17">
            <a:extLst>
              <a:ext uri="{FF2B5EF4-FFF2-40B4-BE49-F238E27FC236}">
                <a16:creationId xmlns:a16="http://schemas.microsoft.com/office/drawing/2014/main" id="{AEE404F8-91B1-4305-8453-465834FD7798}"/>
              </a:ext>
            </a:extLst>
          </p:cNvPr>
          <p:cNvSpPr txBox="1"/>
          <p:nvPr/>
        </p:nvSpPr>
        <p:spPr>
          <a:xfrm>
            <a:off x="6633191" y="2360176"/>
            <a:ext cx="2445001" cy="769441"/>
          </a:xfrm>
          <a:prstGeom prst="rect">
            <a:avLst/>
          </a:prstGeom>
          <a:noFill/>
        </p:spPr>
        <p:txBody>
          <a:bodyPr wrap="square" rtlCol="0">
            <a:spAutoFit/>
          </a:bodyPr>
          <a:lstStyle/>
          <a:p>
            <a:r>
              <a:rPr lang="en-US" sz="2200" dirty="0">
                <a:solidFill>
                  <a:srgbClr val="58585A"/>
                </a:solidFill>
                <a:latin typeface="Arial"/>
              </a:rPr>
              <a:t>Classic Ring = </a:t>
            </a:r>
          </a:p>
          <a:p>
            <a:r>
              <a:rPr lang="en-US" sz="2200" dirty="0">
                <a:solidFill>
                  <a:srgbClr val="58585A"/>
                </a:solidFill>
                <a:latin typeface="Arial"/>
              </a:rPr>
              <a:t>54% of population </a:t>
            </a:r>
          </a:p>
        </p:txBody>
      </p:sp>
      <p:grpSp>
        <p:nvGrpSpPr>
          <p:cNvPr id="19" name="Group 18">
            <a:extLst>
              <a:ext uri="{FF2B5EF4-FFF2-40B4-BE49-F238E27FC236}">
                <a16:creationId xmlns:a16="http://schemas.microsoft.com/office/drawing/2014/main" id="{792E8197-2B57-4A15-AF1B-5B55EEE3EBBA}"/>
              </a:ext>
            </a:extLst>
          </p:cNvPr>
          <p:cNvGrpSpPr/>
          <p:nvPr/>
        </p:nvGrpSpPr>
        <p:grpSpPr>
          <a:xfrm>
            <a:off x="616496" y="2247489"/>
            <a:ext cx="1219200" cy="1368833"/>
            <a:chOff x="616496" y="2924947"/>
            <a:chExt cx="1219200" cy="1368833"/>
          </a:xfrm>
        </p:grpSpPr>
        <p:sp>
          <p:nvSpPr>
            <p:cNvPr id="20" name="Rectangle 19">
              <a:extLst>
                <a:ext uri="{FF2B5EF4-FFF2-40B4-BE49-F238E27FC236}">
                  <a16:creationId xmlns:a16="http://schemas.microsoft.com/office/drawing/2014/main" id="{23355C90-5CFC-42B4-8D43-E89424BCCFB9}"/>
                </a:ext>
              </a:extLst>
            </p:cNvPr>
            <p:cNvSpPr/>
            <p:nvPr/>
          </p:nvSpPr>
          <p:spPr>
            <a:xfrm>
              <a:off x="772861" y="3645025"/>
              <a:ext cx="220218" cy="648069"/>
            </a:xfrm>
            <a:prstGeom prst="rect">
              <a:avLst/>
            </a:prstGeom>
            <a:solidFill>
              <a:srgbClr val="0071B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1EECBAC-E8AA-4DC8-9FBB-97D2F4B5F0B3}"/>
                </a:ext>
              </a:extLst>
            </p:cNvPr>
            <p:cNvSpPr/>
            <p:nvPr/>
          </p:nvSpPr>
          <p:spPr>
            <a:xfrm>
              <a:off x="1000139" y="2924947"/>
              <a:ext cx="220218" cy="1368149"/>
            </a:xfrm>
            <a:prstGeom prst="rect">
              <a:avLst/>
            </a:prstGeom>
            <a:solidFill>
              <a:srgbClr val="8AA6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4C6B9815-FB22-4342-8B3A-BAA379F066AE}"/>
                </a:ext>
              </a:extLst>
            </p:cNvPr>
            <p:cNvSpPr/>
            <p:nvPr/>
          </p:nvSpPr>
          <p:spPr>
            <a:xfrm>
              <a:off x="1230288" y="3140969"/>
              <a:ext cx="220218" cy="1152127"/>
            </a:xfrm>
            <a:prstGeom prst="rect">
              <a:avLst/>
            </a:prstGeom>
            <a:solidFill>
              <a:srgbClr val="FDC94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8738817-29F0-40EC-A800-9AFB55BEE7CF}"/>
                </a:ext>
              </a:extLst>
            </p:cNvPr>
            <p:cNvSpPr>
              <a:spLocks noChangeArrowheads="1"/>
            </p:cNvSpPr>
            <p:nvPr/>
          </p:nvSpPr>
          <p:spPr bwMode="auto">
            <a:xfrm flipH="1">
              <a:off x="1454696" y="3893670"/>
              <a:ext cx="228600" cy="400110"/>
            </a:xfrm>
            <a:prstGeom prst="rect">
              <a:avLst/>
            </a:prstGeom>
            <a:solidFill>
              <a:srgbClr val="B73230"/>
            </a:solidFill>
            <a:ln w="6350">
              <a:solidFill>
                <a:schemeClr val="bg1"/>
              </a:solidFill>
              <a:miter lim="800000"/>
              <a:headEnd/>
              <a:tailEnd/>
            </a:ln>
          </p:spPr>
          <p:txBody>
            <a:bodyPr anchor="ctr">
              <a:spAutoFit/>
            </a:bodyPr>
            <a:lstStyle/>
            <a:p>
              <a:pPr algn="ctr" eaLnBrk="0" hangingPunct="0">
                <a:defRPr/>
              </a:pPr>
              <a:endParaRPr lang="en-US" sz="2000" kern="0" dirty="0">
                <a:solidFill>
                  <a:srgbClr val="000000"/>
                </a:solidFill>
              </a:endParaRPr>
            </a:p>
          </p:txBody>
        </p:sp>
        <p:sp>
          <p:nvSpPr>
            <p:cNvPr id="25" name="Line 8">
              <a:extLst>
                <a:ext uri="{FF2B5EF4-FFF2-40B4-BE49-F238E27FC236}">
                  <a16:creationId xmlns:a16="http://schemas.microsoft.com/office/drawing/2014/main" id="{C3F2BC59-786C-4CDF-BA86-18B3BCCFE619}"/>
                </a:ext>
              </a:extLst>
            </p:cNvPr>
            <p:cNvSpPr>
              <a:spLocks noChangeShapeType="1"/>
            </p:cNvSpPr>
            <p:nvPr/>
          </p:nvSpPr>
          <p:spPr bwMode="auto">
            <a:xfrm>
              <a:off x="616496" y="3407925"/>
              <a:ext cx="1219200" cy="0"/>
            </a:xfrm>
            <a:prstGeom prst="line">
              <a:avLst/>
            </a:prstGeom>
            <a:noFill/>
            <a:ln w="12700">
              <a:solidFill>
                <a:srgbClr val="58585A"/>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58585A"/>
                </a:solidFill>
                <a:latin typeface="Arial"/>
              </a:endParaRPr>
            </a:p>
          </p:txBody>
        </p:sp>
      </p:grpSp>
      <p:sp>
        <p:nvSpPr>
          <p:cNvPr id="32" name="Line 10">
            <a:extLst>
              <a:ext uri="{FF2B5EF4-FFF2-40B4-BE49-F238E27FC236}">
                <a16:creationId xmlns:a16="http://schemas.microsoft.com/office/drawing/2014/main" id="{E2D4DA08-EC9F-4CAE-BE8B-7B4AED245BC0}"/>
              </a:ext>
            </a:extLst>
          </p:cNvPr>
          <p:cNvSpPr>
            <a:spLocks noChangeShapeType="1"/>
          </p:cNvSpPr>
          <p:nvPr/>
        </p:nvSpPr>
        <p:spPr bwMode="auto">
          <a:xfrm>
            <a:off x="1907704" y="2941670"/>
            <a:ext cx="1944216" cy="65945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rgbClr val="58585A"/>
              </a:solidFill>
              <a:latin typeface="Arial"/>
            </a:endParaRPr>
          </a:p>
        </p:txBody>
      </p:sp>
    </p:spTree>
    <p:extLst>
      <p:ext uri="{BB962C8B-B14F-4D97-AF65-F5344CB8AC3E}">
        <p14:creationId xmlns:p14="http://schemas.microsoft.com/office/powerpoint/2010/main" val="4121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checkerboard(across)">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3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B76F-BE29-4CF0-B79B-3FBF2ABEE221}"/>
              </a:ext>
            </a:extLst>
          </p:cNvPr>
          <p:cNvSpPr>
            <a:spLocks noGrp="1"/>
          </p:cNvSpPr>
          <p:nvPr>
            <p:ph type="title"/>
          </p:nvPr>
        </p:nvSpPr>
        <p:spPr>
          <a:xfrm>
            <a:off x="503040" y="141480"/>
            <a:ext cx="8101408" cy="1350150"/>
          </a:xfrm>
        </p:spPr>
        <p:txBody>
          <a:bodyPr>
            <a:noAutofit/>
          </a:bodyPr>
          <a:lstStyle/>
          <a:p>
            <a:r>
              <a:rPr lang="en-GB" sz="3200" dirty="0">
                <a:solidFill>
                  <a:srgbClr val="58585A"/>
                </a:solidFill>
                <a:latin typeface="Arial"/>
              </a:rPr>
              <a:t>Accommodating </a:t>
            </a:r>
            <a:br>
              <a:rPr lang="en-GB" sz="3200" dirty="0">
                <a:solidFill>
                  <a:srgbClr val="58585A"/>
                </a:solidFill>
                <a:latin typeface="Arial"/>
              </a:rPr>
            </a:br>
            <a:r>
              <a:rPr lang="en-GB" sz="3200" dirty="0">
                <a:solidFill>
                  <a:srgbClr val="58585A"/>
                </a:solidFill>
                <a:latin typeface="Arial"/>
              </a:rPr>
              <a:t>Type</a:t>
            </a:r>
            <a:endParaRPr lang="en-GB" sz="3200" dirty="0"/>
          </a:p>
        </p:txBody>
      </p:sp>
      <p:pic>
        <p:nvPicPr>
          <p:cNvPr id="14" name="Picture 2">
            <a:extLst>
              <a:ext uri="{FF2B5EF4-FFF2-40B4-BE49-F238E27FC236}">
                <a16:creationId xmlns:a16="http://schemas.microsoft.com/office/drawing/2014/main" id="{90480A88-9690-4B2D-B7FA-EFAA7E145C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520000" y="699542"/>
            <a:ext cx="4104000" cy="41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a:extLst>
              <a:ext uri="{FF2B5EF4-FFF2-40B4-BE49-F238E27FC236}">
                <a16:creationId xmlns:a16="http://schemas.microsoft.com/office/drawing/2014/main" id="{3D88136C-D4C3-47E3-8F80-55C247A44114}"/>
              </a:ext>
            </a:extLst>
          </p:cNvPr>
          <p:cNvSpPr>
            <a:spLocks noChangeAspect="1" noChangeArrowheads="1"/>
          </p:cNvSpPr>
          <p:nvPr/>
        </p:nvSpPr>
        <p:spPr bwMode="auto">
          <a:xfrm>
            <a:off x="4032000" y="2211542"/>
            <a:ext cx="1080000" cy="1080000"/>
          </a:xfrm>
          <a:prstGeom prst="ellipse">
            <a:avLst/>
          </a:prstGeom>
          <a:noFill/>
          <a:ln w="228600">
            <a:solidFill>
              <a:srgbClr val="0082B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defRPr/>
            </a:pPr>
            <a:endParaRPr lang="en-US" kern="0" dirty="0">
              <a:solidFill>
                <a:srgbClr val="000000"/>
              </a:solidFill>
              <a:latin typeface="Arial" panose="020B0604020202020204" pitchFamily="34" charset="0"/>
            </a:endParaRPr>
          </a:p>
        </p:txBody>
      </p:sp>
      <p:sp>
        <p:nvSpPr>
          <p:cNvPr id="24" name="TextBox 23">
            <a:extLst>
              <a:ext uri="{FF2B5EF4-FFF2-40B4-BE49-F238E27FC236}">
                <a16:creationId xmlns:a16="http://schemas.microsoft.com/office/drawing/2014/main" id="{F5286DF4-C645-40CF-8977-7B186F9A38EB}"/>
              </a:ext>
            </a:extLst>
          </p:cNvPr>
          <p:cNvSpPr txBox="1"/>
          <p:nvPr/>
        </p:nvSpPr>
        <p:spPr>
          <a:xfrm>
            <a:off x="6651408" y="2172918"/>
            <a:ext cx="2304256" cy="1107996"/>
          </a:xfrm>
          <a:prstGeom prst="rect">
            <a:avLst/>
          </a:prstGeom>
          <a:noFill/>
        </p:spPr>
        <p:txBody>
          <a:bodyPr wrap="square" rtlCol="0">
            <a:spAutoFit/>
          </a:bodyPr>
          <a:lstStyle/>
          <a:p>
            <a:r>
              <a:rPr lang="en-GB" sz="2200" dirty="0">
                <a:solidFill>
                  <a:srgbClr val="58585A"/>
                </a:solidFill>
                <a:latin typeface="Arial"/>
              </a:rPr>
              <a:t>Accommodating Ring =  43% </a:t>
            </a:r>
            <a:br>
              <a:rPr lang="en-GB" sz="2200" dirty="0">
                <a:solidFill>
                  <a:srgbClr val="58585A"/>
                </a:solidFill>
                <a:latin typeface="Arial"/>
              </a:rPr>
            </a:br>
            <a:r>
              <a:rPr lang="en-GB" sz="2200" dirty="0">
                <a:solidFill>
                  <a:srgbClr val="58585A"/>
                </a:solidFill>
                <a:latin typeface="Arial"/>
              </a:rPr>
              <a:t>of population</a:t>
            </a:r>
          </a:p>
        </p:txBody>
      </p:sp>
      <p:sp>
        <p:nvSpPr>
          <p:cNvPr id="26" name="Line 10">
            <a:extLst>
              <a:ext uri="{FF2B5EF4-FFF2-40B4-BE49-F238E27FC236}">
                <a16:creationId xmlns:a16="http://schemas.microsoft.com/office/drawing/2014/main" id="{001EF474-1C9A-43D1-960B-1EF231CE0D02}"/>
              </a:ext>
            </a:extLst>
          </p:cNvPr>
          <p:cNvSpPr>
            <a:spLocks noChangeShapeType="1"/>
          </p:cNvSpPr>
          <p:nvPr/>
        </p:nvSpPr>
        <p:spPr bwMode="auto">
          <a:xfrm>
            <a:off x="1907704" y="2941670"/>
            <a:ext cx="2232248"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rgbClr val="58585A"/>
              </a:solidFill>
              <a:latin typeface="Arial"/>
            </a:endParaRPr>
          </a:p>
        </p:txBody>
      </p:sp>
      <p:grpSp>
        <p:nvGrpSpPr>
          <p:cNvPr id="27" name="Group 26">
            <a:extLst>
              <a:ext uri="{FF2B5EF4-FFF2-40B4-BE49-F238E27FC236}">
                <a16:creationId xmlns:a16="http://schemas.microsoft.com/office/drawing/2014/main" id="{FD3B0748-3B63-49A2-AC5C-744B76F4A6BE}"/>
              </a:ext>
            </a:extLst>
          </p:cNvPr>
          <p:cNvGrpSpPr/>
          <p:nvPr/>
        </p:nvGrpSpPr>
        <p:grpSpPr>
          <a:xfrm>
            <a:off x="616496" y="2247489"/>
            <a:ext cx="1219200" cy="1368833"/>
            <a:chOff x="616496" y="2924947"/>
            <a:chExt cx="1219200" cy="1368833"/>
          </a:xfrm>
        </p:grpSpPr>
        <p:sp>
          <p:nvSpPr>
            <p:cNvPr id="28" name="Rectangle 27">
              <a:extLst>
                <a:ext uri="{FF2B5EF4-FFF2-40B4-BE49-F238E27FC236}">
                  <a16:creationId xmlns:a16="http://schemas.microsoft.com/office/drawing/2014/main" id="{075CC122-0A32-48F6-8BA0-6A4F810D073B}"/>
                </a:ext>
              </a:extLst>
            </p:cNvPr>
            <p:cNvSpPr/>
            <p:nvPr/>
          </p:nvSpPr>
          <p:spPr>
            <a:xfrm>
              <a:off x="772861" y="3285001"/>
              <a:ext cx="220218" cy="1008094"/>
            </a:xfrm>
            <a:prstGeom prst="rect">
              <a:avLst/>
            </a:prstGeom>
            <a:solidFill>
              <a:srgbClr val="0071B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117C9E0-76C2-499C-B4FE-924D32A15A8A}"/>
                </a:ext>
              </a:extLst>
            </p:cNvPr>
            <p:cNvSpPr/>
            <p:nvPr/>
          </p:nvSpPr>
          <p:spPr>
            <a:xfrm>
              <a:off x="1000139" y="2924947"/>
              <a:ext cx="220218" cy="1368149"/>
            </a:xfrm>
            <a:prstGeom prst="rect">
              <a:avLst/>
            </a:prstGeom>
            <a:solidFill>
              <a:srgbClr val="8AA6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8277272-D11D-4143-80BB-DF7DA6DBC3A6}"/>
                </a:ext>
              </a:extLst>
            </p:cNvPr>
            <p:cNvSpPr/>
            <p:nvPr/>
          </p:nvSpPr>
          <p:spPr>
            <a:xfrm>
              <a:off x="1230288" y="3140969"/>
              <a:ext cx="220218" cy="1152127"/>
            </a:xfrm>
            <a:prstGeom prst="rect">
              <a:avLst/>
            </a:prstGeom>
            <a:solidFill>
              <a:srgbClr val="FDC94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8460D74-AC4B-4A83-9A0E-5E943C8D14CC}"/>
                </a:ext>
              </a:extLst>
            </p:cNvPr>
            <p:cNvSpPr>
              <a:spLocks noChangeArrowheads="1"/>
            </p:cNvSpPr>
            <p:nvPr/>
          </p:nvSpPr>
          <p:spPr bwMode="auto">
            <a:xfrm flipH="1">
              <a:off x="1454696" y="3893670"/>
              <a:ext cx="228600" cy="400110"/>
            </a:xfrm>
            <a:prstGeom prst="rect">
              <a:avLst/>
            </a:prstGeom>
            <a:solidFill>
              <a:srgbClr val="B73230"/>
            </a:solidFill>
            <a:ln w="6350">
              <a:solidFill>
                <a:schemeClr val="bg1"/>
              </a:solidFill>
              <a:miter lim="800000"/>
              <a:headEnd/>
              <a:tailEnd/>
            </a:ln>
          </p:spPr>
          <p:txBody>
            <a:bodyPr anchor="ctr">
              <a:spAutoFit/>
            </a:bodyPr>
            <a:lstStyle/>
            <a:p>
              <a:pPr algn="ctr" eaLnBrk="0" hangingPunct="0">
                <a:defRPr/>
              </a:pPr>
              <a:endParaRPr lang="en-US" sz="2000" kern="0" dirty="0">
                <a:solidFill>
                  <a:srgbClr val="000000"/>
                </a:solidFill>
              </a:endParaRPr>
            </a:p>
          </p:txBody>
        </p:sp>
        <p:sp>
          <p:nvSpPr>
            <p:cNvPr id="32" name="Line 8">
              <a:extLst>
                <a:ext uri="{FF2B5EF4-FFF2-40B4-BE49-F238E27FC236}">
                  <a16:creationId xmlns:a16="http://schemas.microsoft.com/office/drawing/2014/main" id="{2C09451E-4C7B-4838-82B0-8B3AA54AE27F}"/>
                </a:ext>
              </a:extLst>
            </p:cNvPr>
            <p:cNvSpPr>
              <a:spLocks noChangeShapeType="1"/>
            </p:cNvSpPr>
            <p:nvPr/>
          </p:nvSpPr>
          <p:spPr bwMode="auto">
            <a:xfrm>
              <a:off x="616496" y="3407925"/>
              <a:ext cx="1219200" cy="0"/>
            </a:xfrm>
            <a:prstGeom prst="line">
              <a:avLst/>
            </a:prstGeom>
            <a:noFill/>
            <a:ln w="12700">
              <a:solidFill>
                <a:srgbClr val="58585A"/>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58585A"/>
                </a:solidFill>
                <a:latin typeface="Arial"/>
              </a:endParaRPr>
            </a:p>
          </p:txBody>
        </p:sp>
      </p:grpSp>
    </p:spTree>
    <p:extLst>
      <p:ext uri="{BB962C8B-B14F-4D97-AF65-F5344CB8AC3E}">
        <p14:creationId xmlns:p14="http://schemas.microsoft.com/office/powerpoint/2010/main" val="376128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p:bldP spid="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3C1268-E9DC-4B31-B4C0-067D4C133542}"/>
              </a:ext>
            </a:extLst>
          </p:cNvPr>
          <p:cNvSpPr>
            <a:spLocks noGrp="1"/>
          </p:cNvSpPr>
          <p:nvPr>
            <p:ph type="title"/>
          </p:nvPr>
        </p:nvSpPr>
        <p:spPr>
          <a:xfrm>
            <a:off x="503040" y="141480"/>
            <a:ext cx="8389440" cy="630070"/>
          </a:xfrm>
        </p:spPr>
        <p:txBody>
          <a:bodyPr>
            <a:noAutofit/>
          </a:bodyPr>
          <a:lstStyle/>
          <a:p>
            <a:r>
              <a:rPr lang="en-GB" sz="3200" dirty="0"/>
              <a:t>Creative types pull on two opposing energies</a:t>
            </a:r>
          </a:p>
        </p:txBody>
      </p:sp>
      <p:pic>
        <p:nvPicPr>
          <p:cNvPr id="21" name="Picture 2">
            <a:extLst>
              <a:ext uri="{FF2B5EF4-FFF2-40B4-BE49-F238E27FC236}">
                <a16:creationId xmlns:a16="http://schemas.microsoft.com/office/drawing/2014/main" id="{DEB46141-A5A2-4EE0-9323-805C79599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520000" y="699542"/>
            <a:ext cx="4104000" cy="41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a:extLst>
              <a:ext uri="{FF2B5EF4-FFF2-40B4-BE49-F238E27FC236}">
                <a16:creationId xmlns:a16="http://schemas.microsoft.com/office/drawing/2014/main" id="{E837D3F1-2206-428B-9D58-7A6B4455F6E2}"/>
              </a:ext>
            </a:extLst>
          </p:cNvPr>
          <p:cNvSpPr txBox="1"/>
          <p:nvPr/>
        </p:nvSpPr>
        <p:spPr>
          <a:xfrm>
            <a:off x="6623720" y="2366821"/>
            <a:ext cx="2520280" cy="769441"/>
          </a:xfrm>
          <a:prstGeom prst="rect">
            <a:avLst/>
          </a:prstGeom>
          <a:noFill/>
        </p:spPr>
        <p:txBody>
          <a:bodyPr wrap="square" rtlCol="0">
            <a:spAutoFit/>
          </a:bodyPr>
          <a:lstStyle/>
          <a:p>
            <a:r>
              <a:rPr lang="en-GB" sz="2200" dirty="0">
                <a:solidFill>
                  <a:srgbClr val="58585A"/>
                </a:solidFill>
                <a:latin typeface="Arial"/>
              </a:rPr>
              <a:t>Creative positions = 9% of population </a:t>
            </a:r>
          </a:p>
        </p:txBody>
      </p:sp>
      <p:sp>
        <p:nvSpPr>
          <p:cNvPr id="24" name="Line 10">
            <a:extLst>
              <a:ext uri="{FF2B5EF4-FFF2-40B4-BE49-F238E27FC236}">
                <a16:creationId xmlns:a16="http://schemas.microsoft.com/office/drawing/2014/main" id="{3192168A-D3DD-417A-8FCA-1DD03BE8F86F}"/>
              </a:ext>
            </a:extLst>
          </p:cNvPr>
          <p:cNvSpPr>
            <a:spLocks noChangeShapeType="1"/>
          </p:cNvSpPr>
          <p:nvPr/>
        </p:nvSpPr>
        <p:spPr bwMode="auto">
          <a:xfrm>
            <a:off x="1907704" y="2941670"/>
            <a:ext cx="2232248" cy="74597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rgbClr val="58585A"/>
              </a:solidFill>
              <a:latin typeface="Arial"/>
            </a:endParaRPr>
          </a:p>
        </p:txBody>
      </p:sp>
      <p:grpSp>
        <p:nvGrpSpPr>
          <p:cNvPr id="7" name="Group 6">
            <a:extLst>
              <a:ext uri="{FF2B5EF4-FFF2-40B4-BE49-F238E27FC236}">
                <a16:creationId xmlns:a16="http://schemas.microsoft.com/office/drawing/2014/main" id="{4BE7F355-1587-43C3-8DF5-837D38949CCB}"/>
              </a:ext>
            </a:extLst>
          </p:cNvPr>
          <p:cNvGrpSpPr/>
          <p:nvPr/>
        </p:nvGrpSpPr>
        <p:grpSpPr>
          <a:xfrm>
            <a:off x="616496" y="2247489"/>
            <a:ext cx="1219200" cy="1368149"/>
            <a:chOff x="616496" y="2247489"/>
            <a:chExt cx="1219200" cy="1368149"/>
          </a:xfrm>
        </p:grpSpPr>
        <p:sp>
          <p:nvSpPr>
            <p:cNvPr id="18" name="Rectangle 17">
              <a:extLst>
                <a:ext uri="{FF2B5EF4-FFF2-40B4-BE49-F238E27FC236}">
                  <a16:creationId xmlns:a16="http://schemas.microsoft.com/office/drawing/2014/main" id="{283A4784-F86A-4377-81A0-172E3808C4DA}"/>
                </a:ext>
              </a:extLst>
            </p:cNvPr>
            <p:cNvSpPr/>
            <p:nvPr/>
          </p:nvSpPr>
          <p:spPr>
            <a:xfrm>
              <a:off x="1461756" y="2458446"/>
              <a:ext cx="220218" cy="1152127"/>
            </a:xfrm>
            <a:prstGeom prst="rect">
              <a:avLst/>
            </a:prstGeom>
            <a:solidFill>
              <a:srgbClr val="B7323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5" name="Group 24">
              <a:extLst>
                <a:ext uri="{FF2B5EF4-FFF2-40B4-BE49-F238E27FC236}">
                  <a16:creationId xmlns:a16="http://schemas.microsoft.com/office/drawing/2014/main" id="{BA74405A-7C52-4CB3-9B8C-9EADB8EEEAC4}"/>
                </a:ext>
              </a:extLst>
            </p:cNvPr>
            <p:cNvGrpSpPr/>
            <p:nvPr/>
          </p:nvGrpSpPr>
          <p:grpSpPr>
            <a:xfrm>
              <a:off x="616496" y="2247489"/>
              <a:ext cx="1219200" cy="1368149"/>
              <a:chOff x="616496" y="2924947"/>
              <a:chExt cx="1219200" cy="1368149"/>
            </a:xfrm>
          </p:grpSpPr>
          <p:sp>
            <p:nvSpPr>
              <p:cNvPr id="26" name="Rectangle 25">
                <a:extLst>
                  <a:ext uri="{FF2B5EF4-FFF2-40B4-BE49-F238E27FC236}">
                    <a16:creationId xmlns:a16="http://schemas.microsoft.com/office/drawing/2014/main" id="{00991EBD-BA09-4329-9224-5E1411B8A9BE}"/>
                  </a:ext>
                </a:extLst>
              </p:cNvPr>
              <p:cNvSpPr/>
              <p:nvPr/>
            </p:nvSpPr>
            <p:spPr>
              <a:xfrm>
                <a:off x="772861" y="3933055"/>
                <a:ext cx="220218" cy="360039"/>
              </a:xfrm>
              <a:prstGeom prst="rect">
                <a:avLst/>
              </a:prstGeom>
              <a:solidFill>
                <a:srgbClr val="0071B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68B4F6B-8511-492A-AB83-76C07144AC9F}"/>
                  </a:ext>
                </a:extLst>
              </p:cNvPr>
              <p:cNvSpPr/>
              <p:nvPr/>
            </p:nvSpPr>
            <p:spPr>
              <a:xfrm>
                <a:off x="1000139" y="2924947"/>
                <a:ext cx="220218" cy="1368149"/>
              </a:xfrm>
              <a:prstGeom prst="rect">
                <a:avLst/>
              </a:prstGeom>
              <a:solidFill>
                <a:srgbClr val="8AA6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7A36F929-870A-4C98-8BFB-6E4230B4BDC1}"/>
                  </a:ext>
                </a:extLst>
              </p:cNvPr>
              <p:cNvSpPr/>
              <p:nvPr/>
            </p:nvSpPr>
            <p:spPr>
              <a:xfrm>
                <a:off x="1230288" y="3501010"/>
                <a:ext cx="220218" cy="792086"/>
              </a:xfrm>
              <a:prstGeom prst="rect">
                <a:avLst/>
              </a:prstGeom>
              <a:solidFill>
                <a:srgbClr val="FDC94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Line 8">
                <a:extLst>
                  <a:ext uri="{FF2B5EF4-FFF2-40B4-BE49-F238E27FC236}">
                    <a16:creationId xmlns:a16="http://schemas.microsoft.com/office/drawing/2014/main" id="{5008CE52-C330-4BD4-9C98-D4B4F1003326}"/>
                  </a:ext>
                </a:extLst>
              </p:cNvPr>
              <p:cNvSpPr>
                <a:spLocks noChangeShapeType="1"/>
              </p:cNvSpPr>
              <p:nvPr/>
            </p:nvSpPr>
            <p:spPr bwMode="auto">
              <a:xfrm>
                <a:off x="616496" y="3407925"/>
                <a:ext cx="1219200" cy="0"/>
              </a:xfrm>
              <a:prstGeom prst="line">
                <a:avLst/>
              </a:prstGeom>
              <a:noFill/>
              <a:ln w="12700">
                <a:solidFill>
                  <a:srgbClr val="58585A"/>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kern="0" dirty="0">
                  <a:solidFill>
                    <a:srgbClr val="58585A"/>
                  </a:solidFill>
                  <a:latin typeface="Arial"/>
                </a:endParaRPr>
              </a:p>
            </p:txBody>
          </p:sp>
        </p:grpSp>
      </p:grpSp>
    </p:spTree>
    <p:extLst>
      <p:ext uri="{BB962C8B-B14F-4D97-AF65-F5344CB8AC3E}">
        <p14:creationId xmlns:p14="http://schemas.microsoft.com/office/powerpoint/2010/main" val="293233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checkerboard(across)">
                                      <p:cBhvr>
                                        <p:cTn id="11" dur="500"/>
                                        <p:tgtEl>
                                          <p:spTgt spid="24"/>
                                        </p:tgtEl>
                                      </p:cBhvr>
                                    </p:animEffect>
                                  </p:childTnLst>
                                </p:cTn>
                              </p:par>
                              <p:par>
                                <p:cTn id="12" presetID="1" presetClass="entr" presetSubtype="0" fill="hold" grpId="0" nodeType="withEffect">
                                  <p:stCondLst>
                                    <p:cond delay="50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788024" y="465516"/>
            <a:ext cx="4092080" cy="409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344E9911-F61F-408F-B02F-76EDA36C548D}"/>
              </a:ext>
            </a:extLst>
          </p:cNvPr>
          <p:cNvSpPr>
            <a:spLocks noGrp="1"/>
          </p:cNvSpPr>
          <p:nvPr>
            <p:ph idx="10"/>
          </p:nvPr>
        </p:nvSpPr>
        <p:spPr/>
        <p:txBody>
          <a:bodyPr/>
          <a:lstStyle/>
          <a:p>
            <a:pPr marL="0" indent="0">
              <a:buNone/>
            </a:pPr>
            <a:r>
              <a:rPr lang="en-GB" sz="2800" dirty="0"/>
              <a:t>Plot your own position on the wheel</a:t>
            </a:r>
          </a:p>
        </p:txBody>
      </p:sp>
    </p:spTree>
    <p:extLst>
      <p:ext uri="{BB962C8B-B14F-4D97-AF65-F5344CB8AC3E}">
        <p14:creationId xmlns:p14="http://schemas.microsoft.com/office/powerpoint/2010/main" val="404753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5309959-DD9A-4145-9CBC-C52B86DD850A}"/>
              </a:ext>
            </a:extLst>
          </p:cNvPr>
          <p:cNvSpPr>
            <a:spLocks noGrp="1"/>
          </p:cNvSpPr>
          <p:nvPr>
            <p:ph idx="1"/>
          </p:nvPr>
        </p:nvSpPr>
        <p:spPr/>
        <p:txBody>
          <a:bodyPr>
            <a:normAutofit fontScale="85000" lnSpcReduction="10000"/>
          </a:bodyPr>
          <a:lstStyle/>
          <a:p>
            <a:pPr marL="0" indent="0">
              <a:buNone/>
            </a:pPr>
            <a:r>
              <a:rPr lang="en-GB" dirty="0">
                <a:latin typeface="Arial"/>
                <a:cs typeface="Arial"/>
              </a:rPr>
              <a:t>Add in information necessary to orient participants to </a:t>
            </a:r>
            <a:br>
              <a:rPr lang="en-GB" dirty="0">
                <a:latin typeface="Arial"/>
                <a:cs typeface="Arial"/>
              </a:rPr>
            </a:br>
            <a:r>
              <a:rPr lang="en-GB" dirty="0">
                <a:latin typeface="Arial"/>
                <a:cs typeface="Arial"/>
              </a:rPr>
              <a:t>the platform tools you will be using during the session:</a:t>
            </a:r>
            <a:endParaRPr lang="en-GB" dirty="0"/>
          </a:p>
          <a:p>
            <a:pPr lvl="1"/>
            <a:r>
              <a:rPr lang="en-GB" dirty="0">
                <a:latin typeface="Arial"/>
                <a:cs typeface="Arial"/>
              </a:rPr>
              <a:t>Audio set up</a:t>
            </a:r>
            <a:endParaRPr lang="en-GB" dirty="0"/>
          </a:p>
          <a:p>
            <a:pPr lvl="1"/>
            <a:r>
              <a:rPr lang="en-GB" dirty="0">
                <a:latin typeface="Arial"/>
                <a:cs typeface="Arial"/>
              </a:rPr>
              <a:t>Chat</a:t>
            </a:r>
            <a:endParaRPr lang="en-GB" dirty="0"/>
          </a:p>
          <a:p>
            <a:pPr lvl="1"/>
            <a:r>
              <a:rPr lang="en-GB" dirty="0">
                <a:latin typeface="Arial"/>
                <a:cs typeface="Arial"/>
              </a:rPr>
              <a:t>Status updates</a:t>
            </a:r>
          </a:p>
          <a:p>
            <a:pPr lvl="1"/>
            <a:r>
              <a:rPr lang="en-GB" dirty="0">
                <a:latin typeface="Arial"/>
                <a:cs typeface="Arial"/>
              </a:rPr>
              <a:t>Whiteboards</a:t>
            </a:r>
          </a:p>
          <a:p>
            <a:pPr lvl="1"/>
            <a:r>
              <a:rPr lang="en-GB" dirty="0">
                <a:latin typeface="Arial"/>
                <a:cs typeface="Arial"/>
              </a:rPr>
              <a:t>Polls</a:t>
            </a:r>
          </a:p>
          <a:p>
            <a:pPr lvl="1"/>
            <a:r>
              <a:rPr lang="en-GB" dirty="0">
                <a:latin typeface="Arial"/>
                <a:cs typeface="Arial"/>
              </a:rPr>
              <a:t>Breakout rooms</a:t>
            </a:r>
          </a:p>
          <a:p>
            <a:pPr lvl="1"/>
            <a:r>
              <a:rPr lang="en-GB" dirty="0">
                <a:latin typeface="Arial"/>
                <a:cs typeface="Arial"/>
              </a:rPr>
              <a:t>Etc.</a:t>
            </a:r>
          </a:p>
        </p:txBody>
      </p:sp>
      <p:sp>
        <p:nvSpPr>
          <p:cNvPr id="5" name="Title 4">
            <a:extLst>
              <a:ext uri="{FF2B5EF4-FFF2-40B4-BE49-F238E27FC236}">
                <a16:creationId xmlns:a16="http://schemas.microsoft.com/office/drawing/2014/main" id="{E16AFD0F-8F1C-476D-A360-D314F30AB3C4}"/>
              </a:ext>
            </a:extLst>
          </p:cNvPr>
          <p:cNvSpPr>
            <a:spLocks noGrp="1"/>
          </p:cNvSpPr>
          <p:nvPr>
            <p:ph type="title"/>
          </p:nvPr>
        </p:nvSpPr>
        <p:spPr/>
        <p:txBody>
          <a:bodyPr/>
          <a:lstStyle/>
          <a:p>
            <a:r>
              <a:rPr lang="en-GB" dirty="0">
                <a:latin typeface="Arial"/>
                <a:cs typeface="Arial"/>
              </a:rPr>
              <a:t>Using (Platform Name)</a:t>
            </a:r>
            <a:endParaRPr lang="en-GB" dirty="0"/>
          </a:p>
        </p:txBody>
      </p:sp>
    </p:spTree>
    <p:extLst>
      <p:ext uri="{BB962C8B-B14F-4D97-AF65-F5344CB8AC3E}">
        <p14:creationId xmlns:p14="http://schemas.microsoft.com/office/powerpoint/2010/main" val="2054752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35EAF0F-F246-4843-A33A-FAEDB5F9755E}"/>
              </a:ext>
            </a:extLst>
          </p:cNvPr>
          <p:cNvSpPr>
            <a:spLocks noGrp="1"/>
          </p:cNvSpPr>
          <p:nvPr>
            <p:ph idx="1"/>
          </p:nvPr>
        </p:nvSpPr>
        <p:spPr/>
        <p:txBody>
          <a:bodyPr/>
          <a:lstStyle/>
          <a:p>
            <a:endParaRPr lang="en-GB"/>
          </a:p>
        </p:txBody>
      </p:sp>
      <p:sp>
        <p:nvSpPr>
          <p:cNvPr id="2" name="Title 1">
            <a:extLst>
              <a:ext uri="{FF2B5EF4-FFF2-40B4-BE49-F238E27FC236}">
                <a16:creationId xmlns:a16="http://schemas.microsoft.com/office/drawing/2014/main" id="{4A22106B-3DB1-43A4-BB1A-4C36CB359613}"/>
              </a:ext>
            </a:extLst>
          </p:cNvPr>
          <p:cNvSpPr>
            <a:spLocks noGrp="1"/>
          </p:cNvSpPr>
          <p:nvPr>
            <p:ph type="title"/>
          </p:nvPr>
        </p:nvSpPr>
        <p:spPr/>
        <p:txBody>
          <a:bodyPr/>
          <a:lstStyle/>
          <a:p>
            <a:r>
              <a:rPr lang="en-GB" dirty="0"/>
              <a:t>Insert Team Wheel</a:t>
            </a:r>
          </a:p>
        </p:txBody>
      </p:sp>
    </p:spTree>
    <p:extLst>
      <p:ext uri="{BB962C8B-B14F-4D97-AF65-F5344CB8AC3E}">
        <p14:creationId xmlns:p14="http://schemas.microsoft.com/office/powerpoint/2010/main" val="625562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36D9EB-0A78-464B-8FE6-BC35D61A20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85" y="878"/>
            <a:ext cx="9139191" cy="5142621"/>
          </a:xfrm>
          <a:prstGeom prst="rect">
            <a:avLst/>
          </a:prstGeom>
        </p:spPr>
      </p:pic>
      <p:sp>
        <p:nvSpPr>
          <p:cNvPr id="2" name="Rectangle: Rounded Corners 1">
            <a:extLst>
              <a:ext uri="{FF2B5EF4-FFF2-40B4-BE49-F238E27FC236}">
                <a16:creationId xmlns:a16="http://schemas.microsoft.com/office/drawing/2014/main" id="{7F2CCB1A-9F56-43EA-B286-B33D49A702F0}"/>
              </a:ext>
            </a:extLst>
          </p:cNvPr>
          <p:cNvSpPr/>
          <p:nvPr/>
        </p:nvSpPr>
        <p:spPr>
          <a:xfrm>
            <a:off x="683568" y="483518"/>
            <a:ext cx="3312368" cy="1656184"/>
          </a:xfrm>
          <a:prstGeom prst="roundRect">
            <a:avLst>
              <a:gd name="adj" fmla="val 8031"/>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marL="0" indent="0">
              <a:buNone/>
            </a:pPr>
            <a:r>
              <a:rPr lang="en-GB" sz="2800" dirty="0">
                <a:solidFill>
                  <a:schemeClr val="tx1"/>
                </a:solidFill>
                <a:latin typeface="Arial" panose="020B0604020202020204" pitchFamily="34" charset="0"/>
                <a:cs typeface="Arial" panose="020B0604020202020204" pitchFamily="34" charset="0"/>
              </a:rPr>
              <a:t>Working with your Insights Discovery Personal Profile</a:t>
            </a:r>
          </a:p>
        </p:txBody>
      </p:sp>
    </p:spTree>
    <p:extLst>
      <p:ext uri="{BB962C8B-B14F-4D97-AF65-F5344CB8AC3E}">
        <p14:creationId xmlns:p14="http://schemas.microsoft.com/office/powerpoint/2010/main" val="3042758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B482-171B-4E35-819D-70614038EBB5}"/>
              </a:ext>
            </a:extLst>
          </p:cNvPr>
          <p:cNvSpPr>
            <a:spLocks noGrp="1"/>
          </p:cNvSpPr>
          <p:nvPr>
            <p:ph type="ctrTitle"/>
          </p:nvPr>
        </p:nvSpPr>
        <p:spPr/>
        <p:txBody>
          <a:bodyPr/>
          <a:lstStyle/>
          <a:p>
            <a:r>
              <a:rPr lang="en-GB" dirty="0">
                <a:latin typeface="Arial"/>
                <a:cs typeface="Arial"/>
              </a:rPr>
              <a:t>Recognising Types</a:t>
            </a:r>
            <a:endParaRPr lang="en-GB" dirty="0"/>
          </a:p>
        </p:txBody>
      </p:sp>
      <p:sp>
        <p:nvSpPr>
          <p:cNvPr id="3" name="Subtitle 2">
            <a:extLst>
              <a:ext uri="{FF2B5EF4-FFF2-40B4-BE49-F238E27FC236}">
                <a16:creationId xmlns:a16="http://schemas.microsoft.com/office/drawing/2014/main" id="{CC58F51D-AFC6-46B3-91DC-0EF6EA61C78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035721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p:txBody>
          <a:bodyPr/>
          <a:lstStyle/>
          <a:p>
            <a:r>
              <a:rPr lang="en-GB" dirty="0"/>
              <a:t>Recognising types</a:t>
            </a:r>
          </a:p>
        </p:txBody>
      </p:sp>
      <p:sp>
        <p:nvSpPr>
          <p:cNvPr id="2" name="Content Placeholder 1">
            <a:extLst>
              <a:ext uri="{FF2B5EF4-FFF2-40B4-BE49-F238E27FC236}">
                <a16:creationId xmlns:a16="http://schemas.microsoft.com/office/drawing/2014/main" id="{56DA1871-E355-4693-A1F5-D27A99357962}"/>
              </a:ext>
            </a:extLst>
          </p:cNvPr>
          <p:cNvSpPr>
            <a:spLocks noGrp="1"/>
          </p:cNvSpPr>
          <p:nvPr>
            <p:ph idx="1"/>
          </p:nvPr>
        </p:nvSpPr>
        <p:spPr/>
        <p:txBody>
          <a:bodyPr/>
          <a:lstStyle/>
          <a:p>
            <a:pPr marL="0" indent="0">
              <a:buNone/>
            </a:pPr>
            <a:r>
              <a:rPr lang="en-GB" dirty="0"/>
              <a:t>Every time you meet someone you have the opportunity to practise your skill of recognising and adapting to their colour energies.</a:t>
            </a:r>
          </a:p>
          <a:p>
            <a:endParaRPr lang="en-GB"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3653"/>
            <a:ext cx="2533729" cy="260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31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3040" y="1113588"/>
            <a:ext cx="2628800" cy="311952"/>
          </a:xfrm>
        </p:spPr>
        <p:txBody>
          <a:bodyPr>
            <a:normAutofit lnSpcReduction="10000"/>
          </a:bodyPr>
          <a:lstStyle/>
          <a:p>
            <a:pPr marL="0" indent="0">
              <a:buNone/>
            </a:pPr>
            <a:r>
              <a:rPr lang="en-GB" sz="1500" b="1" dirty="0"/>
              <a:t>Step One:</a:t>
            </a:r>
            <a:endParaRPr lang="en-GB" sz="1500" dirty="0"/>
          </a:p>
        </p:txBody>
      </p:sp>
      <p:sp>
        <p:nvSpPr>
          <p:cNvPr id="4" name="Title 3"/>
          <p:cNvSpPr>
            <a:spLocks noGrp="1"/>
          </p:cNvSpPr>
          <p:nvPr>
            <p:ph type="title"/>
          </p:nvPr>
        </p:nvSpPr>
        <p:spPr/>
        <p:txBody>
          <a:bodyPr/>
          <a:lstStyle/>
          <a:p>
            <a:r>
              <a:rPr lang="en-GB" dirty="0"/>
              <a:t>Recognising types</a:t>
            </a:r>
          </a:p>
        </p:txBody>
      </p:sp>
      <p:sp>
        <p:nvSpPr>
          <p:cNvPr id="7" name="TextBox 6"/>
          <p:cNvSpPr txBox="1"/>
          <p:nvPr/>
        </p:nvSpPr>
        <p:spPr>
          <a:xfrm>
            <a:off x="503040" y="1435138"/>
            <a:ext cx="3168352" cy="923330"/>
          </a:xfrm>
          <a:prstGeom prst="rect">
            <a:avLst/>
          </a:prstGeom>
          <a:noFill/>
        </p:spPr>
        <p:txBody>
          <a:bodyPr wrap="square" rtlCol="0">
            <a:spAutoFit/>
          </a:bodyPr>
          <a:lstStyle/>
          <a:p>
            <a:pPr marL="214313" indent="-214313">
              <a:spcAft>
                <a:spcPts val="600"/>
              </a:spcAft>
              <a:buFont typeface="Arial" panose="020B0604020202020204" pitchFamily="34" charset="0"/>
              <a:buChar char="•"/>
            </a:pPr>
            <a:r>
              <a:rPr lang="en-GB" sz="1350" dirty="0">
                <a:latin typeface="Arial" panose="020B0604020202020204" pitchFamily="34" charset="0"/>
                <a:cs typeface="Arial" panose="020B0604020202020204" pitchFamily="34" charset="0"/>
              </a:rPr>
              <a:t>Do they “speak to think”</a:t>
            </a:r>
            <a:br>
              <a:rPr lang="en-GB" sz="1350" dirty="0">
                <a:latin typeface="Arial" panose="020B0604020202020204" pitchFamily="34" charset="0"/>
                <a:cs typeface="Arial" panose="020B0604020202020204" pitchFamily="34" charset="0"/>
              </a:rPr>
            </a:br>
            <a:r>
              <a:rPr lang="en-GB" sz="1350" dirty="0">
                <a:latin typeface="Arial" panose="020B0604020202020204" pitchFamily="34" charset="0"/>
                <a:cs typeface="Arial" panose="020B0604020202020204" pitchFamily="34" charset="0"/>
              </a:rPr>
              <a:t>(</a:t>
            </a:r>
            <a:r>
              <a:rPr lang="en-GB" sz="1350" b="1" dirty="0">
                <a:solidFill>
                  <a:schemeClr val="accent1"/>
                </a:solidFill>
                <a:latin typeface="Arial" panose="020B0604020202020204" pitchFamily="34" charset="0"/>
                <a:cs typeface="Arial" panose="020B0604020202020204" pitchFamily="34" charset="0"/>
              </a:rPr>
              <a:t>Fiery Red</a:t>
            </a:r>
            <a:r>
              <a:rPr lang="en-GB" sz="1350" dirty="0">
                <a:latin typeface="Arial" panose="020B0604020202020204" pitchFamily="34" charset="0"/>
                <a:cs typeface="Arial" panose="020B0604020202020204" pitchFamily="34" charset="0"/>
              </a:rPr>
              <a:t>/</a:t>
            </a:r>
            <a:r>
              <a:rPr lang="en-GB" sz="1350" b="1" dirty="0">
                <a:solidFill>
                  <a:schemeClr val="accent2"/>
                </a:solidFill>
                <a:latin typeface="Arial" panose="020B0604020202020204" pitchFamily="34" charset="0"/>
                <a:cs typeface="Arial" panose="020B0604020202020204" pitchFamily="34" charset="0"/>
              </a:rPr>
              <a:t>Sunshine Yellow</a:t>
            </a:r>
            <a:r>
              <a:rPr lang="en-GB" sz="1350" dirty="0">
                <a:latin typeface="Arial" panose="020B0604020202020204" pitchFamily="34" charset="0"/>
                <a:cs typeface="Arial" panose="020B0604020202020204" pitchFamily="34" charset="0"/>
              </a:rPr>
              <a:t>) </a:t>
            </a:r>
            <a:r>
              <a:rPr lang="en-GB" sz="1350" b="1" dirty="0">
                <a:latin typeface="Arial" panose="020B0604020202020204" pitchFamily="34" charset="0"/>
                <a:cs typeface="Arial" panose="020B0604020202020204" pitchFamily="34" charset="0"/>
              </a:rPr>
              <a:t>or</a:t>
            </a:r>
            <a:br>
              <a:rPr lang="en-GB" sz="1350" dirty="0">
                <a:latin typeface="Arial" panose="020B0604020202020204" pitchFamily="34" charset="0"/>
                <a:cs typeface="Arial" panose="020B0604020202020204" pitchFamily="34" charset="0"/>
              </a:rPr>
            </a:br>
            <a:r>
              <a:rPr lang="en-GB" sz="1350" dirty="0">
                <a:latin typeface="Arial" panose="020B0604020202020204" pitchFamily="34" charset="0"/>
                <a:cs typeface="Arial" panose="020B0604020202020204" pitchFamily="34" charset="0"/>
              </a:rPr>
              <a:t>“think to speak”</a:t>
            </a:r>
            <a:br>
              <a:rPr lang="en-GB" sz="1350" dirty="0">
                <a:latin typeface="Arial" panose="020B0604020202020204" pitchFamily="34" charset="0"/>
                <a:cs typeface="Arial" panose="020B0604020202020204" pitchFamily="34" charset="0"/>
              </a:rPr>
            </a:br>
            <a:r>
              <a:rPr lang="en-GB" sz="1350" dirty="0">
                <a:latin typeface="Arial" panose="020B0604020202020204" pitchFamily="34" charset="0"/>
                <a:cs typeface="Arial" panose="020B0604020202020204" pitchFamily="34" charset="0"/>
              </a:rPr>
              <a:t>(</a:t>
            </a:r>
            <a:r>
              <a:rPr lang="en-GB" sz="1350" b="1" dirty="0">
                <a:solidFill>
                  <a:schemeClr val="accent4"/>
                </a:solidFill>
                <a:latin typeface="Arial" panose="020B0604020202020204" pitchFamily="34" charset="0"/>
                <a:cs typeface="Arial" panose="020B0604020202020204" pitchFamily="34" charset="0"/>
              </a:rPr>
              <a:t>Cool Blue</a:t>
            </a:r>
            <a:r>
              <a:rPr lang="en-GB" sz="1350" dirty="0">
                <a:latin typeface="Arial" panose="020B0604020202020204" pitchFamily="34" charset="0"/>
                <a:cs typeface="Arial" panose="020B0604020202020204" pitchFamily="34" charset="0"/>
              </a:rPr>
              <a:t>/</a:t>
            </a:r>
            <a:r>
              <a:rPr lang="en-GB" sz="1350" b="1" dirty="0">
                <a:solidFill>
                  <a:schemeClr val="accent3"/>
                </a:solidFill>
                <a:latin typeface="Arial" panose="020B0604020202020204" pitchFamily="34" charset="0"/>
                <a:cs typeface="Arial" panose="020B0604020202020204" pitchFamily="34" charset="0"/>
              </a:rPr>
              <a:t>Earth Green</a:t>
            </a:r>
            <a:r>
              <a:rPr lang="en-GB" sz="1350" dirty="0">
                <a:latin typeface="Arial" panose="020B0604020202020204" pitchFamily="34" charset="0"/>
                <a:cs typeface="Arial" panose="020B0604020202020204" pitchFamily="34" charset="0"/>
              </a:rPr>
              <a:t>)?</a:t>
            </a:r>
          </a:p>
        </p:txBody>
      </p:sp>
      <p:sp>
        <p:nvSpPr>
          <p:cNvPr id="8" name="Content Placeholder 5"/>
          <p:cNvSpPr txBox="1">
            <a:spLocks/>
          </p:cNvSpPr>
          <p:nvPr/>
        </p:nvSpPr>
        <p:spPr>
          <a:xfrm>
            <a:off x="503040" y="2792128"/>
            <a:ext cx="2592288" cy="283532"/>
          </a:xfrm>
          <a:prstGeom prst="rect">
            <a:avLst/>
          </a:prstGeom>
        </p:spPr>
        <p:txBody>
          <a:bodyPr vert="horz" lIns="68580" tIns="34290" rIns="68580" bIns="34290" rtlCol="0">
            <a:normAutofit lnSpcReduction="10000"/>
          </a:bodyPr>
          <a:lstStyle>
            <a:lvl1pPr marL="342900" indent="-342900" algn="l" defTabSz="914400" rtl="0" eaLnBrk="1" latinLnBrk="0" hangingPunct="1">
              <a:spcBef>
                <a:spcPts val="1200"/>
              </a:spcBef>
              <a:spcAft>
                <a:spcPts val="1000"/>
              </a:spcAft>
              <a:buClr>
                <a:schemeClr val="tx2"/>
              </a:buClr>
              <a:buFont typeface="Arial" panose="020B0604020202020204" pitchFamily="34" charset="0"/>
              <a:buChar char="•"/>
              <a:defRPr sz="2800" kern="1200">
                <a:solidFill>
                  <a:srgbClr val="58585A"/>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tx1">
                  <a:lumMod val="50000"/>
                  <a:lumOff val="50000"/>
                </a:schemeClr>
              </a:buClr>
              <a:buFont typeface="Arial" panose="020B0604020202020204" pitchFamily="34" charset="0"/>
              <a:buChar char="–"/>
              <a:defRPr sz="2400" kern="1200">
                <a:solidFill>
                  <a:srgbClr val="5858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200" kern="1200">
                <a:solidFill>
                  <a:srgbClr val="5858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500" b="1" dirty="0"/>
              <a:t>Step Two:</a:t>
            </a:r>
            <a:endParaRPr lang="en-GB" sz="1500" dirty="0"/>
          </a:p>
        </p:txBody>
      </p:sp>
      <p:sp>
        <p:nvSpPr>
          <p:cNvPr id="9" name="TextBox 8"/>
          <p:cNvSpPr txBox="1"/>
          <p:nvPr/>
        </p:nvSpPr>
        <p:spPr>
          <a:xfrm>
            <a:off x="503040" y="3075660"/>
            <a:ext cx="3096344" cy="923330"/>
          </a:xfrm>
          <a:prstGeom prst="rect">
            <a:avLst/>
          </a:prstGeom>
          <a:noFill/>
        </p:spPr>
        <p:txBody>
          <a:bodyPr wrap="square" rtlCol="0">
            <a:spAutoFit/>
          </a:bodyPr>
          <a:lstStyle/>
          <a:p>
            <a:pPr marL="214313" indent="-214313">
              <a:spcAft>
                <a:spcPts val="600"/>
              </a:spcAft>
              <a:buFont typeface="Arial" panose="020B0604020202020204" pitchFamily="34" charset="0"/>
              <a:buChar char="•"/>
            </a:pPr>
            <a:r>
              <a:rPr lang="en-GB" sz="1350" dirty="0">
                <a:latin typeface="Arial" panose="020B0604020202020204" pitchFamily="34" charset="0"/>
                <a:cs typeface="Arial" panose="020B0604020202020204" pitchFamily="34" charset="0"/>
              </a:rPr>
              <a:t>Are they more formal/task focused</a:t>
            </a:r>
            <a:br>
              <a:rPr lang="en-GB" sz="1350" dirty="0">
                <a:latin typeface="Arial" panose="020B0604020202020204" pitchFamily="34" charset="0"/>
                <a:cs typeface="Arial" panose="020B0604020202020204" pitchFamily="34" charset="0"/>
              </a:rPr>
            </a:br>
            <a:r>
              <a:rPr lang="en-GB" sz="1350" dirty="0">
                <a:latin typeface="Arial" panose="020B0604020202020204" pitchFamily="34" charset="0"/>
                <a:cs typeface="Arial" panose="020B0604020202020204" pitchFamily="34" charset="0"/>
              </a:rPr>
              <a:t>(</a:t>
            </a:r>
            <a:r>
              <a:rPr lang="en-GB" sz="1350" b="1" dirty="0">
                <a:solidFill>
                  <a:schemeClr val="accent4"/>
                </a:solidFill>
                <a:latin typeface="Arial" panose="020B0604020202020204" pitchFamily="34" charset="0"/>
                <a:cs typeface="Arial" panose="020B0604020202020204" pitchFamily="34" charset="0"/>
              </a:rPr>
              <a:t>Cool Blue</a:t>
            </a:r>
            <a:r>
              <a:rPr lang="en-GB" sz="1350" dirty="0">
                <a:latin typeface="Arial" panose="020B0604020202020204" pitchFamily="34" charset="0"/>
                <a:cs typeface="Arial" panose="020B0604020202020204" pitchFamily="34" charset="0"/>
              </a:rPr>
              <a:t>/</a:t>
            </a:r>
            <a:r>
              <a:rPr lang="en-GB" sz="1350" b="1" dirty="0">
                <a:solidFill>
                  <a:schemeClr val="accent1"/>
                </a:solidFill>
                <a:latin typeface="Arial" panose="020B0604020202020204" pitchFamily="34" charset="0"/>
                <a:cs typeface="Arial" panose="020B0604020202020204" pitchFamily="34" charset="0"/>
              </a:rPr>
              <a:t>Fiery Red</a:t>
            </a:r>
            <a:r>
              <a:rPr lang="en-GB" sz="1350" dirty="0">
                <a:latin typeface="Arial" panose="020B0604020202020204" pitchFamily="34" charset="0"/>
                <a:cs typeface="Arial" panose="020B0604020202020204" pitchFamily="34" charset="0"/>
              </a:rPr>
              <a:t>) </a:t>
            </a:r>
            <a:r>
              <a:rPr lang="en-GB" sz="1350" b="1" dirty="0">
                <a:latin typeface="Arial" panose="020B0604020202020204" pitchFamily="34" charset="0"/>
                <a:cs typeface="Arial" panose="020B0604020202020204" pitchFamily="34" charset="0"/>
              </a:rPr>
              <a:t>or more</a:t>
            </a:r>
            <a:br>
              <a:rPr lang="en-GB" sz="1350" dirty="0">
                <a:latin typeface="Arial" panose="020B0604020202020204" pitchFamily="34" charset="0"/>
                <a:cs typeface="Arial" panose="020B0604020202020204" pitchFamily="34" charset="0"/>
              </a:rPr>
            </a:br>
            <a:r>
              <a:rPr lang="en-GB" sz="1350" dirty="0">
                <a:latin typeface="Arial" panose="020B0604020202020204" pitchFamily="34" charset="0"/>
                <a:cs typeface="Arial" panose="020B0604020202020204" pitchFamily="34" charset="0"/>
              </a:rPr>
              <a:t>informal/relationship focused</a:t>
            </a:r>
            <a:br>
              <a:rPr lang="en-GB" sz="1350" dirty="0">
                <a:latin typeface="Arial" panose="020B0604020202020204" pitchFamily="34" charset="0"/>
                <a:cs typeface="Arial" panose="020B0604020202020204" pitchFamily="34" charset="0"/>
              </a:rPr>
            </a:br>
            <a:r>
              <a:rPr lang="en-GB" sz="1350" dirty="0">
                <a:latin typeface="Arial" panose="020B0604020202020204" pitchFamily="34" charset="0"/>
                <a:cs typeface="Arial" panose="020B0604020202020204" pitchFamily="34" charset="0"/>
              </a:rPr>
              <a:t>(</a:t>
            </a:r>
            <a:r>
              <a:rPr lang="en-GB" sz="1350" b="1" dirty="0">
                <a:solidFill>
                  <a:schemeClr val="accent3"/>
                </a:solidFill>
                <a:latin typeface="Arial" panose="020B0604020202020204" pitchFamily="34" charset="0"/>
                <a:cs typeface="Arial" panose="020B0604020202020204" pitchFamily="34" charset="0"/>
              </a:rPr>
              <a:t>Earth Green</a:t>
            </a:r>
            <a:r>
              <a:rPr lang="en-GB" sz="1350" dirty="0">
                <a:latin typeface="Arial" panose="020B0604020202020204" pitchFamily="34" charset="0"/>
                <a:cs typeface="Arial" panose="020B0604020202020204" pitchFamily="34" charset="0"/>
              </a:rPr>
              <a:t>/</a:t>
            </a:r>
            <a:r>
              <a:rPr lang="en-GB" sz="1350" b="1" dirty="0">
                <a:solidFill>
                  <a:schemeClr val="accent2"/>
                </a:solidFill>
                <a:latin typeface="Arial" panose="020B0604020202020204" pitchFamily="34" charset="0"/>
                <a:cs typeface="Arial" panose="020B0604020202020204" pitchFamily="34" charset="0"/>
              </a:rPr>
              <a:t>Sunshine Yellow</a:t>
            </a:r>
            <a:r>
              <a:rPr lang="en-GB" sz="1350" dirty="0">
                <a:latin typeface="Arial" panose="020B0604020202020204" pitchFamily="34" charset="0"/>
                <a:cs typeface="Arial" panose="020B0604020202020204" pitchFamily="34" charset="0"/>
              </a:rPr>
              <a:t>)?</a:t>
            </a:r>
          </a:p>
        </p:txBody>
      </p:sp>
      <p:sp>
        <p:nvSpPr>
          <p:cNvPr id="11" name="Content Placeholder 5"/>
          <p:cNvSpPr txBox="1">
            <a:spLocks/>
          </p:cNvSpPr>
          <p:nvPr/>
        </p:nvSpPr>
        <p:spPr>
          <a:xfrm>
            <a:off x="6223555" y="1275639"/>
            <a:ext cx="1008000" cy="288000"/>
          </a:xfrm>
          <a:prstGeom prst="rect">
            <a:avLst/>
          </a:prstGeom>
        </p:spPr>
        <p:txBody>
          <a:bodyPr vert="horz" lIns="108000" tIns="72000" rIns="108000" bIns="72000" rtlCol="0" anchor="ctr" anchorCtr="0">
            <a:noAutofit/>
          </a:bodyPr>
          <a:lstStyle>
            <a:lvl1pPr marL="342900" indent="-342900" algn="l" defTabSz="914400" rtl="0" eaLnBrk="1" latinLnBrk="0" hangingPunct="1">
              <a:spcBef>
                <a:spcPts val="1200"/>
              </a:spcBef>
              <a:spcAft>
                <a:spcPts val="1000"/>
              </a:spcAft>
              <a:buClr>
                <a:schemeClr val="tx2"/>
              </a:buClr>
              <a:buFont typeface="Arial" panose="020B0604020202020204" pitchFamily="34" charset="0"/>
              <a:buChar char="•"/>
              <a:defRPr sz="2800" kern="1200">
                <a:solidFill>
                  <a:srgbClr val="58585A"/>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tx1">
                  <a:lumMod val="50000"/>
                  <a:lumOff val="50000"/>
                </a:schemeClr>
              </a:buClr>
              <a:buFont typeface="Arial" panose="020B0604020202020204" pitchFamily="34" charset="0"/>
              <a:buChar char="–"/>
              <a:defRPr sz="2400" kern="1200">
                <a:solidFill>
                  <a:srgbClr val="5858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200" kern="1200">
                <a:solidFill>
                  <a:srgbClr val="5858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350" b="1" dirty="0"/>
              <a:t>Formal</a:t>
            </a:r>
            <a:endParaRPr lang="en-GB" sz="1350" dirty="0"/>
          </a:p>
        </p:txBody>
      </p:sp>
      <p:sp>
        <p:nvSpPr>
          <p:cNvPr id="12" name="Content Placeholder 5"/>
          <p:cNvSpPr txBox="1">
            <a:spLocks/>
          </p:cNvSpPr>
          <p:nvPr/>
        </p:nvSpPr>
        <p:spPr>
          <a:xfrm>
            <a:off x="6223555" y="3579862"/>
            <a:ext cx="1008000" cy="288000"/>
          </a:xfrm>
          <a:prstGeom prst="rect">
            <a:avLst/>
          </a:prstGeom>
        </p:spPr>
        <p:txBody>
          <a:bodyPr vert="horz" lIns="108000" tIns="72000" rIns="108000" bIns="72000" rtlCol="0" anchor="ctr" anchorCtr="0">
            <a:noAutofit/>
          </a:bodyPr>
          <a:lstStyle>
            <a:lvl1pPr marL="342900" indent="-342900" algn="l" defTabSz="914400" rtl="0" eaLnBrk="1" latinLnBrk="0" hangingPunct="1">
              <a:spcBef>
                <a:spcPts val="1200"/>
              </a:spcBef>
              <a:spcAft>
                <a:spcPts val="1000"/>
              </a:spcAft>
              <a:buClr>
                <a:schemeClr val="tx2"/>
              </a:buClr>
              <a:buFont typeface="Arial" panose="020B0604020202020204" pitchFamily="34" charset="0"/>
              <a:buChar char="•"/>
              <a:defRPr sz="2800" kern="1200">
                <a:solidFill>
                  <a:srgbClr val="58585A"/>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tx1">
                  <a:lumMod val="50000"/>
                  <a:lumOff val="50000"/>
                </a:schemeClr>
              </a:buClr>
              <a:buFont typeface="Arial" panose="020B0604020202020204" pitchFamily="34" charset="0"/>
              <a:buChar char="–"/>
              <a:defRPr sz="2400" kern="1200">
                <a:solidFill>
                  <a:srgbClr val="5858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200" kern="1200">
                <a:solidFill>
                  <a:srgbClr val="5858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350" b="1" dirty="0"/>
              <a:t>Informal</a:t>
            </a:r>
            <a:endParaRPr lang="en-GB" sz="1350"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805487" y="1650688"/>
            <a:ext cx="1844136" cy="184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5"/>
          <p:cNvSpPr txBox="1">
            <a:spLocks/>
          </p:cNvSpPr>
          <p:nvPr/>
        </p:nvSpPr>
        <p:spPr>
          <a:xfrm>
            <a:off x="4499992" y="2348175"/>
            <a:ext cx="1152128" cy="432000"/>
          </a:xfrm>
          <a:prstGeom prst="rect">
            <a:avLst/>
          </a:prstGeom>
        </p:spPr>
        <p:txBody>
          <a:bodyPr vert="horz" lIns="108000" tIns="72000" rIns="108000" bIns="72000" rtlCol="0" anchor="ctr" anchorCtr="0">
            <a:noAutofit/>
          </a:bodyPr>
          <a:lstStyle>
            <a:lvl1pPr marL="342900" indent="-342900" algn="l" defTabSz="914400" rtl="0" eaLnBrk="1" latinLnBrk="0" hangingPunct="1">
              <a:spcBef>
                <a:spcPts val="1200"/>
              </a:spcBef>
              <a:spcAft>
                <a:spcPts val="1000"/>
              </a:spcAft>
              <a:buClr>
                <a:schemeClr val="tx2"/>
              </a:buClr>
              <a:buFont typeface="Arial" panose="020B0604020202020204" pitchFamily="34" charset="0"/>
              <a:buChar char="•"/>
              <a:defRPr sz="2800" kern="1200">
                <a:solidFill>
                  <a:srgbClr val="58585A"/>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tx1">
                  <a:lumMod val="50000"/>
                  <a:lumOff val="50000"/>
                </a:schemeClr>
              </a:buClr>
              <a:buFont typeface="Arial" panose="020B0604020202020204" pitchFamily="34" charset="0"/>
              <a:buChar char="–"/>
              <a:defRPr sz="2400" kern="1200">
                <a:solidFill>
                  <a:srgbClr val="5858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200" kern="1200">
                <a:solidFill>
                  <a:srgbClr val="5858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0"/>
              </a:spcAft>
              <a:buNone/>
            </a:pPr>
            <a:r>
              <a:rPr lang="en-GB" sz="1350" b="1" dirty="0"/>
              <a:t>Quiet</a:t>
            </a:r>
          </a:p>
          <a:p>
            <a:pPr marL="0" indent="0" algn="ctr">
              <a:spcBef>
                <a:spcPts val="0"/>
              </a:spcBef>
              <a:spcAft>
                <a:spcPts val="0"/>
              </a:spcAft>
              <a:buNone/>
            </a:pPr>
            <a:r>
              <a:rPr lang="en-GB" sz="1050" dirty="0"/>
              <a:t>(think to speak)</a:t>
            </a:r>
          </a:p>
        </p:txBody>
      </p:sp>
      <p:sp>
        <p:nvSpPr>
          <p:cNvPr id="14" name="Content Placeholder 5"/>
          <p:cNvSpPr txBox="1">
            <a:spLocks/>
          </p:cNvSpPr>
          <p:nvPr/>
        </p:nvSpPr>
        <p:spPr>
          <a:xfrm>
            <a:off x="7802989" y="2348174"/>
            <a:ext cx="1152000" cy="432000"/>
          </a:xfrm>
          <a:prstGeom prst="rect">
            <a:avLst/>
          </a:prstGeom>
        </p:spPr>
        <p:txBody>
          <a:bodyPr vert="horz" lIns="108000" tIns="72000" rIns="108000" bIns="72000" rtlCol="0" anchor="ctr" anchorCtr="0">
            <a:noAutofit/>
          </a:bodyPr>
          <a:lstStyle>
            <a:lvl1pPr marL="342900" indent="-342900" algn="l" defTabSz="914400" rtl="0" eaLnBrk="1" latinLnBrk="0" hangingPunct="1">
              <a:spcBef>
                <a:spcPts val="1200"/>
              </a:spcBef>
              <a:spcAft>
                <a:spcPts val="1000"/>
              </a:spcAft>
              <a:buClr>
                <a:schemeClr val="tx2"/>
              </a:buClr>
              <a:buFont typeface="Arial" panose="020B0604020202020204" pitchFamily="34" charset="0"/>
              <a:buChar char="•"/>
              <a:defRPr sz="2800" kern="1200">
                <a:solidFill>
                  <a:srgbClr val="58585A"/>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tx1">
                  <a:lumMod val="50000"/>
                  <a:lumOff val="50000"/>
                </a:schemeClr>
              </a:buClr>
              <a:buFont typeface="Arial" panose="020B0604020202020204" pitchFamily="34" charset="0"/>
              <a:buChar char="–"/>
              <a:defRPr sz="2400" kern="1200">
                <a:solidFill>
                  <a:srgbClr val="5858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200" kern="1200">
                <a:solidFill>
                  <a:srgbClr val="5858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0"/>
              </a:spcAft>
              <a:buNone/>
            </a:pPr>
            <a:r>
              <a:rPr lang="en-GB" sz="1350" b="1" dirty="0"/>
              <a:t>Talkative</a:t>
            </a:r>
          </a:p>
          <a:p>
            <a:pPr marL="0" indent="0" algn="ctr">
              <a:spcBef>
                <a:spcPts val="0"/>
              </a:spcBef>
              <a:spcAft>
                <a:spcPts val="0"/>
              </a:spcAft>
              <a:buNone/>
            </a:pPr>
            <a:r>
              <a:rPr lang="en-GB" sz="1050" dirty="0"/>
              <a:t>(speak to think)</a:t>
            </a:r>
          </a:p>
        </p:txBody>
      </p:sp>
    </p:spTree>
    <p:extLst>
      <p:ext uri="{BB962C8B-B14F-4D97-AF65-F5344CB8AC3E}">
        <p14:creationId xmlns:p14="http://schemas.microsoft.com/office/powerpoint/2010/main" val="766800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53A534-3EC4-4702-B6DC-BC9F03A6062B}"/>
              </a:ext>
            </a:extLst>
          </p:cNvPr>
          <p:cNvSpPr>
            <a:spLocks noGrp="1"/>
          </p:cNvSpPr>
          <p:nvPr>
            <p:ph type="title"/>
          </p:nvPr>
        </p:nvSpPr>
        <p:spPr/>
        <p:txBody>
          <a:bodyPr/>
          <a:lstStyle/>
          <a:p>
            <a:r>
              <a:rPr lang="en-US" dirty="0"/>
              <a:t>Watch My Back feedback exercise</a:t>
            </a:r>
            <a:endParaRPr lang="en-GB" dirty="0"/>
          </a:p>
        </p:txBody>
      </p:sp>
      <p:pic>
        <p:nvPicPr>
          <p:cNvPr id="16" name="Content Placeholder 4" descr="A picture containing room, drawing&#10;&#10;Description automatically generated">
            <a:extLst>
              <a:ext uri="{FF2B5EF4-FFF2-40B4-BE49-F238E27FC236}">
                <a16:creationId xmlns:a16="http://schemas.microsoft.com/office/drawing/2014/main" id="{4262A867-BD18-43DA-AD82-3DF36241D51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70200" y="1112838"/>
            <a:ext cx="3403600" cy="3403600"/>
          </a:xfrm>
        </p:spPr>
      </p:pic>
      <p:sp>
        <p:nvSpPr>
          <p:cNvPr id="17" name="EG - Good Day">
            <a:extLst>
              <a:ext uri="{FF2B5EF4-FFF2-40B4-BE49-F238E27FC236}">
                <a16:creationId xmlns:a16="http://schemas.microsoft.com/office/drawing/2014/main" id="{1E8261A2-ED72-4497-84E1-344C2667F56C}"/>
              </a:ext>
            </a:extLst>
          </p:cNvPr>
          <p:cNvSpPr txBox="1">
            <a:spLocks noChangeArrowheads="1"/>
          </p:cNvSpPr>
          <p:nvPr/>
        </p:nvSpPr>
        <p:spPr bwMode="auto">
          <a:xfrm>
            <a:off x="3167803" y="1851670"/>
            <a:ext cx="1379387" cy="938719"/>
          </a:xfrm>
          <a:prstGeom prst="rect">
            <a:avLst/>
          </a:prstGeom>
          <a:noFill/>
          <a:ln w="25400">
            <a:noFill/>
            <a:miter lim="800000"/>
            <a:headEnd/>
            <a:tailEnd/>
          </a:ln>
          <a:effectLst/>
        </p:spPr>
        <p:txBody>
          <a:bodyPr anchor="t">
            <a:spAutoFit/>
          </a:bodyPr>
          <a:lstStyle/>
          <a:p>
            <a:pPr algn="r"/>
            <a:r>
              <a:rPr lang="en-GB" sz="1100" b="1" dirty="0">
                <a:solidFill>
                  <a:schemeClr val="bg1"/>
                </a:solidFill>
                <a:latin typeface="Arial" charset="0"/>
                <a:cs typeface="Times New Roman" pitchFamily="18" charset="0"/>
              </a:rPr>
              <a:t>Cautious</a:t>
            </a:r>
          </a:p>
          <a:p>
            <a:pPr algn="r"/>
            <a:r>
              <a:rPr lang="en-GB" sz="1100" b="1" dirty="0">
                <a:solidFill>
                  <a:schemeClr val="bg1"/>
                </a:solidFill>
                <a:latin typeface="Arial" charset="0"/>
                <a:cs typeface="Times New Roman" pitchFamily="18" charset="0"/>
              </a:rPr>
              <a:t>Precise</a:t>
            </a:r>
          </a:p>
          <a:p>
            <a:pPr algn="r"/>
            <a:r>
              <a:rPr lang="en-GB" sz="1100" b="1" dirty="0">
                <a:solidFill>
                  <a:schemeClr val="bg1"/>
                </a:solidFill>
                <a:latin typeface="Arial" charset="0"/>
                <a:cs typeface="Times New Roman" pitchFamily="18" charset="0"/>
              </a:rPr>
              <a:t>Deliberate</a:t>
            </a:r>
          </a:p>
          <a:p>
            <a:pPr algn="r"/>
            <a:r>
              <a:rPr lang="en-GB" sz="1100" b="1" dirty="0">
                <a:solidFill>
                  <a:schemeClr val="bg1"/>
                </a:solidFill>
                <a:latin typeface="Arial" charset="0"/>
                <a:cs typeface="Times New Roman" pitchFamily="18" charset="0"/>
              </a:rPr>
              <a:t>Questioning</a:t>
            </a:r>
          </a:p>
          <a:p>
            <a:pPr algn="r"/>
            <a:r>
              <a:rPr lang="en-GB" sz="1100" b="1" dirty="0">
                <a:solidFill>
                  <a:schemeClr val="bg1"/>
                </a:solidFill>
                <a:latin typeface="Arial" charset="0"/>
                <a:cs typeface="Times New Roman" pitchFamily="18" charset="0"/>
              </a:rPr>
              <a:t>Formal</a:t>
            </a:r>
            <a:endParaRPr lang="en-GB" sz="1100" dirty="0">
              <a:solidFill>
                <a:schemeClr val="bg1"/>
              </a:solidFill>
              <a:latin typeface="Book Antiqua" pitchFamily="18" charset="0"/>
              <a:cs typeface="Times New Roman" pitchFamily="18" charset="0"/>
            </a:endParaRPr>
          </a:p>
        </p:txBody>
      </p:sp>
      <p:sp>
        <p:nvSpPr>
          <p:cNvPr id="18" name="EG - Good Day">
            <a:extLst>
              <a:ext uri="{FF2B5EF4-FFF2-40B4-BE49-F238E27FC236}">
                <a16:creationId xmlns:a16="http://schemas.microsoft.com/office/drawing/2014/main" id="{FFFB9788-06D7-44F9-9E1F-71567B5AFAFA}"/>
              </a:ext>
            </a:extLst>
          </p:cNvPr>
          <p:cNvSpPr txBox="1">
            <a:spLocks noChangeArrowheads="1"/>
          </p:cNvSpPr>
          <p:nvPr/>
        </p:nvSpPr>
        <p:spPr bwMode="auto">
          <a:xfrm>
            <a:off x="3145394" y="2859782"/>
            <a:ext cx="1379387" cy="938719"/>
          </a:xfrm>
          <a:prstGeom prst="rect">
            <a:avLst/>
          </a:prstGeom>
          <a:noFill/>
          <a:ln w="25400">
            <a:noFill/>
            <a:miter lim="800000"/>
            <a:headEnd/>
            <a:tailEnd/>
          </a:ln>
          <a:effectLst/>
        </p:spPr>
        <p:txBody>
          <a:bodyPr anchor="t">
            <a:spAutoFit/>
          </a:bodyPr>
          <a:lstStyle/>
          <a:p>
            <a:pPr algn="r"/>
            <a:r>
              <a:rPr lang="en-GB" sz="1100" b="1" dirty="0">
                <a:solidFill>
                  <a:schemeClr val="bg1"/>
                </a:solidFill>
                <a:latin typeface="Arial" charset="0"/>
                <a:cs typeface="Times New Roman" pitchFamily="18" charset="0"/>
              </a:rPr>
              <a:t>Caring</a:t>
            </a:r>
          </a:p>
          <a:p>
            <a:pPr algn="r"/>
            <a:r>
              <a:rPr lang="en-GB" sz="1100" b="1" dirty="0">
                <a:solidFill>
                  <a:schemeClr val="bg1"/>
                </a:solidFill>
                <a:latin typeface="Arial" charset="0"/>
                <a:cs typeface="Times New Roman" pitchFamily="18" charset="0"/>
              </a:rPr>
              <a:t>Encouraging</a:t>
            </a:r>
          </a:p>
          <a:p>
            <a:pPr algn="r"/>
            <a:r>
              <a:rPr lang="en-GB" sz="1100" b="1" dirty="0">
                <a:solidFill>
                  <a:schemeClr val="bg1"/>
                </a:solidFill>
                <a:latin typeface="Arial" charset="0"/>
                <a:cs typeface="Times New Roman" pitchFamily="18" charset="0"/>
              </a:rPr>
              <a:t>Sharing</a:t>
            </a:r>
          </a:p>
          <a:p>
            <a:pPr algn="r"/>
            <a:r>
              <a:rPr lang="en-GB" sz="1100" b="1" dirty="0">
                <a:solidFill>
                  <a:schemeClr val="bg1"/>
                </a:solidFill>
                <a:latin typeface="Arial" charset="0"/>
                <a:cs typeface="Times New Roman" pitchFamily="18" charset="0"/>
              </a:rPr>
              <a:t>Patient</a:t>
            </a:r>
          </a:p>
          <a:p>
            <a:pPr algn="r"/>
            <a:r>
              <a:rPr lang="en-GB" sz="1100" b="1" dirty="0">
                <a:solidFill>
                  <a:schemeClr val="bg1"/>
                </a:solidFill>
                <a:latin typeface="Arial" charset="0"/>
                <a:cs typeface="Times New Roman" pitchFamily="18" charset="0"/>
              </a:rPr>
              <a:t>Relaxed</a:t>
            </a:r>
            <a:endParaRPr lang="en-GB" sz="1100" dirty="0">
              <a:solidFill>
                <a:schemeClr val="bg1"/>
              </a:solidFill>
              <a:latin typeface="Book Antiqua" pitchFamily="18" charset="0"/>
              <a:cs typeface="Times New Roman" pitchFamily="18" charset="0"/>
            </a:endParaRPr>
          </a:p>
        </p:txBody>
      </p:sp>
      <p:sp>
        <p:nvSpPr>
          <p:cNvPr id="19" name="EG - Good Day">
            <a:extLst>
              <a:ext uri="{FF2B5EF4-FFF2-40B4-BE49-F238E27FC236}">
                <a16:creationId xmlns:a16="http://schemas.microsoft.com/office/drawing/2014/main" id="{57DABEC2-F76F-47AF-A39C-B5852B57C47C}"/>
              </a:ext>
            </a:extLst>
          </p:cNvPr>
          <p:cNvSpPr txBox="1">
            <a:spLocks noChangeArrowheads="1"/>
          </p:cNvSpPr>
          <p:nvPr/>
        </p:nvSpPr>
        <p:spPr bwMode="auto">
          <a:xfrm>
            <a:off x="4619221" y="2859782"/>
            <a:ext cx="1379387" cy="938719"/>
          </a:xfrm>
          <a:prstGeom prst="rect">
            <a:avLst/>
          </a:prstGeom>
          <a:noFill/>
          <a:ln w="25400">
            <a:noFill/>
            <a:miter lim="800000"/>
            <a:headEnd/>
            <a:tailEnd/>
          </a:ln>
          <a:effectLst/>
        </p:spPr>
        <p:txBody>
          <a:bodyPr anchor="t">
            <a:spAutoFit/>
          </a:bodyPr>
          <a:lstStyle/>
          <a:p>
            <a:r>
              <a:rPr lang="en-GB" sz="1100" b="1" dirty="0">
                <a:latin typeface="Arial" charset="0"/>
                <a:cs typeface="Times New Roman" pitchFamily="18" charset="0"/>
              </a:rPr>
              <a:t>Sociable</a:t>
            </a:r>
          </a:p>
          <a:p>
            <a:r>
              <a:rPr lang="en-GB" sz="1100" b="1" dirty="0">
                <a:latin typeface="Arial" charset="0"/>
                <a:cs typeface="Times New Roman" pitchFamily="18" charset="0"/>
              </a:rPr>
              <a:t>Dynamic</a:t>
            </a:r>
          </a:p>
          <a:p>
            <a:r>
              <a:rPr lang="en-GB" sz="1100" b="1" dirty="0">
                <a:latin typeface="Arial" charset="0"/>
                <a:cs typeface="Times New Roman" pitchFamily="18" charset="0"/>
              </a:rPr>
              <a:t>Demonstrative</a:t>
            </a:r>
          </a:p>
          <a:p>
            <a:r>
              <a:rPr lang="en-GB" sz="1100" b="1" dirty="0">
                <a:latin typeface="Arial" charset="0"/>
                <a:cs typeface="Times New Roman" pitchFamily="18" charset="0"/>
              </a:rPr>
              <a:t>Enthusiastic</a:t>
            </a:r>
          </a:p>
          <a:p>
            <a:r>
              <a:rPr lang="en-GB" sz="1100" b="1" dirty="0">
                <a:latin typeface="Arial" charset="0"/>
                <a:cs typeface="Times New Roman" pitchFamily="18" charset="0"/>
              </a:rPr>
              <a:t>Persuasive</a:t>
            </a:r>
            <a:endParaRPr lang="en-GB" sz="1100" dirty="0">
              <a:latin typeface="Book Antiqua" pitchFamily="18" charset="0"/>
              <a:cs typeface="Times New Roman" pitchFamily="18" charset="0"/>
            </a:endParaRPr>
          </a:p>
        </p:txBody>
      </p:sp>
      <p:sp>
        <p:nvSpPr>
          <p:cNvPr id="20" name="EG - Good Day">
            <a:extLst>
              <a:ext uri="{FF2B5EF4-FFF2-40B4-BE49-F238E27FC236}">
                <a16:creationId xmlns:a16="http://schemas.microsoft.com/office/drawing/2014/main" id="{5F8BF5E4-9A51-40EB-88F5-871155993C94}"/>
              </a:ext>
            </a:extLst>
          </p:cNvPr>
          <p:cNvSpPr txBox="1">
            <a:spLocks noChangeArrowheads="1"/>
          </p:cNvSpPr>
          <p:nvPr/>
        </p:nvSpPr>
        <p:spPr bwMode="auto">
          <a:xfrm>
            <a:off x="4572728" y="1847221"/>
            <a:ext cx="1379387" cy="938719"/>
          </a:xfrm>
          <a:prstGeom prst="rect">
            <a:avLst/>
          </a:prstGeom>
          <a:noFill/>
          <a:ln w="25400">
            <a:noFill/>
            <a:miter lim="800000"/>
            <a:headEnd/>
            <a:tailEnd/>
          </a:ln>
          <a:effectLst/>
        </p:spPr>
        <p:txBody>
          <a:bodyPr anchor="t">
            <a:spAutoFit/>
          </a:bodyPr>
          <a:lstStyle/>
          <a:p>
            <a:pPr algn="l"/>
            <a:r>
              <a:rPr lang="en-GB" sz="1100" b="1" dirty="0">
                <a:solidFill>
                  <a:schemeClr val="bg1"/>
                </a:solidFill>
                <a:latin typeface="Arial" charset="0"/>
                <a:cs typeface="Times New Roman" pitchFamily="18" charset="0"/>
              </a:rPr>
              <a:t>Competitive</a:t>
            </a:r>
          </a:p>
          <a:p>
            <a:pPr algn="l"/>
            <a:r>
              <a:rPr lang="en-GB" sz="1100" b="1" dirty="0">
                <a:solidFill>
                  <a:schemeClr val="bg1"/>
                </a:solidFill>
                <a:latin typeface="Arial" charset="0"/>
                <a:cs typeface="Times New Roman" pitchFamily="18" charset="0"/>
              </a:rPr>
              <a:t>Demanding</a:t>
            </a:r>
          </a:p>
          <a:p>
            <a:pPr algn="l"/>
            <a:r>
              <a:rPr lang="en-GB" sz="1100" b="1" dirty="0">
                <a:solidFill>
                  <a:schemeClr val="bg1"/>
                </a:solidFill>
                <a:latin typeface="Arial" charset="0"/>
                <a:cs typeface="Times New Roman" pitchFamily="18" charset="0"/>
              </a:rPr>
              <a:t>Determined</a:t>
            </a:r>
          </a:p>
          <a:p>
            <a:pPr algn="l"/>
            <a:r>
              <a:rPr lang="en-GB" sz="1100" b="1" dirty="0">
                <a:solidFill>
                  <a:schemeClr val="bg1"/>
                </a:solidFill>
                <a:latin typeface="Arial" charset="0"/>
                <a:cs typeface="Times New Roman" pitchFamily="18" charset="0"/>
              </a:rPr>
              <a:t>Strong-willed</a:t>
            </a:r>
          </a:p>
          <a:p>
            <a:pPr algn="l"/>
            <a:r>
              <a:rPr lang="en-GB" sz="1100" b="1" dirty="0">
                <a:solidFill>
                  <a:schemeClr val="bg1"/>
                </a:solidFill>
                <a:latin typeface="Arial" charset="0"/>
                <a:cs typeface="Times New Roman" pitchFamily="18" charset="0"/>
              </a:rPr>
              <a:t>Purposeful</a:t>
            </a:r>
            <a:endParaRPr lang="en-GB" sz="1100" dirty="0">
              <a:solidFill>
                <a:schemeClr val="bg1"/>
              </a:solidFill>
              <a:latin typeface="Book Antiqua" pitchFamily="18" charset="0"/>
              <a:cs typeface="Times New Roman" pitchFamily="18" charset="0"/>
            </a:endParaRPr>
          </a:p>
        </p:txBody>
      </p:sp>
    </p:spTree>
    <p:extLst>
      <p:ext uri="{BB962C8B-B14F-4D97-AF65-F5344CB8AC3E}">
        <p14:creationId xmlns:p14="http://schemas.microsoft.com/office/powerpoint/2010/main" val="29970058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A3ECD06-2EF5-44B6-8F88-B1B82BED461E}"/>
              </a:ext>
            </a:extLst>
          </p:cNvPr>
          <p:cNvSpPr>
            <a:spLocks noGrp="1"/>
          </p:cNvSpPr>
          <p:nvPr>
            <p:ph idx="1"/>
          </p:nvPr>
        </p:nvSpPr>
        <p:spPr/>
        <p:txBody>
          <a:bodyPr/>
          <a:lstStyle/>
          <a:p>
            <a:pPr marL="0" indent="0">
              <a:buNone/>
            </a:pPr>
            <a:r>
              <a:rPr lang="en-GB" dirty="0">
                <a:latin typeface="Segoe Print" panose="02000600000000000000" pitchFamily="2" charset="0"/>
              </a:rPr>
              <a:t>Email communications</a:t>
            </a:r>
          </a:p>
          <a:p>
            <a:pPr marL="0" indent="0">
              <a:buNone/>
            </a:pPr>
            <a:r>
              <a:rPr lang="en-GB" sz="2400" dirty="0"/>
              <a:t>What clues might indicate </a:t>
            </a:r>
            <a:br>
              <a:rPr lang="en-GB" sz="2400" dirty="0"/>
            </a:br>
            <a:r>
              <a:rPr lang="en-GB" sz="2400" dirty="0"/>
              <a:t>the sender’s style?</a:t>
            </a:r>
          </a:p>
        </p:txBody>
      </p:sp>
      <p:sp>
        <p:nvSpPr>
          <p:cNvPr id="5" name="Title 4">
            <a:extLst>
              <a:ext uri="{FF2B5EF4-FFF2-40B4-BE49-F238E27FC236}">
                <a16:creationId xmlns:a16="http://schemas.microsoft.com/office/drawing/2014/main" id="{82B4AB95-5DE9-4EB5-9BFF-156A243CDF90}"/>
              </a:ext>
            </a:extLst>
          </p:cNvPr>
          <p:cNvSpPr>
            <a:spLocks noGrp="1"/>
          </p:cNvSpPr>
          <p:nvPr>
            <p:ph type="title"/>
          </p:nvPr>
        </p:nvSpPr>
        <p:spPr/>
        <p:txBody>
          <a:bodyPr/>
          <a:lstStyle/>
          <a:p>
            <a:r>
              <a:rPr lang="en-GB" dirty="0"/>
              <a:t>Be the detective …</a:t>
            </a:r>
          </a:p>
        </p:txBody>
      </p:sp>
      <p:pic>
        <p:nvPicPr>
          <p:cNvPr id="8" name="Graphic 7">
            <a:extLst>
              <a:ext uri="{FF2B5EF4-FFF2-40B4-BE49-F238E27FC236}">
                <a16:creationId xmlns:a16="http://schemas.microsoft.com/office/drawing/2014/main" id="{DC690706-988E-4D4C-B820-1299A6080F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6096" y="1852136"/>
            <a:ext cx="3468142" cy="2741872"/>
          </a:xfrm>
          <a:prstGeom prst="rect">
            <a:avLst/>
          </a:prstGeom>
        </p:spPr>
      </p:pic>
    </p:spTree>
    <p:extLst>
      <p:ext uri="{BB962C8B-B14F-4D97-AF65-F5344CB8AC3E}">
        <p14:creationId xmlns:p14="http://schemas.microsoft.com/office/powerpoint/2010/main" val="8298038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2D23ED0-BA10-4D2B-A889-701CED5EDB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572" y="411510"/>
            <a:ext cx="7728859" cy="4347483"/>
          </a:xfrm>
          <a:prstGeom prst="rect">
            <a:avLst/>
          </a:prstGeom>
          <a:effectLst>
            <a:outerShdw blurRad="50800" dist="38100" dir="2700000" algn="tl" rotWithShape="0">
              <a:prstClr val="black">
                <a:alpha val="20000"/>
              </a:prstClr>
            </a:outerShdw>
          </a:effectLst>
        </p:spPr>
      </p:pic>
      <p:sp>
        <p:nvSpPr>
          <p:cNvPr id="7" name="Text Box 5"/>
          <p:cNvSpPr txBox="1">
            <a:spLocks noChangeArrowheads="1"/>
          </p:cNvSpPr>
          <p:nvPr/>
        </p:nvSpPr>
        <p:spPr bwMode="auto">
          <a:xfrm>
            <a:off x="1277869" y="1491630"/>
            <a:ext cx="6966539" cy="2585323"/>
          </a:xfrm>
          <a:prstGeom prst="rect">
            <a:avLst/>
          </a:prstGeom>
          <a:noFill/>
          <a:ln w="12700">
            <a:noFill/>
            <a:miter lim="800000"/>
            <a:headEnd/>
            <a:tailEnd/>
          </a:ln>
        </p:spPr>
        <p:txBody>
          <a:bodyPr wrap="square">
            <a:spAutoFit/>
          </a:bodyPr>
          <a:lstStyle/>
          <a:p>
            <a:r>
              <a:rPr lang="en-US" sz="1300" dirty="0">
                <a:solidFill>
                  <a:srgbClr val="58585A"/>
                </a:solidFill>
                <a:latin typeface="Arial" panose="020B0604020202020204" pitchFamily="34" charset="0"/>
                <a:cs typeface="Arial" panose="020B0604020202020204" pitchFamily="34" charset="0"/>
              </a:rPr>
              <a:t>GANG!</a:t>
            </a:r>
          </a:p>
          <a:p>
            <a:endParaRPr lang="en-US" sz="1300" dirty="0">
              <a:solidFill>
                <a:srgbClr val="58585A"/>
              </a:solidFill>
              <a:latin typeface="Arial" panose="020B0604020202020204" pitchFamily="34" charset="0"/>
              <a:cs typeface="Arial" panose="020B0604020202020204" pitchFamily="34" charset="0"/>
            </a:endParaRPr>
          </a:p>
          <a:p>
            <a:r>
              <a:rPr lang="en-US" sz="1300" dirty="0">
                <a:solidFill>
                  <a:srgbClr val="58585A"/>
                </a:solidFill>
                <a:latin typeface="Arial" panose="020B0604020202020204" pitchFamily="34" charset="0"/>
                <a:cs typeface="Arial" panose="020B0604020202020204" pitchFamily="34" charset="0"/>
              </a:rPr>
              <a:t>We did it! I was picked to represent our team for the Japan Manufacturing Excellence Exchange Programme. Wish you could all go with me; we’d have a great time!  </a:t>
            </a:r>
          </a:p>
          <a:p>
            <a:endParaRPr lang="en-US" sz="1300" dirty="0">
              <a:solidFill>
                <a:srgbClr val="58585A"/>
              </a:solidFill>
              <a:latin typeface="Arial" panose="020B0604020202020204" pitchFamily="34" charset="0"/>
              <a:cs typeface="Arial" panose="020B0604020202020204" pitchFamily="34" charset="0"/>
            </a:endParaRPr>
          </a:p>
          <a:p>
            <a:r>
              <a:rPr lang="en-US" sz="1300" dirty="0">
                <a:solidFill>
                  <a:srgbClr val="58585A"/>
                </a:solidFill>
                <a:latin typeface="Arial" panose="020B0604020202020204" pitchFamily="34" charset="0"/>
                <a:cs typeface="Arial" panose="020B0604020202020204" pitchFamily="34" charset="0"/>
              </a:rPr>
              <a:t>I’ll be leaving at the end of March and will be gone for two weeks.</a:t>
            </a:r>
          </a:p>
          <a:p>
            <a:endParaRPr lang="en-US" sz="1300" dirty="0">
              <a:solidFill>
                <a:srgbClr val="58585A"/>
              </a:solidFill>
              <a:latin typeface="Arial" panose="020B0604020202020204" pitchFamily="34" charset="0"/>
              <a:cs typeface="Arial" panose="020B0604020202020204" pitchFamily="34" charset="0"/>
            </a:endParaRPr>
          </a:p>
          <a:p>
            <a:r>
              <a:rPr lang="en-US" sz="1300" dirty="0">
                <a:solidFill>
                  <a:srgbClr val="58585A"/>
                </a:solidFill>
                <a:latin typeface="Arial" panose="020B0604020202020204" pitchFamily="34" charset="0"/>
                <a:cs typeface="Arial" panose="020B0604020202020204" pitchFamily="34" charset="0"/>
              </a:rPr>
              <a:t>Wish me luck! </a:t>
            </a:r>
          </a:p>
          <a:p>
            <a:endParaRPr lang="en-US" sz="1300" dirty="0">
              <a:solidFill>
                <a:srgbClr val="58585A"/>
              </a:solidFill>
              <a:latin typeface="Arial" panose="020B0604020202020204" pitchFamily="34" charset="0"/>
              <a:cs typeface="Arial" panose="020B0604020202020204" pitchFamily="34" charset="0"/>
            </a:endParaRPr>
          </a:p>
          <a:p>
            <a:r>
              <a:rPr lang="en-US" sz="1400" b="1" dirty="0">
                <a:solidFill>
                  <a:schemeClr val="accent2"/>
                </a:solidFill>
                <a:latin typeface="Arial" panose="020B0604020202020204" pitchFamily="34" charset="0"/>
                <a:cs typeface="Arial" panose="020B0604020202020204" pitchFamily="34" charset="0"/>
              </a:rPr>
              <a:t>Preference for Sunshine Yellow energy</a:t>
            </a:r>
          </a:p>
          <a:p>
            <a:endParaRPr lang="en-US" sz="1300" b="1" dirty="0">
              <a:solidFill>
                <a:srgbClr val="58585A"/>
              </a:solidFill>
              <a:latin typeface="Arial" panose="020B0604020202020204" pitchFamily="34" charset="0"/>
              <a:cs typeface="Arial" panose="020B0604020202020204" pitchFamily="34" charset="0"/>
            </a:endParaRPr>
          </a:p>
          <a:p>
            <a:r>
              <a:rPr lang="en-US" sz="1300" dirty="0">
                <a:solidFill>
                  <a:srgbClr val="58585A"/>
                </a:solidFill>
                <a:latin typeface="Arial" panose="020B0604020202020204" pitchFamily="34" charset="0"/>
                <a:cs typeface="Arial" panose="020B0604020202020204" pitchFamily="34" charset="0"/>
              </a:rPr>
              <a:t>P.S. If you want me to ask them anything while I am there, send me the stuff before I go.</a:t>
            </a:r>
          </a:p>
        </p:txBody>
      </p:sp>
      <p:sp>
        <p:nvSpPr>
          <p:cNvPr id="6" name="Text Box 4"/>
          <p:cNvSpPr txBox="1">
            <a:spLocks noChangeArrowheads="1"/>
          </p:cNvSpPr>
          <p:nvPr/>
        </p:nvSpPr>
        <p:spPr bwMode="auto">
          <a:xfrm>
            <a:off x="1214460" y="927963"/>
            <a:ext cx="1512168" cy="204991"/>
          </a:xfrm>
          <a:prstGeom prst="rect">
            <a:avLst/>
          </a:prstGeom>
          <a:noFill/>
          <a:ln w="12700">
            <a:noFill/>
            <a:miter lim="800000"/>
            <a:headEnd/>
            <a:tailEnd/>
          </a:ln>
        </p:spPr>
        <p:txBody>
          <a:bodyPr wrap="none" lIns="108000" tIns="36000" rIns="108000" bIns="36000" anchor="ctr" anchorCtr="0">
            <a:noAutofit/>
          </a:bodyPr>
          <a:lstStyle/>
          <a:p>
            <a:r>
              <a:rPr lang="en-US" sz="1200" dirty="0">
                <a:solidFill>
                  <a:srgbClr val="58585A"/>
                </a:solidFill>
                <a:latin typeface="Arial" panose="020B0604020202020204" pitchFamily="34" charset="0"/>
                <a:cs typeface="Arial" panose="020B0604020202020204" pitchFamily="34" charset="0"/>
              </a:rPr>
              <a:t>TRIP!!!</a:t>
            </a:r>
          </a:p>
        </p:txBody>
      </p:sp>
    </p:spTree>
    <p:extLst>
      <p:ext uri="{BB962C8B-B14F-4D97-AF65-F5344CB8AC3E}">
        <p14:creationId xmlns:p14="http://schemas.microsoft.com/office/powerpoint/2010/main" val="64254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A6B24C7-1FCC-4A9F-9BE8-20EAB9D456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572" y="411510"/>
            <a:ext cx="7728859" cy="4347483"/>
          </a:xfrm>
          <a:prstGeom prst="rect">
            <a:avLst/>
          </a:prstGeom>
          <a:effectLst>
            <a:outerShdw blurRad="50800" dist="38100" dir="2700000" algn="tl" rotWithShape="0">
              <a:prstClr val="black">
                <a:alpha val="20000"/>
              </a:prstClr>
            </a:outerShdw>
          </a:effectLst>
        </p:spPr>
      </p:pic>
      <p:sp>
        <p:nvSpPr>
          <p:cNvPr id="6" name="Text Box 4"/>
          <p:cNvSpPr txBox="1">
            <a:spLocks noChangeArrowheads="1"/>
          </p:cNvSpPr>
          <p:nvPr/>
        </p:nvSpPr>
        <p:spPr bwMode="auto">
          <a:xfrm>
            <a:off x="1247269" y="907948"/>
            <a:ext cx="4941224" cy="235909"/>
          </a:xfrm>
          <a:prstGeom prst="rect">
            <a:avLst/>
          </a:prstGeom>
          <a:noFill/>
          <a:ln w="12700">
            <a:noFill/>
            <a:miter lim="800000"/>
            <a:headEnd/>
            <a:tailEnd/>
          </a:ln>
        </p:spPr>
        <p:txBody>
          <a:bodyPr wrap="none" tIns="36000" bIns="36000">
            <a:noAutofit/>
          </a:bodyPr>
          <a:lstStyle/>
          <a:p>
            <a:r>
              <a:rPr lang="en-GB" sz="1200" dirty="0">
                <a:solidFill>
                  <a:srgbClr val="58585A"/>
                </a:solidFill>
                <a:latin typeface="Arial" panose="020B0604020202020204" pitchFamily="34" charset="0"/>
                <a:cs typeface="Arial" panose="020B0604020202020204" pitchFamily="34" charset="0"/>
              </a:rPr>
              <a:t>Japan Manufacturing Excellence Exchange Programme Trip</a:t>
            </a:r>
          </a:p>
        </p:txBody>
      </p:sp>
      <p:sp>
        <p:nvSpPr>
          <p:cNvPr id="4" name="Text Box 5"/>
          <p:cNvSpPr txBox="1">
            <a:spLocks noChangeArrowheads="1"/>
          </p:cNvSpPr>
          <p:nvPr/>
        </p:nvSpPr>
        <p:spPr bwMode="auto">
          <a:xfrm>
            <a:off x="1331640" y="1275606"/>
            <a:ext cx="6984776" cy="3093154"/>
          </a:xfrm>
          <a:prstGeom prst="rect">
            <a:avLst/>
          </a:prstGeom>
          <a:noFill/>
          <a:ln w="12700">
            <a:noFill/>
            <a:miter lim="800000"/>
            <a:headEnd/>
            <a:tailEnd/>
          </a:ln>
        </p:spPr>
        <p:txBody>
          <a:bodyPr wrap="square">
            <a:spAutoFit/>
          </a:bodyPr>
          <a:lstStyle/>
          <a:p>
            <a:r>
              <a:rPr lang="en-US" sz="1300" dirty="0">
                <a:solidFill>
                  <a:srgbClr val="58585A"/>
                </a:solidFill>
                <a:latin typeface="Arial" panose="020B0604020202020204" pitchFamily="34" charset="0"/>
                <a:cs typeface="Arial" panose="020B0604020202020204" pitchFamily="34" charset="0"/>
              </a:rPr>
              <a:t>The undersigned will be departing from MSP International Airport at 0830, Monday, March 26, for Tokyo, Japan to participate in the Manufacturing Excellence Exchange Programme. </a:t>
            </a:r>
            <a:br>
              <a:rPr lang="en-US" sz="1300" dirty="0">
                <a:solidFill>
                  <a:srgbClr val="58585A"/>
                </a:solidFill>
                <a:latin typeface="Arial" panose="020B0604020202020204" pitchFamily="34" charset="0"/>
                <a:cs typeface="Arial" panose="020B0604020202020204" pitchFamily="34" charset="0"/>
              </a:rPr>
            </a:br>
            <a:r>
              <a:rPr lang="en-US" sz="1300" dirty="0">
                <a:solidFill>
                  <a:srgbClr val="58585A"/>
                </a:solidFill>
                <a:latin typeface="Arial" panose="020B0604020202020204" pitchFamily="34" charset="0"/>
                <a:cs typeface="Arial" panose="020B0604020202020204" pitchFamily="34" charset="0"/>
              </a:rPr>
              <a:t>I will be visiting Toyota, Mitsubishi, Nissan, and Panasonic over an 11-day period.</a:t>
            </a:r>
          </a:p>
          <a:p>
            <a:endParaRPr lang="en-US" sz="1300" dirty="0">
              <a:solidFill>
                <a:srgbClr val="58585A"/>
              </a:solidFill>
              <a:latin typeface="Arial" panose="020B0604020202020204" pitchFamily="34" charset="0"/>
              <a:cs typeface="Arial" panose="020B0604020202020204" pitchFamily="34" charset="0"/>
            </a:endParaRPr>
          </a:p>
          <a:p>
            <a:r>
              <a:rPr lang="en-US" sz="1300" dirty="0">
                <a:solidFill>
                  <a:srgbClr val="58585A"/>
                </a:solidFill>
                <a:latin typeface="Arial" panose="020B0604020202020204" pitchFamily="34" charset="0"/>
                <a:cs typeface="Arial" panose="020B0604020202020204" pitchFamily="34" charset="0"/>
              </a:rPr>
              <a:t>Please familiarise yourselves with these companies and forward your detailed questions about their processes and operation to me by March 10 so I can compile and organise them prior to my trip.</a:t>
            </a:r>
          </a:p>
          <a:p>
            <a:endParaRPr lang="en-US" sz="1300" dirty="0">
              <a:solidFill>
                <a:srgbClr val="58585A"/>
              </a:solidFill>
              <a:latin typeface="Arial" panose="020B0604020202020204" pitchFamily="34" charset="0"/>
              <a:cs typeface="Arial" panose="020B0604020202020204" pitchFamily="34" charset="0"/>
            </a:endParaRPr>
          </a:p>
          <a:p>
            <a:r>
              <a:rPr lang="en-US" sz="1300" dirty="0">
                <a:solidFill>
                  <a:srgbClr val="58585A"/>
                </a:solidFill>
                <a:latin typeface="Arial" panose="020B0604020202020204" pitchFamily="34" charset="0"/>
                <a:cs typeface="Arial" panose="020B0604020202020204" pitchFamily="34" charset="0"/>
              </a:rPr>
              <a:t>A debrief will be held on April 12 at 1400 to review all aspects and learning from the trip.</a:t>
            </a:r>
          </a:p>
          <a:p>
            <a:endParaRPr lang="en-US" sz="1300" dirty="0">
              <a:solidFill>
                <a:srgbClr val="58585A"/>
              </a:solidFill>
              <a:latin typeface="Arial" panose="020B0604020202020204" pitchFamily="34" charset="0"/>
              <a:cs typeface="Arial" panose="020B0604020202020204" pitchFamily="34" charset="0"/>
            </a:endParaRPr>
          </a:p>
          <a:p>
            <a:r>
              <a:rPr lang="en-US" sz="1300" dirty="0">
                <a:solidFill>
                  <a:srgbClr val="58585A"/>
                </a:solidFill>
                <a:latin typeface="Arial" panose="020B0604020202020204" pitchFamily="34" charset="0"/>
                <a:cs typeface="Arial" panose="020B0604020202020204" pitchFamily="34" charset="0"/>
              </a:rPr>
              <a:t>While I am gone Dave Smith will be in charge of the group.</a:t>
            </a:r>
          </a:p>
          <a:p>
            <a:endParaRPr lang="en-US" sz="1300" dirty="0">
              <a:solidFill>
                <a:srgbClr val="58585A"/>
              </a:solidFill>
              <a:latin typeface="Arial" panose="020B0604020202020204" pitchFamily="34" charset="0"/>
              <a:cs typeface="Arial" panose="020B0604020202020204" pitchFamily="34" charset="0"/>
            </a:endParaRPr>
          </a:p>
          <a:p>
            <a:r>
              <a:rPr lang="en-US" sz="1300" dirty="0">
                <a:solidFill>
                  <a:srgbClr val="58585A"/>
                </a:solidFill>
                <a:latin typeface="Arial" panose="020B0604020202020204" pitchFamily="34" charset="0"/>
                <a:cs typeface="Arial" panose="020B0604020202020204" pitchFamily="34" charset="0"/>
              </a:rPr>
              <a:t>Sincerely,</a:t>
            </a:r>
          </a:p>
          <a:p>
            <a:endParaRPr lang="en-US" sz="1300" dirty="0">
              <a:solidFill>
                <a:srgbClr val="58585A"/>
              </a:solidFill>
              <a:latin typeface="Arial" panose="020B0604020202020204" pitchFamily="34" charset="0"/>
              <a:cs typeface="Arial" panose="020B0604020202020204" pitchFamily="34" charset="0"/>
            </a:endParaRPr>
          </a:p>
          <a:p>
            <a:r>
              <a:rPr lang="en-US" sz="1400" b="1" dirty="0">
                <a:solidFill>
                  <a:schemeClr val="accent4"/>
                </a:solidFill>
                <a:latin typeface="Arial" panose="020B0604020202020204" pitchFamily="34" charset="0"/>
                <a:cs typeface="Arial" panose="020B0604020202020204" pitchFamily="34" charset="0"/>
              </a:rPr>
              <a:t>Preference for Cool Blue energy</a:t>
            </a:r>
            <a:endParaRPr lang="en-US" sz="14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D132154-8682-42DB-8ED8-75FD9BE7A8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572" y="411510"/>
            <a:ext cx="7728859" cy="4347483"/>
          </a:xfrm>
          <a:prstGeom prst="rect">
            <a:avLst/>
          </a:prstGeom>
          <a:effectLst>
            <a:outerShdw blurRad="50800" dist="38100" dir="2700000" algn="tl" rotWithShape="0">
              <a:prstClr val="black">
                <a:alpha val="20000"/>
              </a:prstClr>
            </a:outerShdw>
          </a:effectLst>
        </p:spPr>
      </p:pic>
      <p:sp>
        <p:nvSpPr>
          <p:cNvPr id="6" name="Text Box 4"/>
          <p:cNvSpPr txBox="1">
            <a:spLocks noChangeArrowheads="1"/>
          </p:cNvSpPr>
          <p:nvPr/>
        </p:nvSpPr>
        <p:spPr bwMode="auto">
          <a:xfrm>
            <a:off x="1259632" y="915378"/>
            <a:ext cx="2598917" cy="153919"/>
          </a:xfrm>
          <a:prstGeom prst="rect">
            <a:avLst/>
          </a:prstGeom>
          <a:noFill/>
          <a:ln w="12700">
            <a:noFill/>
            <a:miter lim="800000"/>
            <a:headEnd/>
            <a:tailEnd/>
          </a:ln>
        </p:spPr>
        <p:txBody>
          <a:bodyPr wrap="none" tIns="36000" bIns="36000" anchor="ctr" anchorCtr="0">
            <a:noAutofit/>
          </a:bodyPr>
          <a:lstStyle/>
          <a:p>
            <a:r>
              <a:rPr lang="en-GB" sz="1200" dirty="0">
                <a:solidFill>
                  <a:srgbClr val="58585A"/>
                </a:solidFill>
                <a:latin typeface="Arial" panose="020B0604020202020204" pitchFamily="34" charset="0"/>
                <a:cs typeface="Arial" panose="020B0604020202020204" pitchFamily="34" charset="0"/>
              </a:rPr>
              <a:t>Your Upcoming Visit</a:t>
            </a:r>
          </a:p>
        </p:txBody>
      </p:sp>
      <p:sp>
        <p:nvSpPr>
          <p:cNvPr id="5" name="Text Box 5"/>
          <p:cNvSpPr txBox="1">
            <a:spLocks noChangeArrowheads="1"/>
          </p:cNvSpPr>
          <p:nvPr/>
        </p:nvSpPr>
        <p:spPr bwMode="auto">
          <a:xfrm>
            <a:off x="1259632" y="1491630"/>
            <a:ext cx="6984776" cy="2681396"/>
          </a:xfrm>
          <a:prstGeom prst="rect">
            <a:avLst/>
          </a:prstGeom>
          <a:noFill/>
          <a:ln w="12700">
            <a:noFill/>
            <a:miter lim="800000"/>
            <a:headEnd/>
            <a:tailEnd/>
          </a:ln>
        </p:spPr>
        <p:txBody>
          <a:bodyPr wrap="square" anchor="ctr" anchorCtr="0">
            <a:noAutofit/>
          </a:bodyPr>
          <a:lstStyle/>
          <a:p>
            <a:r>
              <a:rPr lang="en-US" sz="1300" dirty="0">
                <a:solidFill>
                  <a:srgbClr val="58585A"/>
                </a:solidFill>
                <a:latin typeface="Arial" panose="020B0604020202020204" pitchFamily="34" charset="0"/>
                <a:cs typeface="Arial" panose="020B0604020202020204" pitchFamily="34" charset="0"/>
              </a:rPr>
              <a:t>Dear Janice,</a:t>
            </a:r>
          </a:p>
          <a:p>
            <a:endParaRPr lang="en-US" sz="1300" dirty="0">
              <a:solidFill>
                <a:srgbClr val="58585A"/>
              </a:solidFill>
              <a:latin typeface="Arial" panose="020B0604020202020204" pitchFamily="34" charset="0"/>
              <a:cs typeface="Arial" panose="020B0604020202020204" pitchFamily="34" charset="0"/>
            </a:endParaRPr>
          </a:p>
          <a:p>
            <a:r>
              <a:rPr lang="en-US" sz="1300" dirty="0">
                <a:solidFill>
                  <a:srgbClr val="58585A"/>
                </a:solidFill>
                <a:latin typeface="Arial" panose="020B0604020202020204" pitchFamily="34" charset="0"/>
                <a:cs typeface="Arial" panose="020B0604020202020204" pitchFamily="34" charset="0"/>
              </a:rPr>
              <a:t>I am so pleased you are coming to visit. It will be a great chance for us to get to know each other better and for me to really understand what I can do to help you in your business. I’ve booked you into a great little inn by the water. They give wonderful personal service and the view of the water and mountains is spectacular.</a:t>
            </a:r>
          </a:p>
          <a:p>
            <a:endParaRPr lang="en-US" sz="1300" dirty="0">
              <a:solidFill>
                <a:srgbClr val="58585A"/>
              </a:solidFill>
              <a:latin typeface="Arial" panose="020B0604020202020204" pitchFamily="34" charset="0"/>
              <a:cs typeface="Arial" panose="020B0604020202020204" pitchFamily="34" charset="0"/>
            </a:endParaRPr>
          </a:p>
          <a:p>
            <a:r>
              <a:rPr lang="en-US" sz="1300" dirty="0">
                <a:solidFill>
                  <a:srgbClr val="58585A"/>
                </a:solidFill>
                <a:latin typeface="Arial" panose="020B0604020202020204" pitchFamily="34" charset="0"/>
                <a:cs typeface="Arial" panose="020B0604020202020204" pitchFamily="34" charset="0"/>
              </a:rPr>
              <a:t>I’m certain we will get a lot accomplished and strengthen our partnership immensely.</a:t>
            </a:r>
          </a:p>
          <a:p>
            <a:endParaRPr lang="en-US" sz="1300" dirty="0">
              <a:solidFill>
                <a:srgbClr val="58585A"/>
              </a:solidFill>
              <a:latin typeface="Arial" panose="020B0604020202020204" pitchFamily="34" charset="0"/>
              <a:cs typeface="Arial" panose="020B0604020202020204" pitchFamily="34" charset="0"/>
            </a:endParaRPr>
          </a:p>
          <a:p>
            <a:r>
              <a:rPr lang="en-US" sz="1300" dirty="0">
                <a:solidFill>
                  <a:srgbClr val="58585A"/>
                </a:solidFill>
                <a:latin typeface="Arial" panose="020B0604020202020204" pitchFamily="34" charset="0"/>
                <a:cs typeface="Arial" panose="020B0604020202020204" pitchFamily="34" charset="0"/>
              </a:rPr>
              <a:t>Looking forward to seeing you,</a:t>
            </a:r>
          </a:p>
          <a:p>
            <a:endParaRPr lang="en-US" sz="1300" dirty="0">
              <a:solidFill>
                <a:srgbClr val="58585A"/>
              </a:solidFill>
              <a:latin typeface="Arial" panose="020B0604020202020204" pitchFamily="34" charset="0"/>
              <a:cs typeface="Arial" panose="020B0604020202020204" pitchFamily="34" charset="0"/>
            </a:endParaRPr>
          </a:p>
          <a:p>
            <a:r>
              <a:rPr lang="en-US" sz="1400" b="1" dirty="0">
                <a:solidFill>
                  <a:schemeClr val="accent3"/>
                </a:solidFill>
                <a:latin typeface="Arial" panose="020B0604020202020204" pitchFamily="34" charset="0"/>
                <a:cs typeface="Arial" panose="020B0604020202020204" pitchFamily="34" charset="0"/>
              </a:rPr>
              <a:t>Preference for Earth Green energy</a:t>
            </a:r>
            <a:endParaRPr lang="en-US" sz="14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34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B4B945-4FC6-4469-ABFE-9808E8498486}"/>
              </a:ext>
            </a:extLst>
          </p:cNvPr>
          <p:cNvSpPr>
            <a:spLocks noGrp="1"/>
          </p:cNvSpPr>
          <p:nvPr>
            <p:ph idx="1"/>
          </p:nvPr>
        </p:nvSpPr>
        <p:spPr/>
        <p:txBody>
          <a:bodyPr/>
          <a:lstStyle/>
          <a:p>
            <a:r>
              <a:rPr lang="en-GB" dirty="0"/>
              <a:t>Focuses on improving personal, interpersonal and team effectiveness</a:t>
            </a:r>
          </a:p>
          <a:p>
            <a:r>
              <a:rPr lang="en-GB" dirty="0"/>
              <a:t>Provides a common language about what drives our behaviour in the workplace</a:t>
            </a:r>
          </a:p>
          <a:p>
            <a:r>
              <a:rPr lang="en-GB" dirty="0"/>
              <a:t>Grounded in the work of psychologist Carl Jung</a:t>
            </a:r>
          </a:p>
          <a:p>
            <a:endParaRPr lang="en-GB" dirty="0"/>
          </a:p>
          <a:p>
            <a:endParaRPr lang="en-GB" dirty="0"/>
          </a:p>
        </p:txBody>
      </p:sp>
      <p:sp>
        <p:nvSpPr>
          <p:cNvPr id="3" name="Title 2">
            <a:extLst>
              <a:ext uri="{FF2B5EF4-FFF2-40B4-BE49-F238E27FC236}">
                <a16:creationId xmlns:a16="http://schemas.microsoft.com/office/drawing/2014/main" id="{76EB27C2-4C5E-436A-9D5C-AC33F0710DA6}"/>
              </a:ext>
            </a:extLst>
          </p:cNvPr>
          <p:cNvSpPr>
            <a:spLocks noGrp="1"/>
          </p:cNvSpPr>
          <p:nvPr>
            <p:ph type="title"/>
          </p:nvPr>
        </p:nvSpPr>
        <p:spPr/>
        <p:txBody>
          <a:bodyPr/>
          <a:lstStyle/>
          <a:p>
            <a:r>
              <a:rPr lang="en-GB" dirty="0"/>
              <a:t>Insights Discovery</a:t>
            </a:r>
          </a:p>
        </p:txBody>
      </p:sp>
    </p:spTree>
    <p:extLst>
      <p:ext uri="{BB962C8B-B14F-4D97-AF65-F5344CB8AC3E}">
        <p14:creationId xmlns:p14="http://schemas.microsoft.com/office/powerpoint/2010/main" val="13562435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D2C927E-D7EE-4BC3-B96C-7CEBC818C5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572" y="411510"/>
            <a:ext cx="7728859" cy="4347483"/>
          </a:xfrm>
          <a:prstGeom prst="rect">
            <a:avLst/>
          </a:prstGeom>
          <a:effectLst>
            <a:outerShdw blurRad="50800" dist="38100" dir="2700000" algn="tl" rotWithShape="0">
              <a:prstClr val="black">
                <a:alpha val="20000"/>
              </a:prstClr>
            </a:outerShdw>
          </a:effectLst>
        </p:spPr>
      </p:pic>
      <p:sp>
        <p:nvSpPr>
          <p:cNvPr id="7" name="Text Box 5"/>
          <p:cNvSpPr txBox="1">
            <a:spLocks noChangeArrowheads="1"/>
          </p:cNvSpPr>
          <p:nvPr/>
        </p:nvSpPr>
        <p:spPr bwMode="auto">
          <a:xfrm>
            <a:off x="1259632" y="863590"/>
            <a:ext cx="6012413" cy="3077766"/>
          </a:xfrm>
          <a:prstGeom prst="rect">
            <a:avLst/>
          </a:prstGeom>
          <a:noFill/>
          <a:ln w="12700">
            <a:noFill/>
            <a:miter lim="800000"/>
            <a:headEnd/>
            <a:tailEnd/>
          </a:ln>
        </p:spPr>
        <p:txBody>
          <a:bodyPr wrap="square">
            <a:spAutoFit/>
          </a:bodyPr>
          <a:lstStyle/>
          <a:p>
            <a:r>
              <a:rPr lang="en-US" sz="1200" dirty="0">
                <a:solidFill>
                  <a:srgbClr val="58585A"/>
                </a:solidFill>
                <a:latin typeface="Arial" panose="020B0604020202020204" pitchFamily="34" charset="0"/>
                <a:cs typeface="Arial" panose="020B0604020202020204" pitchFamily="34" charset="0"/>
              </a:rPr>
              <a:t>SEND ME YOUR PHONE # ASAP I NEED TO TALK TO YOU!</a:t>
            </a: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dirty="0">
              <a:solidFill>
                <a:srgbClr val="58585A"/>
              </a:solidFill>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1259632" y="1347614"/>
            <a:ext cx="3072572" cy="292388"/>
          </a:xfrm>
          <a:prstGeom prst="rect">
            <a:avLst/>
          </a:prstGeom>
          <a:noFill/>
          <a:ln w="12700">
            <a:noFill/>
            <a:miter lim="800000"/>
            <a:headEnd/>
            <a:tailEnd/>
          </a:ln>
        </p:spPr>
        <p:txBody>
          <a:bodyPr wrap="none">
            <a:spAutoFit/>
          </a:bodyPr>
          <a:lstStyle/>
          <a:p>
            <a:r>
              <a:rPr lang="en-US" sz="1300" dirty="0">
                <a:solidFill>
                  <a:srgbClr val="58585A"/>
                </a:solidFill>
                <a:latin typeface="Arial" panose="020B0604020202020204" pitchFamily="34" charset="0"/>
                <a:cs typeface="Arial" panose="020B0604020202020204" pitchFamily="34" charset="0"/>
              </a:rPr>
              <a:t>Sent: Tuesday, February 4, 2020 13:15</a:t>
            </a:r>
          </a:p>
        </p:txBody>
      </p:sp>
    </p:spTree>
    <p:extLst>
      <p:ext uri="{BB962C8B-B14F-4D97-AF65-F5344CB8AC3E}">
        <p14:creationId xmlns:p14="http://schemas.microsoft.com/office/powerpoint/2010/main" val="32687332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D2C927E-D7EE-4BC3-B96C-7CEBC818C5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572" y="411510"/>
            <a:ext cx="7728859" cy="4347483"/>
          </a:xfrm>
          <a:prstGeom prst="rect">
            <a:avLst/>
          </a:prstGeom>
          <a:effectLst>
            <a:outerShdw blurRad="50800" dist="38100" dir="2700000" algn="tl" rotWithShape="0">
              <a:prstClr val="black">
                <a:alpha val="20000"/>
              </a:prstClr>
            </a:outerShdw>
          </a:effectLst>
        </p:spPr>
      </p:pic>
      <p:sp>
        <p:nvSpPr>
          <p:cNvPr id="7" name="Text Box 5"/>
          <p:cNvSpPr txBox="1">
            <a:spLocks noChangeArrowheads="1"/>
          </p:cNvSpPr>
          <p:nvPr/>
        </p:nvSpPr>
        <p:spPr bwMode="auto">
          <a:xfrm>
            <a:off x="1259632" y="863590"/>
            <a:ext cx="6012413" cy="3277820"/>
          </a:xfrm>
          <a:prstGeom prst="rect">
            <a:avLst/>
          </a:prstGeom>
          <a:noFill/>
          <a:ln w="12700">
            <a:noFill/>
            <a:miter lim="800000"/>
            <a:headEnd/>
            <a:tailEnd/>
          </a:ln>
        </p:spPr>
        <p:txBody>
          <a:bodyPr wrap="square">
            <a:spAutoFit/>
          </a:bodyPr>
          <a:lstStyle/>
          <a:p>
            <a:r>
              <a:rPr lang="en-US" sz="1200" dirty="0">
                <a:solidFill>
                  <a:srgbClr val="58585A"/>
                </a:solidFill>
                <a:latin typeface="Arial" panose="020B0604020202020204" pitchFamily="34" charset="0"/>
                <a:cs typeface="Arial" panose="020B0604020202020204" pitchFamily="34" charset="0"/>
              </a:rPr>
              <a:t>FORGET IT FIGURED IT OUT MYSELF!</a:t>
            </a: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b="1" dirty="0">
              <a:solidFill>
                <a:srgbClr val="58585A"/>
              </a:solidFill>
              <a:latin typeface="Arial" panose="020B0604020202020204" pitchFamily="34" charset="0"/>
              <a:cs typeface="Arial" panose="020B0604020202020204" pitchFamily="34" charset="0"/>
            </a:endParaRPr>
          </a:p>
          <a:p>
            <a:endParaRPr lang="en-US" sz="1300" dirty="0">
              <a:solidFill>
                <a:srgbClr val="58585A"/>
              </a:solidFill>
              <a:latin typeface="Arial" panose="020B0604020202020204" pitchFamily="34" charset="0"/>
              <a:cs typeface="Arial" panose="020B0604020202020204" pitchFamily="34" charset="0"/>
            </a:endParaRPr>
          </a:p>
          <a:p>
            <a:r>
              <a:rPr lang="en-US" sz="1300" b="1" dirty="0">
                <a:solidFill>
                  <a:schemeClr val="accent1"/>
                </a:solidFill>
                <a:latin typeface="Arial" panose="020B0604020202020204" pitchFamily="34" charset="0"/>
                <a:cs typeface="Arial" panose="020B0604020202020204" pitchFamily="34" charset="0"/>
              </a:rPr>
              <a:t>Preference for Fiery Red energy</a:t>
            </a:r>
            <a:endParaRPr lang="en-US" sz="1300" dirty="0">
              <a:solidFill>
                <a:schemeClr val="accent1"/>
              </a:solidFill>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1259632" y="1347614"/>
            <a:ext cx="3072572" cy="292388"/>
          </a:xfrm>
          <a:prstGeom prst="rect">
            <a:avLst/>
          </a:prstGeom>
          <a:noFill/>
          <a:ln w="12700">
            <a:noFill/>
            <a:miter lim="800000"/>
            <a:headEnd/>
            <a:tailEnd/>
          </a:ln>
        </p:spPr>
        <p:txBody>
          <a:bodyPr wrap="none">
            <a:spAutoFit/>
          </a:bodyPr>
          <a:lstStyle/>
          <a:p>
            <a:r>
              <a:rPr lang="en-US" sz="1300" dirty="0">
                <a:solidFill>
                  <a:srgbClr val="58585A"/>
                </a:solidFill>
                <a:latin typeface="Arial" panose="020B0604020202020204" pitchFamily="34" charset="0"/>
                <a:cs typeface="Arial" panose="020B0604020202020204" pitchFamily="34" charset="0"/>
              </a:rPr>
              <a:t>Sent: Tuesday, February 4, 2020 13:17</a:t>
            </a:r>
          </a:p>
        </p:txBody>
      </p:sp>
    </p:spTree>
    <p:extLst>
      <p:ext uri="{BB962C8B-B14F-4D97-AF65-F5344CB8AC3E}">
        <p14:creationId xmlns:p14="http://schemas.microsoft.com/office/powerpoint/2010/main" val="358256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a:extLst>
              <a:ext uri="{FF2B5EF4-FFF2-40B4-BE49-F238E27FC236}">
                <a16:creationId xmlns:a16="http://schemas.microsoft.com/office/drawing/2014/main" id="{1CE3801B-A466-494F-9552-9EF1FC5612C4}"/>
              </a:ext>
            </a:extLst>
          </p:cNvPr>
          <p:cNvGrpSpPr/>
          <p:nvPr/>
        </p:nvGrpSpPr>
        <p:grpSpPr>
          <a:xfrm>
            <a:off x="4997594" y="3835410"/>
            <a:ext cx="2013516" cy="889142"/>
            <a:chOff x="4834690" y="3939902"/>
            <a:chExt cx="2282929" cy="1008111"/>
          </a:xfrm>
        </p:grpSpPr>
        <p:sp>
          <p:nvSpPr>
            <p:cNvPr id="103" name="Bottom Grey">
              <a:extLst>
                <a:ext uri="{FF2B5EF4-FFF2-40B4-BE49-F238E27FC236}">
                  <a16:creationId xmlns:a16="http://schemas.microsoft.com/office/drawing/2014/main" id="{0C2403C2-E2DF-45F0-9C4F-5B6271DF948C}"/>
                </a:ext>
              </a:extLst>
            </p:cNvPr>
            <p:cNvSpPr>
              <a:spLocks noChangeAspect="1"/>
            </p:cNvSpPr>
            <p:nvPr/>
          </p:nvSpPr>
          <p:spPr>
            <a:xfrm rot="10800000">
              <a:off x="4834690" y="4528433"/>
              <a:ext cx="2282927" cy="419580"/>
            </a:xfrm>
            <a:prstGeom prst="round2SameRect">
              <a:avLst>
                <a:gd name="adj1" fmla="val 34648"/>
                <a:gd name="adj2" fmla="val 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152">
              <a:extLst>
                <a:ext uri="{FF2B5EF4-FFF2-40B4-BE49-F238E27FC236}">
                  <a16:creationId xmlns:a16="http://schemas.microsoft.com/office/drawing/2014/main" id="{1EE64E45-9D66-46FB-BB36-CC433CBDDCDA}"/>
                </a:ext>
              </a:extLst>
            </p:cNvPr>
            <p:cNvGrpSpPr/>
            <p:nvPr/>
          </p:nvGrpSpPr>
          <p:grpSpPr>
            <a:xfrm>
              <a:off x="4930042" y="4309167"/>
              <a:ext cx="2077947" cy="144000"/>
              <a:chOff x="4930042" y="4309167"/>
              <a:chExt cx="2077947" cy="144000"/>
            </a:xfrm>
          </p:grpSpPr>
          <p:grpSp>
            <p:nvGrpSpPr>
              <p:cNvPr id="149" name="Group 148">
                <a:extLst>
                  <a:ext uri="{FF2B5EF4-FFF2-40B4-BE49-F238E27FC236}">
                    <a16:creationId xmlns:a16="http://schemas.microsoft.com/office/drawing/2014/main" id="{874750B4-4E74-4EEF-A571-9C3B3C25C2F1}"/>
                  </a:ext>
                </a:extLst>
              </p:cNvPr>
              <p:cNvGrpSpPr/>
              <p:nvPr/>
            </p:nvGrpSpPr>
            <p:grpSpPr>
              <a:xfrm>
                <a:off x="5618910" y="4309167"/>
                <a:ext cx="650319" cy="144000"/>
                <a:chOff x="5546463" y="4309167"/>
                <a:chExt cx="650319" cy="144000"/>
              </a:xfrm>
            </p:grpSpPr>
            <p:sp>
              <p:nvSpPr>
                <p:cNvPr id="99" name="Rectangle 98">
                  <a:extLst>
                    <a:ext uri="{FF2B5EF4-FFF2-40B4-BE49-F238E27FC236}">
                      <a16:creationId xmlns:a16="http://schemas.microsoft.com/office/drawing/2014/main" id="{9DDDC8DC-A19E-4332-9B01-0D14B3D7ABB5}"/>
                    </a:ext>
                  </a:extLst>
                </p:cNvPr>
                <p:cNvSpPr/>
                <p:nvPr/>
              </p:nvSpPr>
              <p:spPr>
                <a:xfrm>
                  <a:off x="5648463" y="4309167"/>
                  <a:ext cx="548319"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Comment</a:t>
                  </a:r>
                </a:p>
              </p:txBody>
            </p:sp>
            <p:sp>
              <p:nvSpPr>
                <p:cNvPr id="139" name="Graphic 97" descr="Chat RTL">
                  <a:extLst>
                    <a:ext uri="{FF2B5EF4-FFF2-40B4-BE49-F238E27FC236}">
                      <a16:creationId xmlns:a16="http://schemas.microsoft.com/office/drawing/2014/main" id="{961056D2-DCB3-44EB-B061-C91130D22082}"/>
                    </a:ext>
                  </a:extLst>
                </p:cNvPr>
                <p:cNvSpPr/>
                <p:nvPr/>
              </p:nvSpPr>
              <p:spPr>
                <a:xfrm>
                  <a:off x="5546463" y="4334668"/>
                  <a:ext cx="101999" cy="92999"/>
                </a:xfrm>
                <a:custGeom>
                  <a:avLst/>
                  <a:gdLst>
                    <a:gd name="connsiteX0" fmla="*/ 5859 w 117174"/>
                    <a:gd name="connsiteY0" fmla="*/ 0 h 106835"/>
                    <a:gd name="connsiteX1" fmla="*/ 0 w 117174"/>
                    <a:gd name="connsiteY1" fmla="*/ 5927 h 106835"/>
                    <a:gd name="connsiteX2" fmla="*/ 0 w 117174"/>
                    <a:gd name="connsiteY2" fmla="*/ 5928 h 106835"/>
                    <a:gd name="connsiteX3" fmla="*/ 0 w 117174"/>
                    <a:gd name="connsiteY3" fmla="*/ 77163 h 106835"/>
                    <a:gd name="connsiteX4" fmla="*/ 0 w 117174"/>
                    <a:gd name="connsiteY4" fmla="*/ 77163 h 106835"/>
                    <a:gd name="connsiteX5" fmla="*/ 5859 w 117174"/>
                    <a:gd name="connsiteY5" fmla="*/ 83091 h 106835"/>
                    <a:gd name="connsiteX6" fmla="*/ 5859 w 117174"/>
                    <a:gd name="connsiteY6" fmla="*/ 83091 h 106835"/>
                    <a:gd name="connsiteX7" fmla="*/ 23435 w 117174"/>
                    <a:gd name="connsiteY7" fmla="*/ 83091 h 106835"/>
                    <a:gd name="connsiteX8" fmla="*/ 23435 w 117174"/>
                    <a:gd name="connsiteY8" fmla="*/ 106836 h 106835"/>
                    <a:gd name="connsiteX9" fmla="*/ 46870 w 117174"/>
                    <a:gd name="connsiteY9" fmla="*/ 83091 h 106835"/>
                    <a:gd name="connsiteX10" fmla="*/ 111316 w 117174"/>
                    <a:gd name="connsiteY10" fmla="*/ 83091 h 106835"/>
                    <a:gd name="connsiteX11" fmla="*/ 117175 w 117174"/>
                    <a:gd name="connsiteY11" fmla="*/ 77163 h 106835"/>
                    <a:gd name="connsiteX12" fmla="*/ 117175 w 117174"/>
                    <a:gd name="connsiteY12" fmla="*/ 77163 h 106835"/>
                    <a:gd name="connsiteX13" fmla="*/ 117175 w 117174"/>
                    <a:gd name="connsiteY13" fmla="*/ 5928 h 106835"/>
                    <a:gd name="connsiteX14" fmla="*/ 117175 w 117174"/>
                    <a:gd name="connsiteY14" fmla="*/ 5928 h 106835"/>
                    <a:gd name="connsiteX15" fmla="*/ 111316 w 117174"/>
                    <a:gd name="connsiteY15" fmla="*/ 0 h 106835"/>
                    <a:gd name="connsiteX16" fmla="*/ 111316 w 117174"/>
                    <a:gd name="connsiteY16" fmla="*/ 0 h 106835"/>
                    <a:gd name="connsiteX17" fmla="*/ 77542 w 117174"/>
                    <a:gd name="connsiteY17" fmla="*/ 41356 h 106835"/>
                    <a:gd name="connsiteX18" fmla="*/ 86158 w 117174"/>
                    <a:gd name="connsiteY18" fmla="*/ 32740 h 106835"/>
                    <a:gd name="connsiteX19" fmla="*/ 94774 w 117174"/>
                    <a:gd name="connsiteY19" fmla="*/ 41356 h 106835"/>
                    <a:gd name="connsiteX20" fmla="*/ 86158 w 117174"/>
                    <a:gd name="connsiteY20" fmla="*/ 49972 h 106835"/>
                    <a:gd name="connsiteX21" fmla="*/ 77542 w 117174"/>
                    <a:gd name="connsiteY21" fmla="*/ 41356 h 106835"/>
                    <a:gd name="connsiteX22" fmla="*/ 49972 w 117174"/>
                    <a:gd name="connsiteY22" fmla="*/ 41356 h 106835"/>
                    <a:gd name="connsiteX23" fmla="*/ 58587 w 117174"/>
                    <a:gd name="connsiteY23" fmla="*/ 32740 h 106835"/>
                    <a:gd name="connsiteX24" fmla="*/ 67203 w 117174"/>
                    <a:gd name="connsiteY24" fmla="*/ 41356 h 106835"/>
                    <a:gd name="connsiteX25" fmla="*/ 58587 w 117174"/>
                    <a:gd name="connsiteY25" fmla="*/ 49972 h 106835"/>
                    <a:gd name="connsiteX26" fmla="*/ 49972 w 117174"/>
                    <a:gd name="connsiteY26" fmla="*/ 41356 h 106835"/>
                    <a:gd name="connsiteX27" fmla="*/ 22401 w 117174"/>
                    <a:gd name="connsiteY27" fmla="*/ 41356 h 106835"/>
                    <a:gd name="connsiteX28" fmla="*/ 31017 w 117174"/>
                    <a:gd name="connsiteY28" fmla="*/ 32740 h 106835"/>
                    <a:gd name="connsiteX29" fmla="*/ 39633 w 117174"/>
                    <a:gd name="connsiteY29" fmla="*/ 41356 h 106835"/>
                    <a:gd name="connsiteX30" fmla="*/ 31017 w 117174"/>
                    <a:gd name="connsiteY30" fmla="*/ 49972 h 106835"/>
                    <a:gd name="connsiteX31" fmla="*/ 22401 w 117174"/>
                    <a:gd name="connsiteY31" fmla="*/ 41356 h 10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174" h="106835">
                      <a:moveTo>
                        <a:pt x="5859" y="0"/>
                      </a:moveTo>
                      <a:cubicBezTo>
                        <a:pt x="2604" y="19"/>
                        <a:pt x="-19" y="2673"/>
                        <a:pt x="0" y="5927"/>
                      </a:cubicBezTo>
                      <a:cubicBezTo>
                        <a:pt x="0" y="5927"/>
                        <a:pt x="0" y="5928"/>
                        <a:pt x="0" y="5928"/>
                      </a:cubicBezTo>
                      <a:lnTo>
                        <a:pt x="0" y="77163"/>
                      </a:lnTo>
                      <a:lnTo>
                        <a:pt x="0" y="77163"/>
                      </a:lnTo>
                      <a:cubicBezTo>
                        <a:pt x="-19" y="80418"/>
                        <a:pt x="2604" y="83071"/>
                        <a:pt x="5859" y="83091"/>
                      </a:cubicBezTo>
                      <a:cubicBezTo>
                        <a:pt x="5859" y="83091"/>
                        <a:pt x="5859" y="83091"/>
                        <a:pt x="5859" y="83091"/>
                      </a:cubicBezTo>
                      <a:lnTo>
                        <a:pt x="23435" y="83091"/>
                      </a:lnTo>
                      <a:lnTo>
                        <a:pt x="23435" y="106836"/>
                      </a:lnTo>
                      <a:lnTo>
                        <a:pt x="46870" y="83091"/>
                      </a:lnTo>
                      <a:lnTo>
                        <a:pt x="111316" y="83091"/>
                      </a:lnTo>
                      <a:cubicBezTo>
                        <a:pt x="114571" y="83072"/>
                        <a:pt x="117194" y="80418"/>
                        <a:pt x="117175" y="77163"/>
                      </a:cubicBezTo>
                      <a:cubicBezTo>
                        <a:pt x="117175" y="77163"/>
                        <a:pt x="117175" y="77163"/>
                        <a:pt x="117175" y="77163"/>
                      </a:cubicBezTo>
                      <a:lnTo>
                        <a:pt x="117175" y="5928"/>
                      </a:lnTo>
                      <a:lnTo>
                        <a:pt x="117175" y="5928"/>
                      </a:lnTo>
                      <a:cubicBezTo>
                        <a:pt x="117194" y="2673"/>
                        <a:pt x="114571" y="19"/>
                        <a:pt x="111316" y="0"/>
                      </a:cubicBezTo>
                      <a:cubicBezTo>
                        <a:pt x="111316" y="0"/>
                        <a:pt x="111316" y="0"/>
                        <a:pt x="111316" y="0"/>
                      </a:cubicBezTo>
                      <a:close/>
                      <a:moveTo>
                        <a:pt x="77542" y="41356"/>
                      </a:moveTo>
                      <a:cubicBezTo>
                        <a:pt x="77542" y="36597"/>
                        <a:pt x="81400" y="32740"/>
                        <a:pt x="86158" y="32740"/>
                      </a:cubicBezTo>
                      <a:cubicBezTo>
                        <a:pt x="90916" y="32740"/>
                        <a:pt x="94774" y="36597"/>
                        <a:pt x="94774" y="41356"/>
                      </a:cubicBezTo>
                      <a:cubicBezTo>
                        <a:pt x="94774" y="46114"/>
                        <a:pt x="90916" y="49972"/>
                        <a:pt x="86158" y="49972"/>
                      </a:cubicBezTo>
                      <a:cubicBezTo>
                        <a:pt x="81400" y="49972"/>
                        <a:pt x="77542" y="46114"/>
                        <a:pt x="77542" y="41356"/>
                      </a:cubicBezTo>
                      <a:close/>
                      <a:moveTo>
                        <a:pt x="49972" y="41356"/>
                      </a:moveTo>
                      <a:cubicBezTo>
                        <a:pt x="49972" y="36597"/>
                        <a:pt x="53829" y="32740"/>
                        <a:pt x="58587" y="32740"/>
                      </a:cubicBezTo>
                      <a:cubicBezTo>
                        <a:pt x="63346" y="32740"/>
                        <a:pt x="67203" y="36597"/>
                        <a:pt x="67203" y="41356"/>
                      </a:cubicBezTo>
                      <a:cubicBezTo>
                        <a:pt x="67203" y="46114"/>
                        <a:pt x="63346" y="49972"/>
                        <a:pt x="58587" y="49972"/>
                      </a:cubicBezTo>
                      <a:cubicBezTo>
                        <a:pt x="53829" y="49972"/>
                        <a:pt x="49972" y="46114"/>
                        <a:pt x="49972" y="41356"/>
                      </a:cubicBezTo>
                      <a:close/>
                      <a:moveTo>
                        <a:pt x="22401" y="41356"/>
                      </a:moveTo>
                      <a:cubicBezTo>
                        <a:pt x="22401" y="36597"/>
                        <a:pt x="26259" y="32740"/>
                        <a:pt x="31017" y="32740"/>
                      </a:cubicBezTo>
                      <a:cubicBezTo>
                        <a:pt x="35775" y="32740"/>
                        <a:pt x="39633" y="36597"/>
                        <a:pt x="39633" y="41356"/>
                      </a:cubicBezTo>
                      <a:cubicBezTo>
                        <a:pt x="39633" y="46114"/>
                        <a:pt x="35775" y="49972"/>
                        <a:pt x="31017" y="49972"/>
                      </a:cubicBezTo>
                      <a:cubicBezTo>
                        <a:pt x="26259" y="49972"/>
                        <a:pt x="22401" y="46114"/>
                        <a:pt x="22401" y="41356"/>
                      </a:cubicBezTo>
                      <a:close/>
                    </a:path>
                  </a:pathLst>
                </a:custGeom>
                <a:solidFill>
                  <a:schemeClr val="bg1">
                    <a:lumMod val="50000"/>
                  </a:schemeClr>
                </a:solidFill>
                <a:ln w="1687" cap="flat">
                  <a:noFill/>
                  <a:prstDash val="solid"/>
                  <a:miter/>
                </a:ln>
              </p:spPr>
              <p:txBody>
                <a:bodyPr rtlCol="0" anchor="ctr"/>
                <a:lstStyle/>
                <a:p>
                  <a:endParaRPr lang="en-GB"/>
                </a:p>
              </p:txBody>
            </p:sp>
          </p:grpSp>
          <p:grpSp>
            <p:nvGrpSpPr>
              <p:cNvPr id="150" name="Group 149">
                <a:extLst>
                  <a:ext uri="{FF2B5EF4-FFF2-40B4-BE49-F238E27FC236}">
                    <a16:creationId xmlns:a16="http://schemas.microsoft.com/office/drawing/2014/main" id="{C763BC41-5E87-45A1-AA65-FBC021515E6E}"/>
                  </a:ext>
                </a:extLst>
              </p:cNvPr>
              <p:cNvGrpSpPr/>
              <p:nvPr/>
            </p:nvGrpSpPr>
            <p:grpSpPr>
              <a:xfrm>
                <a:off x="4930042" y="4309167"/>
                <a:ext cx="434046" cy="144000"/>
                <a:chOff x="4930042" y="4309167"/>
                <a:chExt cx="434046" cy="144000"/>
              </a:xfrm>
            </p:grpSpPr>
            <p:sp>
              <p:nvSpPr>
                <p:cNvPr id="96" name="Rectangle 95">
                  <a:extLst>
                    <a:ext uri="{FF2B5EF4-FFF2-40B4-BE49-F238E27FC236}">
                      <a16:creationId xmlns:a16="http://schemas.microsoft.com/office/drawing/2014/main" id="{C382C4A8-855F-472F-9C47-CF91403AF961}"/>
                    </a:ext>
                  </a:extLst>
                </p:cNvPr>
                <p:cNvSpPr/>
                <p:nvPr/>
              </p:nvSpPr>
              <p:spPr>
                <a:xfrm>
                  <a:off x="5065778" y="4309167"/>
                  <a:ext cx="298310"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Like</a:t>
                  </a:r>
                </a:p>
              </p:txBody>
            </p:sp>
            <p:grpSp>
              <p:nvGrpSpPr>
                <p:cNvPr id="146" name="Group 145">
                  <a:extLst>
                    <a:ext uri="{FF2B5EF4-FFF2-40B4-BE49-F238E27FC236}">
                      <a16:creationId xmlns:a16="http://schemas.microsoft.com/office/drawing/2014/main" id="{EBA3F525-6493-44E7-91AC-65E7679C73E1}"/>
                    </a:ext>
                  </a:extLst>
                </p:cNvPr>
                <p:cNvGrpSpPr/>
                <p:nvPr/>
              </p:nvGrpSpPr>
              <p:grpSpPr>
                <a:xfrm>
                  <a:off x="4930042" y="4328668"/>
                  <a:ext cx="119999" cy="104999"/>
                  <a:chOff x="4930042" y="4319441"/>
                  <a:chExt cx="119999" cy="104999"/>
                </a:xfrm>
              </p:grpSpPr>
              <p:sp>
                <p:nvSpPr>
                  <p:cNvPr id="144" name="Freeform: Shape 143">
                    <a:extLst>
                      <a:ext uri="{FF2B5EF4-FFF2-40B4-BE49-F238E27FC236}">
                        <a16:creationId xmlns:a16="http://schemas.microsoft.com/office/drawing/2014/main" id="{0A4619DE-0913-46DF-B141-83F2C9E7529B}"/>
                      </a:ext>
                    </a:extLst>
                  </p:cNvPr>
                  <p:cNvSpPr/>
                  <p:nvPr/>
                </p:nvSpPr>
                <p:spPr>
                  <a:xfrm>
                    <a:off x="4967542" y="4319441"/>
                    <a:ext cx="82499" cy="104999"/>
                  </a:xfrm>
                  <a:custGeom>
                    <a:avLst/>
                    <a:gdLst>
                      <a:gd name="connsiteX0" fmla="*/ 94774 w 94773"/>
                      <a:gd name="connsiteY0" fmla="*/ 58587 h 120620"/>
                      <a:gd name="connsiteX1" fmla="*/ 84435 w 94773"/>
                      <a:gd name="connsiteY1" fmla="*/ 48248 h 120620"/>
                      <a:gd name="connsiteX2" fmla="*/ 51695 w 94773"/>
                      <a:gd name="connsiteY2" fmla="*/ 48248 h 120620"/>
                      <a:gd name="connsiteX3" fmla="*/ 46525 w 94773"/>
                      <a:gd name="connsiteY3" fmla="*/ 43251 h 120620"/>
                      <a:gd name="connsiteX4" fmla="*/ 51695 w 94773"/>
                      <a:gd name="connsiteY4" fmla="*/ 10339 h 120620"/>
                      <a:gd name="connsiteX5" fmla="*/ 41356 w 94773"/>
                      <a:gd name="connsiteY5" fmla="*/ 0 h 120620"/>
                      <a:gd name="connsiteX6" fmla="*/ 31017 w 94773"/>
                      <a:gd name="connsiteY6" fmla="*/ 10339 h 120620"/>
                      <a:gd name="connsiteX7" fmla="*/ 0 w 94773"/>
                      <a:gd name="connsiteY7" fmla="*/ 51694 h 120620"/>
                      <a:gd name="connsiteX8" fmla="*/ 0 w 94773"/>
                      <a:gd name="connsiteY8" fmla="*/ 106835 h 120620"/>
                      <a:gd name="connsiteX9" fmla="*/ 36186 w 94773"/>
                      <a:gd name="connsiteY9" fmla="*/ 120620 h 120620"/>
                      <a:gd name="connsiteX10" fmla="*/ 67203 w 94773"/>
                      <a:gd name="connsiteY10" fmla="*/ 120620 h 120620"/>
                      <a:gd name="connsiteX11" fmla="*/ 77542 w 94773"/>
                      <a:gd name="connsiteY11" fmla="*/ 110281 h 120620"/>
                      <a:gd name="connsiteX12" fmla="*/ 74785 w 94773"/>
                      <a:gd name="connsiteY12" fmla="*/ 103389 h 120620"/>
                      <a:gd name="connsiteX13" fmla="*/ 75819 w 94773"/>
                      <a:gd name="connsiteY13" fmla="*/ 103389 h 120620"/>
                      <a:gd name="connsiteX14" fmla="*/ 86158 w 94773"/>
                      <a:gd name="connsiteY14" fmla="*/ 93050 h 120620"/>
                      <a:gd name="connsiteX15" fmla="*/ 83228 w 94773"/>
                      <a:gd name="connsiteY15" fmla="*/ 85813 h 120620"/>
                      <a:gd name="connsiteX16" fmla="*/ 91327 w 94773"/>
                      <a:gd name="connsiteY16" fmla="*/ 75818 h 120620"/>
                      <a:gd name="connsiteX17" fmla="*/ 88053 w 94773"/>
                      <a:gd name="connsiteY17" fmla="*/ 68237 h 120620"/>
                      <a:gd name="connsiteX18" fmla="*/ 94774 w 94773"/>
                      <a:gd name="connsiteY18" fmla="*/ 58587 h 12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773" h="120620">
                        <a:moveTo>
                          <a:pt x="94774" y="58587"/>
                        </a:moveTo>
                        <a:cubicBezTo>
                          <a:pt x="94774" y="52901"/>
                          <a:pt x="90121" y="48248"/>
                          <a:pt x="84435" y="48248"/>
                        </a:cubicBezTo>
                        <a:lnTo>
                          <a:pt x="51695" y="48248"/>
                        </a:lnTo>
                        <a:cubicBezTo>
                          <a:pt x="48938" y="48248"/>
                          <a:pt x="46698" y="46008"/>
                          <a:pt x="46525" y="43251"/>
                        </a:cubicBezTo>
                        <a:cubicBezTo>
                          <a:pt x="46698" y="40149"/>
                          <a:pt x="51695" y="33946"/>
                          <a:pt x="51695" y="10339"/>
                        </a:cubicBezTo>
                        <a:cubicBezTo>
                          <a:pt x="51695" y="4652"/>
                          <a:pt x="47042" y="0"/>
                          <a:pt x="41356" y="0"/>
                        </a:cubicBezTo>
                        <a:cubicBezTo>
                          <a:pt x="35669" y="0"/>
                          <a:pt x="31017" y="4652"/>
                          <a:pt x="31017" y="10339"/>
                        </a:cubicBezTo>
                        <a:cubicBezTo>
                          <a:pt x="31017" y="36531"/>
                          <a:pt x="517" y="51350"/>
                          <a:pt x="0" y="51694"/>
                        </a:cubicBezTo>
                        <a:lnTo>
                          <a:pt x="0" y="106835"/>
                        </a:lnTo>
                        <a:cubicBezTo>
                          <a:pt x="12234" y="106835"/>
                          <a:pt x="13096" y="120620"/>
                          <a:pt x="36186" y="120620"/>
                        </a:cubicBezTo>
                        <a:cubicBezTo>
                          <a:pt x="43940" y="120620"/>
                          <a:pt x="67203" y="120620"/>
                          <a:pt x="67203" y="120620"/>
                        </a:cubicBezTo>
                        <a:cubicBezTo>
                          <a:pt x="72890" y="120620"/>
                          <a:pt x="77542" y="115968"/>
                          <a:pt x="77542" y="110281"/>
                        </a:cubicBezTo>
                        <a:cubicBezTo>
                          <a:pt x="77542" y="107524"/>
                          <a:pt x="76508" y="105112"/>
                          <a:pt x="74785" y="103389"/>
                        </a:cubicBezTo>
                        <a:cubicBezTo>
                          <a:pt x="75130" y="103389"/>
                          <a:pt x="75474" y="103389"/>
                          <a:pt x="75819" y="103389"/>
                        </a:cubicBezTo>
                        <a:cubicBezTo>
                          <a:pt x="81505" y="103389"/>
                          <a:pt x="86158" y="98736"/>
                          <a:pt x="86158" y="93050"/>
                        </a:cubicBezTo>
                        <a:cubicBezTo>
                          <a:pt x="86158" y="90293"/>
                          <a:pt x="85124" y="87708"/>
                          <a:pt x="83228" y="85813"/>
                        </a:cubicBezTo>
                        <a:cubicBezTo>
                          <a:pt x="87881" y="84779"/>
                          <a:pt x="91327" y="80643"/>
                          <a:pt x="91327" y="75818"/>
                        </a:cubicBezTo>
                        <a:cubicBezTo>
                          <a:pt x="91327" y="72889"/>
                          <a:pt x="90121" y="70132"/>
                          <a:pt x="88053" y="68237"/>
                        </a:cubicBezTo>
                        <a:cubicBezTo>
                          <a:pt x="92017" y="66858"/>
                          <a:pt x="94774" y="63067"/>
                          <a:pt x="94774" y="58587"/>
                        </a:cubicBezTo>
                        <a:close/>
                      </a:path>
                    </a:pathLst>
                  </a:custGeom>
                  <a:solidFill>
                    <a:schemeClr val="bg1">
                      <a:lumMod val="50000"/>
                    </a:schemeClr>
                  </a:solidFill>
                  <a:ln w="1687" cap="flat">
                    <a:noFill/>
                    <a:prstDash val="solid"/>
                    <a:miter/>
                  </a:ln>
                </p:spPr>
                <p:txBody>
                  <a:bodyPr rtlCol="0" anchor="ctr"/>
                  <a:lstStyle/>
                  <a:p>
                    <a:endParaRPr lang="en-GB" dirty="0"/>
                  </a:p>
                </p:txBody>
              </p:sp>
              <p:sp>
                <p:nvSpPr>
                  <p:cNvPr id="145" name="Freeform: Shape 144">
                    <a:extLst>
                      <a:ext uri="{FF2B5EF4-FFF2-40B4-BE49-F238E27FC236}">
                        <a16:creationId xmlns:a16="http://schemas.microsoft.com/office/drawing/2014/main" id="{31D28000-3008-40F8-9CEC-43E2DF312501}"/>
                      </a:ext>
                    </a:extLst>
                  </p:cNvPr>
                  <p:cNvSpPr/>
                  <p:nvPr/>
                </p:nvSpPr>
                <p:spPr>
                  <a:xfrm>
                    <a:off x="4930042" y="4356941"/>
                    <a:ext cx="28499" cy="62999"/>
                  </a:xfrm>
                  <a:custGeom>
                    <a:avLst/>
                    <a:gdLst>
                      <a:gd name="connsiteX0" fmla="*/ 25847 w 32739"/>
                      <a:gd name="connsiteY0" fmla="*/ 0 h 72372"/>
                      <a:gd name="connsiteX1" fmla="*/ 0 w 32739"/>
                      <a:gd name="connsiteY1" fmla="*/ 0 h 72372"/>
                      <a:gd name="connsiteX2" fmla="*/ 0 w 32739"/>
                      <a:gd name="connsiteY2" fmla="*/ 72372 h 72372"/>
                      <a:gd name="connsiteX3" fmla="*/ 25847 w 32739"/>
                      <a:gd name="connsiteY3" fmla="*/ 72372 h 72372"/>
                      <a:gd name="connsiteX4" fmla="*/ 32740 w 32739"/>
                      <a:gd name="connsiteY4" fmla="*/ 65480 h 72372"/>
                      <a:gd name="connsiteX5" fmla="*/ 32740 w 32739"/>
                      <a:gd name="connsiteY5" fmla="*/ 6893 h 72372"/>
                      <a:gd name="connsiteX6" fmla="*/ 25847 w 32739"/>
                      <a:gd name="connsiteY6" fmla="*/ 0 h 7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9" h="72372">
                        <a:moveTo>
                          <a:pt x="25847" y="0"/>
                        </a:moveTo>
                        <a:lnTo>
                          <a:pt x="0" y="0"/>
                        </a:lnTo>
                        <a:lnTo>
                          <a:pt x="0" y="72372"/>
                        </a:lnTo>
                        <a:lnTo>
                          <a:pt x="25847" y="72372"/>
                        </a:lnTo>
                        <a:cubicBezTo>
                          <a:pt x="29638" y="72372"/>
                          <a:pt x="32740" y="69270"/>
                          <a:pt x="32740" y="65480"/>
                        </a:cubicBezTo>
                        <a:lnTo>
                          <a:pt x="32740" y="6893"/>
                        </a:lnTo>
                        <a:cubicBezTo>
                          <a:pt x="32740" y="3102"/>
                          <a:pt x="29638" y="0"/>
                          <a:pt x="25847" y="0"/>
                        </a:cubicBezTo>
                        <a:close/>
                      </a:path>
                    </a:pathLst>
                  </a:custGeom>
                  <a:solidFill>
                    <a:schemeClr val="bg1">
                      <a:lumMod val="50000"/>
                    </a:schemeClr>
                  </a:solidFill>
                  <a:ln w="1687" cap="flat">
                    <a:noFill/>
                    <a:prstDash val="solid"/>
                    <a:miter/>
                  </a:ln>
                </p:spPr>
                <p:txBody>
                  <a:bodyPr rtlCol="0" anchor="ctr"/>
                  <a:lstStyle/>
                  <a:p>
                    <a:endParaRPr lang="en-GB"/>
                  </a:p>
                </p:txBody>
              </p:sp>
            </p:grpSp>
          </p:grpSp>
          <p:grpSp>
            <p:nvGrpSpPr>
              <p:cNvPr id="151" name="Group 150">
                <a:extLst>
                  <a:ext uri="{FF2B5EF4-FFF2-40B4-BE49-F238E27FC236}">
                    <a16:creationId xmlns:a16="http://schemas.microsoft.com/office/drawing/2014/main" id="{8A4B4CB4-8C02-4535-9F27-D7D123735C1A}"/>
                  </a:ext>
                </a:extLst>
              </p:cNvPr>
              <p:cNvGrpSpPr/>
              <p:nvPr/>
            </p:nvGrpSpPr>
            <p:grpSpPr>
              <a:xfrm>
                <a:off x="6524051" y="4309167"/>
                <a:ext cx="483938" cy="144000"/>
                <a:chOff x="6434051" y="4309167"/>
                <a:chExt cx="483938" cy="144000"/>
              </a:xfrm>
            </p:grpSpPr>
            <p:sp>
              <p:nvSpPr>
                <p:cNvPr id="102" name="Rectangle 101">
                  <a:extLst>
                    <a:ext uri="{FF2B5EF4-FFF2-40B4-BE49-F238E27FC236}">
                      <a16:creationId xmlns:a16="http://schemas.microsoft.com/office/drawing/2014/main" id="{6827B019-8B5C-470F-BEA0-16526DFB4352}"/>
                    </a:ext>
                  </a:extLst>
                </p:cNvPr>
                <p:cNvSpPr/>
                <p:nvPr/>
              </p:nvSpPr>
              <p:spPr>
                <a:xfrm>
                  <a:off x="6545050" y="4309167"/>
                  <a:ext cx="372939"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Share</a:t>
                  </a:r>
                </a:p>
              </p:txBody>
            </p:sp>
            <p:grpSp>
              <p:nvGrpSpPr>
                <p:cNvPr id="148" name="Group 147">
                  <a:extLst>
                    <a:ext uri="{FF2B5EF4-FFF2-40B4-BE49-F238E27FC236}">
                      <a16:creationId xmlns:a16="http://schemas.microsoft.com/office/drawing/2014/main" id="{59C6F609-D192-448E-91F3-59F4BA02CC9F}"/>
                    </a:ext>
                  </a:extLst>
                </p:cNvPr>
                <p:cNvGrpSpPr/>
                <p:nvPr/>
              </p:nvGrpSpPr>
              <p:grpSpPr>
                <a:xfrm>
                  <a:off x="6434051" y="4316685"/>
                  <a:ext cx="127799" cy="117000"/>
                  <a:chOff x="6256519" y="4313442"/>
                  <a:chExt cx="127799" cy="117000"/>
                </a:xfrm>
              </p:grpSpPr>
              <p:sp>
                <p:nvSpPr>
                  <p:cNvPr id="142" name="Freeform: Shape 141">
                    <a:extLst>
                      <a:ext uri="{FF2B5EF4-FFF2-40B4-BE49-F238E27FC236}">
                        <a16:creationId xmlns:a16="http://schemas.microsoft.com/office/drawing/2014/main" id="{3A3AF155-4B96-467C-AE13-8FFFD34C73C8}"/>
                      </a:ext>
                    </a:extLst>
                  </p:cNvPr>
                  <p:cNvSpPr/>
                  <p:nvPr/>
                </p:nvSpPr>
                <p:spPr>
                  <a:xfrm>
                    <a:off x="6256519" y="4319442"/>
                    <a:ext cx="110999" cy="111000"/>
                  </a:xfrm>
                  <a:custGeom>
                    <a:avLst/>
                    <a:gdLst>
                      <a:gd name="connsiteX0" fmla="*/ 117174 w 127512"/>
                      <a:gd name="connsiteY0" fmla="*/ 73234 h 127513"/>
                      <a:gd name="connsiteX1" fmla="*/ 117174 w 127512"/>
                      <a:gd name="connsiteY1" fmla="*/ 117175 h 127513"/>
                      <a:gd name="connsiteX2" fmla="*/ 10339 w 127512"/>
                      <a:gd name="connsiteY2" fmla="*/ 117175 h 127513"/>
                      <a:gd name="connsiteX3" fmla="*/ 10339 w 127512"/>
                      <a:gd name="connsiteY3" fmla="*/ 10339 h 127513"/>
                      <a:gd name="connsiteX4" fmla="*/ 87191 w 127512"/>
                      <a:gd name="connsiteY4" fmla="*/ 10339 h 127513"/>
                      <a:gd name="connsiteX5" fmla="*/ 87191 w 127512"/>
                      <a:gd name="connsiteY5" fmla="*/ 0 h 127513"/>
                      <a:gd name="connsiteX6" fmla="*/ 0 w 127512"/>
                      <a:gd name="connsiteY6" fmla="*/ 0 h 127513"/>
                      <a:gd name="connsiteX7" fmla="*/ 0 w 127512"/>
                      <a:gd name="connsiteY7" fmla="*/ 127514 h 127513"/>
                      <a:gd name="connsiteX8" fmla="*/ 127513 w 127512"/>
                      <a:gd name="connsiteY8" fmla="*/ 126997 h 127513"/>
                      <a:gd name="connsiteX9" fmla="*/ 127513 w 127512"/>
                      <a:gd name="connsiteY9" fmla="*/ 64446 h 12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12" h="127513">
                        <a:moveTo>
                          <a:pt x="117174" y="73234"/>
                        </a:moveTo>
                        <a:lnTo>
                          <a:pt x="117174" y="117175"/>
                        </a:lnTo>
                        <a:lnTo>
                          <a:pt x="10339" y="117175"/>
                        </a:lnTo>
                        <a:lnTo>
                          <a:pt x="10339" y="10339"/>
                        </a:lnTo>
                        <a:lnTo>
                          <a:pt x="87191" y="10339"/>
                        </a:lnTo>
                        <a:lnTo>
                          <a:pt x="87191" y="0"/>
                        </a:lnTo>
                        <a:lnTo>
                          <a:pt x="0" y="0"/>
                        </a:lnTo>
                        <a:lnTo>
                          <a:pt x="0" y="127514"/>
                        </a:lnTo>
                        <a:lnTo>
                          <a:pt x="127513" y="126997"/>
                        </a:lnTo>
                        <a:lnTo>
                          <a:pt x="127513" y="64446"/>
                        </a:lnTo>
                        <a:close/>
                      </a:path>
                    </a:pathLst>
                  </a:custGeom>
                  <a:solidFill>
                    <a:schemeClr val="bg1">
                      <a:lumMod val="50000"/>
                    </a:schemeClr>
                  </a:solidFill>
                  <a:ln w="1687"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20A3D9C9-5F05-4BBC-927C-9A56B4F9BCCF}"/>
                      </a:ext>
                    </a:extLst>
                  </p:cNvPr>
                  <p:cNvSpPr/>
                  <p:nvPr/>
                </p:nvSpPr>
                <p:spPr>
                  <a:xfrm>
                    <a:off x="6274819" y="4313442"/>
                    <a:ext cx="109499" cy="88500"/>
                  </a:xfrm>
                  <a:custGeom>
                    <a:avLst/>
                    <a:gdLst>
                      <a:gd name="connsiteX0" fmla="*/ 125790 w 125789"/>
                      <a:gd name="connsiteY0" fmla="*/ 41356 h 101666"/>
                      <a:gd name="connsiteX1" fmla="*/ 76508 w 125789"/>
                      <a:gd name="connsiteY1" fmla="*/ 0 h 101666"/>
                      <a:gd name="connsiteX2" fmla="*/ 76508 w 125789"/>
                      <a:gd name="connsiteY2" fmla="*/ 24124 h 101666"/>
                      <a:gd name="connsiteX3" fmla="*/ 0 w 125789"/>
                      <a:gd name="connsiteY3" fmla="*/ 101666 h 101666"/>
                      <a:gd name="connsiteX4" fmla="*/ 76508 w 125789"/>
                      <a:gd name="connsiteY4" fmla="*/ 60310 h 101666"/>
                      <a:gd name="connsiteX5" fmla="*/ 76508 w 125789"/>
                      <a:gd name="connsiteY5" fmla="*/ 82712 h 101666"/>
                      <a:gd name="connsiteX6" fmla="*/ 125790 w 125789"/>
                      <a:gd name="connsiteY6" fmla="*/ 41356 h 10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89" h="101666">
                        <a:moveTo>
                          <a:pt x="125790" y="41356"/>
                        </a:moveTo>
                        <a:lnTo>
                          <a:pt x="76508" y="0"/>
                        </a:lnTo>
                        <a:lnTo>
                          <a:pt x="76508" y="24124"/>
                        </a:lnTo>
                        <a:cubicBezTo>
                          <a:pt x="1034" y="24813"/>
                          <a:pt x="0" y="101666"/>
                          <a:pt x="0" y="101666"/>
                        </a:cubicBezTo>
                        <a:cubicBezTo>
                          <a:pt x="0" y="101666"/>
                          <a:pt x="16025" y="60827"/>
                          <a:pt x="76508" y="60310"/>
                        </a:cubicBezTo>
                        <a:lnTo>
                          <a:pt x="76508" y="82712"/>
                        </a:lnTo>
                        <a:lnTo>
                          <a:pt x="125790" y="41356"/>
                        </a:lnTo>
                        <a:close/>
                      </a:path>
                    </a:pathLst>
                  </a:custGeom>
                  <a:solidFill>
                    <a:schemeClr val="bg1">
                      <a:lumMod val="50000"/>
                    </a:schemeClr>
                  </a:solidFill>
                  <a:ln w="1687" cap="flat">
                    <a:noFill/>
                    <a:prstDash val="solid"/>
                    <a:miter/>
                  </a:ln>
                </p:spPr>
                <p:txBody>
                  <a:bodyPr rtlCol="0" anchor="ctr"/>
                  <a:lstStyle/>
                  <a:p>
                    <a:endParaRPr lang="en-GB"/>
                  </a:p>
                </p:txBody>
              </p:sp>
            </p:grpSp>
          </p:grpSp>
        </p:grpSp>
        <p:cxnSp>
          <p:nvCxnSpPr>
            <p:cNvPr id="135" name="Straight Connector 134">
              <a:extLst>
                <a:ext uri="{FF2B5EF4-FFF2-40B4-BE49-F238E27FC236}">
                  <a16:creationId xmlns:a16="http://schemas.microsoft.com/office/drawing/2014/main" id="{FF7E271D-3260-4AE4-AA2F-E449A2FD11D6}"/>
                </a:ext>
              </a:extLst>
            </p:cNvPr>
            <p:cNvCxnSpPr>
              <a:cxnSpLocks/>
            </p:cNvCxnSpPr>
            <p:nvPr/>
          </p:nvCxnSpPr>
          <p:spPr>
            <a:xfrm>
              <a:off x="4836207" y="4227934"/>
              <a:ext cx="2281412"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FB33CE1A-FBE3-41D9-946C-9F41C65DC347}"/>
                </a:ext>
              </a:extLst>
            </p:cNvPr>
            <p:cNvGrpSpPr/>
            <p:nvPr/>
          </p:nvGrpSpPr>
          <p:grpSpPr>
            <a:xfrm>
              <a:off x="4913623" y="4011926"/>
              <a:ext cx="2159523" cy="144000"/>
              <a:chOff x="4913623" y="4011926"/>
              <a:chExt cx="2159523" cy="144000"/>
            </a:xfrm>
          </p:grpSpPr>
          <p:sp>
            <p:nvSpPr>
              <p:cNvPr id="110" name="Rectangle 109">
                <a:extLst>
                  <a:ext uri="{FF2B5EF4-FFF2-40B4-BE49-F238E27FC236}">
                    <a16:creationId xmlns:a16="http://schemas.microsoft.com/office/drawing/2014/main" id="{A864AFB3-1821-4E58-8BDB-1B4DA75F5DBE}"/>
                  </a:ext>
                </a:extLst>
              </p:cNvPr>
              <p:cNvSpPr/>
              <p:nvPr/>
            </p:nvSpPr>
            <p:spPr>
              <a:xfrm>
                <a:off x="5412608" y="4011926"/>
                <a:ext cx="252000"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72</a:t>
                </a:r>
              </a:p>
            </p:txBody>
          </p:sp>
          <p:sp>
            <p:nvSpPr>
              <p:cNvPr id="111" name="Rectangle 110">
                <a:extLst>
                  <a:ext uri="{FF2B5EF4-FFF2-40B4-BE49-F238E27FC236}">
                    <a16:creationId xmlns:a16="http://schemas.microsoft.com/office/drawing/2014/main" id="{17044D36-6B72-47D3-8AEB-F04360138A71}"/>
                  </a:ext>
                </a:extLst>
              </p:cNvPr>
              <p:cNvSpPr/>
              <p:nvPr/>
            </p:nvSpPr>
            <p:spPr>
              <a:xfrm>
                <a:off x="6218425" y="4011926"/>
                <a:ext cx="854721" cy="144000"/>
              </a:xfrm>
              <a:prstGeom prst="rect">
                <a:avLst/>
              </a:prstGeom>
            </p:spPr>
            <p:txBody>
              <a:bodyPr wrap="none" lIns="72000" tIns="72000" rIns="72000" bIns="72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 16 Comments</a:t>
                </a:r>
              </a:p>
            </p:txBody>
          </p:sp>
          <p:grpSp>
            <p:nvGrpSpPr>
              <p:cNvPr id="107" name="Group 106">
                <a:extLst>
                  <a:ext uri="{FF2B5EF4-FFF2-40B4-BE49-F238E27FC236}">
                    <a16:creationId xmlns:a16="http://schemas.microsoft.com/office/drawing/2014/main" id="{BA19FC20-4B69-40FE-BE0A-756BAA7B7F28}"/>
                  </a:ext>
                </a:extLst>
              </p:cNvPr>
              <p:cNvGrpSpPr>
                <a:grpSpLocks noChangeAspect="1"/>
              </p:cNvGrpSpPr>
              <p:nvPr/>
            </p:nvGrpSpPr>
            <p:grpSpPr>
              <a:xfrm>
                <a:off x="4913623" y="4011926"/>
                <a:ext cx="144000" cy="144000"/>
                <a:chOff x="4760485" y="4896725"/>
                <a:chExt cx="294451" cy="294451"/>
              </a:xfrm>
            </p:grpSpPr>
            <p:sp>
              <p:nvSpPr>
                <p:cNvPr id="108" name="Oval 107">
                  <a:extLst>
                    <a:ext uri="{FF2B5EF4-FFF2-40B4-BE49-F238E27FC236}">
                      <a16:creationId xmlns:a16="http://schemas.microsoft.com/office/drawing/2014/main" id="{85C106D5-9B22-4492-ACCA-78C5A676ACF6}"/>
                    </a:ext>
                  </a:extLst>
                </p:cNvPr>
                <p:cNvSpPr/>
                <p:nvPr/>
              </p:nvSpPr>
              <p:spPr>
                <a:xfrm>
                  <a:off x="4760485" y="4896725"/>
                  <a:ext cx="294451" cy="29445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Graphic 108" descr="Thumbs up sign">
                  <a:extLst>
                    <a:ext uri="{FF2B5EF4-FFF2-40B4-BE49-F238E27FC236}">
                      <a16:creationId xmlns:a16="http://schemas.microsoft.com/office/drawing/2014/main" id="{F6C42969-3E85-4984-BE29-5FA604B72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7710" y="4953950"/>
                  <a:ext cx="180000" cy="180000"/>
                </a:xfrm>
                <a:prstGeom prst="rect">
                  <a:avLst/>
                </a:prstGeom>
              </p:spPr>
            </p:pic>
          </p:grpSp>
          <p:grpSp>
            <p:nvGrpSpPr>
              <p:cNvPr id="112" name="Group 111">
                <a:extLst>
                  <a:ext uri="{FF2B5EF4-FFF2-40B4-BE49-F238E27FC236}">
                    <a16:creationId xmlns:a16="http://schemas.microsoft.com/office/drawing/2014/main" id="{391BF552-A5F8-4271-9F3B-A1057FA2BC8A}"/>
                  </a:ext>
                </a:extLst>
              </p:cNvPr>
              <p:cNvGrpSpPr>
                <a:grpSpLocks noChangeAspect="1"/>
              </p:cNvGrpSpPr>
              <p:nvPr/>
            </p:nvGrpSpPr>
            <p:grpSpPr>
              <a:xfrm>
                <a:off x="5094093" y="4011926"/>
                <a:ext cx="144000" cy="144000"/>
                <a:chOff x="4760485" y="4896725"/>
                <a:chExt cx="294451" cy="294451"/>
              </a:xfrm>
            </p:grpSpPr>
            <p:sp>
              <p:nvSpPr>
                <p:cNvPr id="113" name="Oval 112">
                  <a:extLst>
                    <a:ext uri="{FF2B5EF4-FFF2-40B4-BE49-F238E27FC236}">
                      <a16:creationId xmlns:a16="http://schemas.microsoft.com/office/drawing/2014/main" id="{432D387F-6A2D-46AF-AF34-5E4470DB2D58}"/>
                    </a:ext>
                  </a:extLst>
                </p:cNvPr>
                <p:cNvSpPr/>
                <p:nvPr/>
              </p:nvSpPr>
              <p:spPr>
                <a:xfrm>
                  <a:off x="4760485" y="4896725"/>
                  <a:ext cx="294451" cy="2944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4" name="Graphic 113" descr="Heart">
                  <a:extLst>
                    <a:ext uri="{FF2B5EF4-FFF2-40B4-BE49-F238E27FC236}">
                      <a16:creationId xmlns:a16="http://schemas.microsoft.com/office/drawing/2014/main" id="{E7F3D6C4-536B-4A62-9B6B-09205366886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817709" y="4953949"/>
                  <a:ext cx="180000" cy="180000"/>
                </a:xfrm>
                <a:prstGeom prst="rect">
                  <a:avLst/>
                </a:prstGeom>
              </p:spPr>
            </p:pic>
          </p:grpSp>
          <p:grpSp>
            <p:nvGrpSpPr>
              <p:cNvPr id="115" name="Group 114">
                <a:extLst>
                  <a:ext uri="{FF2B5EF4-FFF2-40B4-BE49-F238E27FC236}">
                    <a16:creationId xmlns:a16="http://schemas.microsoft.com/office/drawing/2014/main" id="{7620E327-8D53-4F41-A5E0-6842358D06C4}"/>
                  </a:ext>
                </a:extLst>
              </p:cNvPr>
              <p:cNvGrpSpPr>
                <a:grpSpLocks noChangeAspect="1"/>
              </p:cNvGrpSpPr>
              <p:nvPr/>
            </p:nvGrpSpPr>
            <p:grpSpPr>
              <a:xfrm>
                <a:off x="5274562" y="4011926"/>
                <a:ext cx="144000" cy="144000"/>
                <a:chOff x="4760485" y="4896725"/>
                <a:chExt cx="294451" cy="294451"/>
              </a:xfrm>
            </p:grpSpPr>
            <p:sp>
              <p:nvSpPr>
                <p:cNvPr id="116" name="Oval 115">
                  <a:extLst>
                    <a:ext uri="{FF2B5EF4-FFF2-40B4-BE49-F238E27FC236}">
                      <a16:creationId xmlns:a16="http://schemas.microsoft.com/office/drawing/2014/main" id="{072FFFE7-BFE5-4DE4-86BE-E986EB7E56B1}"/>
                    </a:ext>
                  </a:extLst>
                </p:cNvPr>
                <p:cNvSpPr/>
                <p:nvPr/>
              </p:nvSpPr>
              <p:spPr>
                <a:xfrm>
                  <a:off x="4760485" y="4896725"/>
                  <a:ext cx="294451" cy="2944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7" name="Graphic 116" descr="Clapping hands">
                  <a:extLst>
                    <a:ext uri="{FF2B5EF4-FFF2-40B4-BE49-F238E27FC236}">
                      <a16:creationId xmlns:a16="http://schemas.microsoft.com/office/drawing/2014/main" id="{55F3B7B4-6254-4279-9B33-FB0940CF409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817709" y="4953949"/>
                  <a:ext cx="180000" cy="180000"/>
                </a:xfrm>
                <a:prstGeom prst="rect">
                  <a:avLst/>
                </a:prstGeom>
              </p:spPr>
            </p:pic>
          </p:grpSp>
        </p:grpSp>
        <p:cxnSp>
          <p:nvCxnSpPr>
            <p:cNvPr id="134" name="Straight Connector 133">
              <a:extLst>
                <a:ext uri="{FF2B5EF4-FFF2-40B4-BE49-F238E27FC236}">
                  <a16:creationId xmlns:a16="http://schemas.microsoft.com/office/drawing/2014/main" id="{E753C9EA-2B62-4F73-A6BC-E1D2B7383721}"/>
                </a:ext>
              </a:extLst>
            </p:cNvPr>
            <p:cNvCxnSpPr>
              <a:cxnSpLocks/>
            </p:cNvCxnSpPr>
            <p:nvPr/>
          </p:nvCxnSpPr>
          <p:spPr>
            <a:xfrm>
              <a:off x="4836207" y="3939902"/>
              <a:ext cx="2281412"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106" name="Main body">
            <a:extLst>
              <a:ext uri="{FF2B5EF4-FFF2-40B4-BE49-F238E27FC236}">
                <a16:creationId xmlns:a16="http://schemas.microsoft.com/office/drawing/2014/main" id="{C656EE0F-243E-4361-8532-4A6B0B6C3FC4}"/>
              </a:ext>
            </a:extLst>
          </p:cNvPr>
          <p:cNvSpPr/>
          <p:nvPr/>
        </p:nvSpPr>
        <p:spPr>
          <a:xfrm>
            <a:off x="5011397" y="1996405"/>
            <a:ext cx="2063852" cy="1770657"/>
          </a:xfrm>
          <a:prstGeom prst="rect">
            <a:avLst/>
          </a:prstGeom>
        </p:spPr>
        <p:txBody>
          <a:bodyPr wrap="square" lIns="108000" tIns="72000" rIns="180000" bIns="72000" anchor="t">
            <a:noAutofit/>
          </a:bodyPr>
          <a:lstStyle/>
          <a:p>
            <a:r>
              <a:rPr lang="en-GB" sz="800" dirty="0">
                <a:solidFill>
                  <a:srgbClr val="D9DADB">
                    <a:lumMod val="50000"/>
                  </a:srgbClr>
                </a:solidFill>
                <a:latin typeface="Arial" panose="020B0604020202020204" pitchFamily="34" charset="0"/>
                <a:cs typeface="Arial" panose="020B0604020202020204" pitchFamily="34" charset="0"/>
              </a:rPr>
              <a:t>Hi</a:t>
            </a:r>
          </a:p>
          <a:p>
            <a:endParaRPr lang="en-GB" sz="800"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Fab question so great to hear from </a:t>
            </a:r>
            <a:br>
              <a:rPr lang="en-GB" sz="800" dirty="0">
                <a:solidFill>
                  <a:srgbClr val="D9DADB">
                    <a:lumMod val="50000"/>
                  </a:srgbClr>
                </a:solidFill>
                <a:latin typeface="Arial" panose="020B0604020202020204" pitchFamily="34" charset="0"/>
                <a:cs typeface="Arial" panose="020B0604020202020204" pitchFamily="34" charset="0"/>
              </a:rPr>
            </a:br>
            <a:r>
              <a:rPr lang="en-GB" sz="800" dirty="0">
                <a:solidFill>
                  <a:srgbClr val="D9DADB">
                    <a:lumMod val="50000"/>
                  </a:srgbClr>
                </a:solidFill>
                <a:latin typeface="Arial" panose="020B0604020202020204" pitchFamily="34" charset="0"/>
                <a:cs typeface="Arial" panose="020B0604020202020204" pitchFamily="34" charset="0"/>
              </a:rPr>
              <a:t>you! I’m loving it, virtual coffees, remote hangouts, catching up with peeps I haven’t had time to recently </a:t>
            </a:r>
            <a:r>
              <a:rPr lang="en-GB" sz="800" dirty="0">
                <a:solidFill>
                  <a:srgbClr val="D9DADB">
                    <a:lumMod val="50000"/>
                  </a:srgbClr>
                </a:solidFill>
                <a:latin typeface="Arial" panose="020B0604020202020204" pitchFamily="34" charset="0"/>
                <a:cs typeface="Arial" panose="020B0604020202020204" pitchFamily="34" charset="0"/>
                <a:sym typeface="Wingdings" pitchFamily="2" charset="2"/>
              </a:rPr>
              <a:t> All good thanks, apart from the words ‘social distancing’ (double shudder!) </a:t>
            </a:r>
            <a:br>
              <a:rPr lang="en-GB" sz="800" dirty="0">
                <a:solidFill>
                  <a:srgbClr val="D9DADB">
                    <a:lumMod val="50000"/>
                  </a:srgbClr>
                </a:solidFill>
                <a:latin typeface="Arial" panose="020B0604020202020204" pitchFamily="34" charset="0"/>
                <a:cs typeface="Arial" panose="020B0604020202020204" pitchFamily="34" charset="0"/>
                <a:sym typeface="Wingdings" pitchFamily="2" charset="2"/>
              </a:rPr>
            </a:br>
            <a:r>
              <a:rPr lang="en-GB" sz="800" dirty="0">
                <a:solidFill>
                  <a:srgbClr val="D9DADB">
                    <a:lumMod val="50000"/>
                  </a:srgbClr>
                </a:solidFill>
                <a:latin typeface="Arial" panose="020B0604020202020204" pitchFamily="34" charset="0"/>
                <a:cs typeface="Arial" panose="020B0604020202020204" pitchFamily="34" charset="0"/>
                <a:sym typeface="Wingdings" pitchFamily="2" charset="2"/>
              </a:rPr>
              <a:t>it’s all great! Glad that all the stores </a:t>
            </a:r>
            <a:br>
              <a:rPr lang="en-GB" sz="800" dirty="0">
                <a:solidFill>
                  <a:srgbClr val="D9DADB">
                    <a:lumMod val="50000"/>
                  </a:srgbClr>
                </a:solidFill>
                <a:latin typeface="Arial" panose="020B0604020202020204" pitchFamily="34" charset="0"/>
                <a:cs typeface="Arial" panose="020B0604020202020204" pitchFamily="34" charset="0"/>
                <a:sym typeface="Wingdings" pitchFamily="2" charset="2"/>
              </a:rPr>
            </a:br>
            <a:r>
              <a:rPr lang="en-GB" sz="800" dirty="0">
                <a:solidFill>
                  <a:srgbClr val="D9DADB">
                    <a:lumMod val="50000"/>
                  </a:srgbClr>
                </a:solidFill>
                <a:latin typeface="Arial" panose="020B0604020202020204" pitchFamily="34" charset="0"/>
                <a:cs typeface="Arial" panose="020B0604020202020204" pitchFamily="34" charset="0"/>
                <a:sym typeface="Wingdings" pitchFamily="2" charset="2"/>
              </a:rPr>
              <a:t>no longer have shortages. What a NIGHTMARE! I was panicking about running out of the essentials – Lol!!! Don’t be a stranger - CGJ</a:t>
            </a:r>
            <a:endParaRPr lang="en-GB" sz="800" dirty="0">
              <a:latin typeface="Arial" panose="020B0604020202020204" pitchFamily="34" charset="0"/>
              <a:cs typeface="Arial" panose="020B0604020202020204" pitchFamily="34" charset="0"/>
            </a:endParaRPr>
          </a:p>
        </p:txBody>
      </p:sp>
      <p:sp>
        <p:nvSpPr>
          <p:cNvPr id="120" name="Rectangle 119">
            <a:extLst>
              <a:ext uri="{FF2B5EF4-FFF2-40B4-BE49-F238E27FC236}">
                <a16:creationId xmlns:a16="http://schemas.microsoft.com/office/drawing/2014/main" id="{61809B3F-528A-42A7-BC94-66F149D69545}"/>
              </a:ext>
            </a:extLst>
          </p:cNvPr>
          <p:cNvSpPr/>
          <p:nvPr/>
        </p:nvSpPr>
        <p:spPr>
          <a:xfrm>
            <a:off x="5353390" y="1683720"/>
            <a:ext cx="1623828" cy="317516"/>
          </a:xfrm>
          <a:prstGeom prst="rect">
            <a:avLst/>
          </a:prstGeom>
        </p:spPr>
        <p:txBody>
          <a:bodyPr wrap="square" lIns="72000" tIns="72000" rIns="72000" bIns="72000" anchor="ctr">
            <a:noAutofit/>
          </a:bodyPr>
          <a:lstStyle/>
          <a:p>
            <a:r>
              <a:rPr lang="en-GB" sz="800" b="1" dirty="0">
                <a:solidFill>
                  <a:srgbClr val="D9DADB">
                    <a:lumMod val="50000"/>
                  </a:srgbClr>
                </a:solidFill>
                <a:latin typeface="Arial" panose="020B0604020202020204" pitchFamily="34" charset="0"/>
                <a:cs typeface="Arial" panose="020B0604020202020204" pitchFamily="34" charset="0"/>
              </a:rPr>
              <a:t>Jaz – 1</a:t>
            </a:r>
            <a:r>
              <a:rPr lang="en-GB" sz="800" b="1" baseline="30000" dirty="0">
                <a:solidFill>
                  <a:srgbClr val="D9DADB">
                    <a:lumMod val="50000"/>
                  </a:srgbClr>
                </a:solidFill>
                <a:latin typeface="Arial" panose="020B0604020202020204" pitchFamily="34" charset="0"/>
                <a:cs typeface="Arial" panose="020B0604020202020204" pitchFamily="34" charset="0"/>
              </a:rPr>
              <a:t>st</a:t>
            </a:r>
            <a:endParaRPr lang="en-GB" sz="800" b="1"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Associate Consultant</a:t>
            </a:r>
            <a:endParaRPr lang="en-GB" sz="800" dirty="0">
              <a:latin typeface="Arial" panose="020B0604020202020204" pitchFamily="34" charset="0"/>
              <a:cs typeface="Arial" panose="020B0604020202020204" pitchFamily="34" charset="0"/>
            </a:endParaRPr>
          </a:p>
        </p:txBody>
      </p:sp>
      <p:cxnSp>
        <p:nvCxnSpPr>
          <p:cNvPr id="93" name="Straight Connector 92">
            <a:extLst>
              <a:ext uri="{FF2B5EF4-FFF2-40B4-BE49-F238E27FC236}">
                <a16:creationId xmlns:a16="http://schemas.microsoft.com/office/drawing/2014/main" id="{0C1F998F-33AC-47AF-A547-1C83C4826C39}"/>
              </a:ext>
            </a:extLst>
          </p:cNvPr>
          <p:cNvCxnSpPr>
            <a:cxnSpLocks/>
          </p:cNvCxnSpPr>
          <p:nvPr/>
        </p:nvCxnSpPr>
        <p:spPr>
          <a:xfrm>
            <a:off x="4998932" y="1619689"/>
            <a:ext cx="2012178"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F0B0999B-32A2-41FD-963A-5E3ED2443270}"/>
              </a:ext>
            </a:extLst>
          </p:cNvPr>
          <p:cNvSpPr/>
          <p:nvPr/>
        </p:nvSpPr>
        <p:spPr>
          <a:xfrm>
            <a:off x="5353390" y="1247768"/>
            <a:ext cx="1623828" cy="317516"/>
          </a:xfrm>
          <a:prstGeom prst="rect">
            <a:avLst/>
          </a:prstGeom>
        </p:spPr>
        <p:txBody>
          <a:bodyPr wrap="square" lIns="72000" tIns="72000" rIns="72000" bIns="72000" anchor="ctr">
            <a:noAutofit/>
          </a:bodyPr>
          <a:lstStyle/>
          <a:p>
            <a:r>
              <a:rPr lang="en-GB" sz="800" b="1" dirty="0" err="1">
                <a:solidFill>
                  <a:srgbClr val="D9DADB">
                    <a:lumMod val="50000"/>
                  </a:srgbClr>
                </a:solidFill>
                <a:latin typeface="Arial" panose="020B0604020202020204" pitchFamily="34" charset="0"/>
                <a:cs typeface="Arial" panose="020B0604020202020204" pitchFamily="34" charset="0"/>
              </a:rPr>
              <a:t>Sukhi</a:t>
            </a:r>
            <a:r>
              <a:rPr lang="en-GB" sz="800" b="1" dirty="0">
                <a:solidFill>
                  <a:srgbClr val="D9DADB">
                    <a:lumMod val="50000"/>
                  </a:srgbClr>
                </a:solidFill>
                <a:latin typeface="Arial" panose="020B0604020202020204" pitchFamily="34" charset="0"/>
                <a:cs typeface="Arial" panose="020B0604020202020204" pitchFamily="34" charset="0"/>
              </a:rPr>
              <a:t> – 1</a:t>
            </a:r>
            <a:r>
              <a:rPr lang="en-GB" sz="800" b="1" baseline="30000" dirty="0">
                <a:solidFill>
                  <a:srgbClr val="D9DADB">
                    <a:lumMod val="50000"/>
                  </a:srgbClr>
                </a:solidFill>
                <a:latin typeface="Arial" panose="020B0604020202020204" pitchFamily="34" charset="0"/>
                <a:cs typeface="Arial" panose="020B0604020202020204" pitchFamily="34" charset="0"/>
              </a:rPr>
              <a:t>st</a:t>
            </a:r>
            <a:endParaRPr lang="en-GB" sz="800" b="1"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Business Development Manager</a:t>
            </a:r>
            <a:endParaRPr lang="en-GB" sz="800" dirty="0">
              <a:latin typeface="Arial" panose="020B0604020202020204" pitchFamily="34" charset="0"/>
              <a:cs typeface="Arial" panose="020B0604020202020204" pitchFamily="34" charset="0"/>
            </a:endParaRPr>
          </a:p>
        </p:txBody>
      </p:sp>
      <p:sp>
        <p:nvSpPr>
          <p:cNvPr id="86" name="Grey Box">
            <a:extLst>
              <a:ext uri="{FF2B5EF4-FFF2-40B4-BE49-F238E27FC236}">
                <a16:creationId xmlns:a16="http://schemas.microsoft.com/office/drawing/2014/main" id="{C73005BC-A580-45E8-B84A-9E744EEDA5B1}"/>
              </a:ext>
            </a:extLst>
          </p:cNvPr>
          <p:cNvSpPr/>
          <p:nvPr/>
        </p:nvSpPr>
        <p:spPr>
          <a:xfrm>
            <a:off x="4975336" y="955858"/>
            <a:ext cx="2063852" cy="222261"/>
          </a:xfrm>
          <a:prstGeom prst="roundRect">
            <a:avLst>
              <a:gd name="adj" fmla="val 0"/>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2">
                  <a:lumMod val="50000"/>
                </a:schemeClr>
              </a:solidFill>
            </a:endParaRPr>
          </a:p>
        </p:txBody>
      </p:sp>
      <p:sp>
        <p:nvSpPr>
          <p:cNvPr id="87" name="White box">
            <a:extLst>
              <a:ext uri="{FF2B5EF4-FFF2-40B4-BE49-F238E27FC236}">
                <a16:creationId xmlns:a16="http://schemas.microsoft.com/office/drawing/2014/main" id="{2FED8C9F-A805-4CC1-B635-0CFB1B8845A9}"/>
              </a:ext>
            </a:extLst>
          </p:cNvPr>
          <p:cNvSpPr/>
          <p:nvPr/>
        </p:nvSpPr>
        <p:spPr>
          <a:xfrm>
            <a:off x="5039345" y="987609"/>
            <a:ext cx="1746336" cy="158758"/>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2">
                  <a:lumMod val="50000"/>
                </a:schemeClr>
              </a:solidFill>
            </a:endParaRPr>
          </a:p>
        </p:txBody>
      </p:sp>
      <p:pic>
        <p:nvPicPr>
          <p:cNvPr id="89" name="Pencil" descr="Pencil">
            <a:extLst>
              <a:ext uri="{FF2B5EF4-FFF2-40B4-BE49-F238E27FC236}">
                <a16:creationId xmlns:a16="http://schemas.microsoft.com/office/drawing/2014/main" id="{371C981A-E5DD-43F2-A1E8-2FE28C4991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87416" y="1022536"/>
            <a:ext cx="88904" cy="88904"/>
          </a:xfrm>
          <a:prstGeom prst="rect">
            <a:avLst/>
          </a:prstGeom>
        </p:spPr>
      </p:pic>
      <p:sp>
        <p:nvSpPr>
          <p:cNvPr id="88" name="Write a post">
            <a:extLst>
              <a:ext uri="{FF2B5EF4-FFF2-40B4-BE49-F238E27FC236}">
                <a16:creationId xmlns:a16="http://schemas.microsoft.com/office/drawing/2014/main" id="{8CE2A4A4-B373-476A-995D-B2B0A125AFA8}"/>
              </a:ext>
            </a:extLst>
          </p:cNvPr>
          <p:cNvSpPr/>
          <p:nvPr/>
        </p:nvSpPr>
        <p:spPr>
          <a:xfrm>
            <a:off x="5210809" y="1001200"/>
            <a:ext cx="649962" cy="131577"/>
          </a:xfrm>
          <a:prstGeom prst="rect">
            <a:avLst/>
          </a:prstGeom>
        </p:spPr>
        <p:txBody>
          <a:bodyPr wrap="none" lIns="72000" tIns="72000" rIns="72000" bIns="72000" anchor="ctr" anchorCtr="0">
            <a:noAutofit/>
          </a:bodyPr>
          <a:lstStyle/>
          <a:p>
            <a:r>
              <a:rPr lang="en-GB" sz="800" b="1" dirty="0">
                <a:solidFill>
                  <a:srgbClr val="D9DADB">
                    <a:lumMod val="50000"/>
                  </a:srgbClr>
                </a:solidFill>
                <a:latin typeface="Arial" panose="020B0604020202020204" pitchFamily="34" charset="0"/>
                <a:cs typeface="Arial" panose="020B0604020202020204" pitchFamily="34" charset="0"/>
              </a:rPr>
              <a:t>Write a post</a:t>
            </a:r>
            <a:endParaRPr lang="en-GB" sz="1050" b="1" dirty="0">
              <a:latin typeface="Arial" panose="020B0604020202020204" pitchFamily="34" charset="0"/>
              <a:cs typeface="Arial" panose="020B0604020202020204" pitchFamily="34" charset="0"/>
            </a:endParaRPr>
          </a:p>
        </p:txBody>
      </p:sp>
      <p:pic>
        <p:nvPicPr>
          <p:cNvPr id="90" name="Cam" descr="Camera">
            <a:extLst>
              <a:ext uri="{FF2B5EF4-FFF2-40B4-BE49-F238E27FC236}">
                <a16:creationId xmlns:a16="http://schemas.microsoft.com/office/drawing/2014/main" id="{E8C7153D-C795-48C3-8C78-E1EF36E72F3E}"/>
              </a:ext>
            </a:extLst>
          </p:cNvPr>
          <p:cNvPicPr preferRelativeResize="0">
            <a:picLocks/>
          </p:cNvPicPr>
          <p:nvPr/>
        </p:nvPicPr>
        <p:blipFill>
          <a:blip r:embed="rId11">
            <a:extLst>
              <a:ext uri="{96DAC541-7B7A-43D3-8B79-37D633B846F1}">
                <asvg:svgBlip xmlns:asvg="http://schemas.microsoft.com/office/drawing/2016/SVG/main" r:embed="rId12"/>
              </a:ext>
            </a:extLst>
          </a:blip>
          <a:stretch>
            <a:fillRect/>
          </a:stretch>
        </p:blipFill>
        <p:spPr>
          <a:xfrm>
            <a:off x="6835038" y="995148"/>
            <a:ext cx="158758" cy="143682"/>
          </a:xfrm>
          <a:prstGeom prst="rect">
            <a:avLst/>
          </a:prstGeom>
        </p:spPr>
      </p:pic>
      <p:sp>
        <p:nvSpPr>
          <p:cNvPr id="76" name="Blue box">
            <a:extLst>
              <a:ext uri="{FF2B5EF4-FFF2-40B4-BE49-F238E27FC236}">
                <a16:creationId xmlns:a16="http://schemas.microsoft.com/office/drawing/2014/main" id="{9ADDD770-627F-474D-AAC5-DBEA0D7CC041}"/>
              </a:ext>
            </a:extLst>
          </p:cNvPr>
          <p:cNvSpPr>
            <a:spLocks noChangeAspect="1"/>
          </p:cNvSpPr>
          <p:nvPr/>
        </p:nvSpPr>
        <p:spPr>
          <a:xfrm>
            <a:off x="4975336" y="378005"/>
            <a:ext cx="2063852" cy="578300"/>
          </a:xfrm>
          <a:prstGeom prst="round2SameRect">
            <a:avLst>
              <a:gd name="adj1" fmla="val 12046"/>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ind box">
            <a:extLst>
              <a:ext uri="{FF2B5EF4-FFF2-40B4-BE49-F238E27FC236}">
                <a16:creationId xmlns:a16="http://schemas.microsoft.com/office/drawing/2014/main" id="{2022BCF6-1BD8-47A8-98AF-4612EDCEC6BA}"/>
              </a:ext>
            </a:extLst>
          </p:cNvPr>
          <p:cNvSpPr/>
          <p:nvPr/>
        </p:nvSpPr>
        <p:spPr>
          <a:xfrm>
            <a:off x="5465926" y="672889"/>
            <a:ext cx="1428820" cy="190509"/>
          </a:xfrm>
          <a:prstGeom prst="roundRect">
            <a:avLst/>
          </a:prstGeom>
          <a:solidFill>
            <a:srgbClr val="D9D9D9"/>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36000" bIns="72000" rtlCol="0" anchor="ctr"/>
          <a:lstStyle/>
          <a:p>
            <a:pPr algn="ctr"/>
            <a:r>
              <a:rPr lang="en-GB" sz="800" b="1" dirty="0">
                <a:solidFill>
                  <a:schemeClr val="bg2">
                    <a:lumMod val="50000"/>
                  </a:schemeClr>
                </a:solidFill>
                <a:latin typeface="Arial" panose="020B0604020202020204" pitchFamily="34" charset="0"/>
                <a:cs typeface="Arial" panose="020B0604020202020204" pitchFamily="34" charset="0"/>
              </a:rPr>
              <a:t>Find People, jobs and…</a:t>
            </a:r>
          </a:p>
        </p:txBody>
      </p:sp>
      <p:sp>
        <p:nvSpPr>
          <p:cNvPr id="125" name="Mag" descr="Magnifying glass">
            <a:extLst>
              <a:ext uri="{FF2B5EF4-FFF2-40B4-BE49-F238E27FC236}">
                <a16:creationId xmlns:a16="http://schemas.microsoft.com/office/drawing/2014/main" id="{87779558-07CE-4E32-BA0C-3EA315FB1FCD}"/>
              </a:ext>
            </a:extLst>
          </p:cNvPr>
          <p:cNvSpPr/>
          <p:nvPr/>
        </p:nvSpPr>
        <p:spPr>
          <a:xfrm>
            <a:off x="5507311" y="704640"/>
            <a:ext cx="127006" cy="127006"/>
          </a:xfrm>
          <a:custGeom>
            <a:avLst/>
            <a:gdLst>
              <a:gd name="connsiteX0" fmla="*/ 121798 w 125025"/>
              <a:gd name="connsiteY0" fmla="*/ 106119 h 125125"/>
              <a:gd name="connsiteX1" fmla="*/ 102000 w 125025"/>
              <a:gd name="connsiteY1" fmla="*/ 86321 h 125125"/>
              <a:gd name="connsiteX2" fmla="*/ 92180 w 125025"/>
              <a:gd name="connsiteY2" fmla="*/ 83311 h 125125"/>
              <a:gd name="connsiteX3" fmla="*/ 85211 w 125025"/>
              <a:gd name="connsiteY3" fmla="*/ 76342 h 125125"/>
              <a:gd name="connsiteX4" fmla="*/ 95031 w 125025"/>
              <a:gd name="connsiteY4" fmla="*/ 47516 h 125125"/>
              <a:gd name="connsiteX5" fmla="*/ 47516 w 125025"/>
              <a:gd name="connsiteY5" fmla="*/ 0 h 125125"/>
              <a:gd name="connsiteX6" fmla="*/ 0 w 125025"/>
              <a:gd name="connsiteY6" fmla="*/ 47516 h 125125"/>
              <a:gd name="connsiteX7" fmla="*/ 47516 w 125025"/>
              <a:gd name="connsiteY7" fmla="*/ 95032 h 125125"/>
              <a:gd name="connsiteX8" fmla="*/ 76342 w 125025"/>
              <a:gd name="connsiteY8" fmla="*/ 85212 h 125125"/>
              <a:gd name="connsiteX9" fmla="*/ 83311 w 125025"/>
              <a:gd name="connsiteY9" fmla="*/ 92181 h 125125"/>
              <a:gd name="connsiteX10" fmla="*/ 86320 w 125025"/>
              <a:gd name="connsiteY10" fmla="*/ 102001 h 125125"/>
              <a:gd name="connsiteX11" fmla="*/ 106118 w 125025"/>
              <a:gd name="connsiteY11" fmla="*/ 121799 h 125125"/>
              <a:gd name="connsiteX12" fmla="*/ 114038 w 125025"/>
              <a:gd name="connsiteY12" fmla="*/ 125125 h 125125"/>
              <a:gd name="connsiteX13" fmla="*/ 121957 w 125025"/>
              <a:gd name="connsiteY13" fmla="*/ 121799 h 125125"/>
              <a:gd name="connsiteX14" fmla="*/ 121798 w 125025"/>
              <a:gd name="connsiteY14" fmla="*/ 106119 h 125125"/>
              <a:gd name="connsiteX15" fmla="*/ 47357 w 125025"/>
              <a:gd name="connsiteY15" fmla="*/ 85370 h 125125"/>
              <a:gd name="connsiteX16" fmla="*/ 9345 w 125025"/>
              <a:gd name="connsiteY16" fmla="*/ 47358 h 125125"/>
              <a:gd name="connsiteX17" fmla="*/ 47357 w 125025"/>
              <a:gd name="connsiteY17" fmla="*/ 9345 h 125125"/>
              <a:gd name="connsiteX18" fmla="*/ 85370 w 125025"/>
              <a:gd name="connsiteY18" fmla="*/ 47358 h 125125"/>
              <a:gd name="connsiteX19" fmla="*/ 47357 w 125025"/>
              <a:gd name="connsiteY19" fmla="*/ 85370 h 12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025" h="125125">
                <a:moveTo>
                  <a:pt x="121798" y="106119"/>
                </a:moveTo>
                <a:lnTo>
                  <a:pt x="102000" y="86321"/>
                </a:lnTo>
                <a:cubicBezTo>
                  <a:pt x="99308" y="83628"/>
                  <a:pt x="95665" y="82678"/>
                  <a:pt x="92180" y="83311"/>
                </a:cubicBezTo>
                <a:lnTo>
                  <a:pt x="85211" y="76342"/>
                </a:lnTo>
                <a:cubicBezTo>
                  <a:pt x="91388" y="68423"/>
                  <a:pt x="95031" y="58286"/>
                  <a:pt x="95031" y="47516"/>
                </a:cubicBezTo>
                <a:cubicBezTo>
                  <a:pt x="95031" y="21382"/>
                  <a:pt x="73649" y="0"/>
                  <a:pt x="47516" y="0"/>
                </a:cubicBezTo>
                <a:cubicBezTo>
                  <a:pt x="21382" y="0"/>
                  <a:pt x="0" y="21382"/>
                  <a:pt x="0" y="47516"/>
                </a:cubicBezTo>
                <a:cubicBezTo>
                  <a:pt x="0" y="73650"/>
                  <a:pt x="21382" y="95032"/>
                  <a:pt x="47516" y="95032"/>
                </a:cubicBezTo>
                <a:cubicBezTo>
                  <a:pt x="58286" y="95032"/>
                  <a:pt x="68264" y="91389"/>
                  <a:pt x="76342" y="85212"/>
                </a:cubicBezTo>
                <a:lnTo>
                  <a:pt x="83311" y="92181"/>
                </a:lnTo>
                <a:cubicBezTo>
                  <a:pt x="82677" y="95665"/>
                  <a:pt x="83628" y="99308"/>
                  <a:pt x="86320" y="102001"/>
                </a:cubicBezTo>
                <a:lnTo>
                  <a:pt x="106118" y="121799"/>
                </a:lnTo>
                <a:cubicBezTo>
                  <a:pt x="108336" y="124017"/>
                  <a:pt x="111187" y="125125"/>
                  <a:pt x="114038" y="125125"/>
                </a:cubicBezTo>
                <a:cubicBezTo>
                  <a:pt x="116888" y="125125"/>
                  <a:pt x="119739" y="124017"/>
                  <a:pt x="121957" y="121799"/>
                </a:cubicBezTo>
                <a:cubicBezTo>
                  <a:pt x="126075" y="117364"/>
                  <a:pt x="126075" y="110395"/>
                  <a:pt x="121798" y="106119"/>
                </a:cubicBezTo>
                <a:close/>
                <a:moveTo>
                  <a:pt x="47357" y="85370"/>
                </a:moveTo>
                <a:cubicBezTo>
                  <a:pt x="26450" y="85370"/>
                  <a:pt x="9345" y="68265"/>
                  <a:pt x="9345" y="47358"/>
                </a:cubicBezTo>
                <a:cubicBezTo>
                  <a:pt x="9345" y="26451"/>
                  <a:pt x="26450" y="9345"/>
                  <a:pt x="47357" y="9345"/>
                </a:cubicBezTo>
                <a:cubicBezTo>
                  <a:pt x="68264" y="9345"/>
                  <a:pt x="85370" y="26451"/>
                  <a:pt x="85370" y="47358"/>
                </a:cubicBezTo>
                <a:cubicBezTo>
                  <a:pt x="85370" y="68265"/>
                  <a:pt x="68264" y="85370"/>
                  <a:pt x="47357" y="85370"/>
                </a:cubicBezTo>
                <a:close/>
              </a:path>
            </a:pathLst>
          </a:custGeom>
          <a:solidFill>
            <a:srgbClr val="7F7F7F"/>
          </a:solidFill>
          <a:ln w="1488" cap="flat">
            <a:noFill/>
            <a:prstDash val="solid"/>
            <a:miter/>
          </a:ln>
        </p:spPr>
        <p:txBody>
          <a:bodyPr rtlCol="0" anchor="ctr"/>
          <a:lstStyle/>
          <a:p>
            <a:endParaRPr lang="en-GB"/>
          </a:p>
        </p:txBody>
      </p:sp>
      <p:sp>
        <p:nvSpPr>
          <p:cNvPr id="156" name="Oval 155">
            <a:extLst>
              <a:ext uri="{FF2B5EF4-FFF2-40B4-BE49-F238E27FC236}">
                <a16:creationId xmlns:a16="http://schemas.microsoft.com/office/drawing/2014/main" id="{54315686-2930-45A8-ADF0-61C7F75FBE31}"/>
              </a:ext>
            </a:extLst>
          </p:cNvPr>
          <p:cNvSpPr/>
          <p:nvPr/>
        </p:nvSpPr>
        <p:spPr>
          <a:xfrm>
            <a:off x="5101571" y="677336"/>
            <a:ext cx="190509" cy="190509"/>
          </a:xfrm>
          <a:prstGeom prst="ellipse">
            <a:avLst/>
          </a:prstGeom>
          <a:solidFill>
            <a:schemeClr val="bg1"/>
          </a:solidFill>
          <a:ln>
            <a:solidFill>
              <a:srgbClr val="E2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ACB0F627-3162-4C1B-8632-B92389B3AD2C}"/>
              </a:ext>
            </a:extLst>
          </p:cNvPr>
          <p:cNvSpPr/>
          <p:nvPr/>
        </p:nvSpPr>
        <p:spPr>
          <a:xfrm>
            <a:off x="5090992" y="1350409"/>
            <a:ext cx="127006" cy="127006"/>
          </a:xfrm>
          <a:prstGeom prst="ellipse">
            <a:avLst/>
          </a:prstGeom>
          <a:solidFill>
            <a:schemeClr val="bg1"/>
          </a:solidFill>
          <a:ln>
            <a:solidFill>
              <a:srgbClr val="E2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67BD7341-CCEB-4767-BFDE-20DAB948DD4B}"/>
              </a:ext>
            </a:extLst>
          </p:cNvPr>
          <p:cNvSpPr/>
          <p:nvPr/>
        </p:nvSpPr>
        <p:spPr>
          <a:xfrm>
            <a:off x="5090992" y="1767785"/>
            <a:ext cx="127006" cy="127006"/>
          </a:xfrm>
          <a:prstGeom prst="ellipse">
            <a:avLst/>
          </a:prstGeom>
          <a:solidFill>
            <a:schemeClr val="bg1"/>
          </a:solid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 name="Graphic 122">
            <a:extLst>
              <a:ext uri="{FF2B5EF4-FFF2-40B4-BE49-F238E27FC236}">
                <a16:creationId xmlns:a16="http://schemas.microsoft.com/office/drawing/2014/main" id="{C32DAD13-8F15-498D-9BA9-B90FBD8A2BD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60032" y="303498"/>
            <a:ext cx="2292297" cy="4536504"/>
          </a:xfrm>
          <a:prstGeom prst="rect">
            <a:avLst/>
          </a:prstGeom>
          <a:effectLst>
            <a:outerShdw blurRad="50800" dist="38100" dir="2700000" algn="tl" rotWithShape="0">
              <a:schemeClr val="tx1">
                <a:alpha val="20000"/>
              </a:schemeClr>
            </a:outerShdw>
          </a:effectLst>
        </p:spPr>
      </p:pic>
      <p:sp>
        <p:nvSpPr>
          <p:cNvPr id="164" name="Title 163">
            <a:extLst>
              <a:ext uri="{FF2B5EF4-FFF2-40B4-BE49-F238E27FC236}">
                <a16:creationId xmlns:a16="http://schemas.microsoft.com/office/drawing/2014/main" id="{F9C96B14-C73E-44AB-9FB2-BE3151B042B0}"/>
              </a:ext>
            </a:extLst>
          </p:cNvPr>
          <p:cNvSpPr>
            <a:spLocks noGrp="1"/>
          </p:cNvSpPr>
          <p:nvPr>
            <p:ph type="title"/>
          </p:nvPr>
        </p:nvSpPr>
        <p:spPr>
          <a:xfrm>
            <a:off x="503040" y="141479"/>
            <a:ext cx="4068960" cy="1300005"/>
          </a:xfrm>
        </p:spPr>
        <p:txBody>
          <a:bodyPr>
            <a:normAutofit/>
          </a:bodyPr>
          <a:lstStyle/>
          <a:p>
            <a:r>
              <a:rPr lang="en-GB" dirty="0"/>
              <a:t>Recognising </a:t>
            </a:r>
            <a:br>
              <a:rPr lang="en-GB" dirty="0"/>
            </a:br>
            <a:r>
              <a:rPr lang="en-GB" dirty="0"/>
              <a:t>Type</a:t>
            </a:r>
          </a:p>
        </p:txBody>
      </p:sp>
    </p:spTree>
    <p:extLst>
      <p:ext uri="{BB962C8B-B14F-4D97-AF65-F5344CB8AC3E}">
        <p14:creationId xmlns:p14="http://schemas.microsoft.com/office/powerpoint/2010/main" val="330455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6"/>
                                        </p:tgtEl>
                                        <p:attrNameLst>
                                          <p:attrName>fillcolor</p:attrName>
                                        </p:attrNameLst>
                                      </p:cBhvr>
                                      <p:to>
                                        <a:srgbClr val="FCC94F"/>
                                      </p:to>
                                    </p:animClr>
                                    <p:set>
                                      <p:cBhvr>
                                        <p:cTn id="7" dur="2000" fill="hold"/>
                                        <p:tgtEl>
                                          <p:spTgt spid="106"/>
                                        </p:tgtEl>
                                        <p:attrNameLst>
                                          <p:attrName>fill.type</p:attrName>
                                        </p:attrNameLst>
                                      </p:cBhvr>
                                      <p:to>
                                        <p:strVal val="solid"/>
                                      </p:to>
                                    </p:set>
                                    <p:set>
                                      <p:cBhvr>
                                        <p:cTn id="8" dur="2000" fill="hold"/>
                                        <p:tgtEl>
                                          <p:spTgt spid="10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in body">
            <a:extLst>
              <a:ext uri="{FF2B5EF4-FFF2-40B4-BE49-F238E27FC236}">
                <a16:creationId xmlns:a16="http://schemas.microsoft.com/office/drawing/2014/main" id="{E2E430BF-BB4C-4011-B67A-08052371A410}"/>
              </a:ext>
            </a:extLst>
          </p:cNvPr>
          <p:cNvSpPr/>
          <p:nvPr/>
        </p:nvSpPr>
        <p:spPr>
          <a:xfrm>
            <a:off x="2411761" y="1347614"/>
            <a:ext cx="4320480" cy="2448272"/>
          </a:xfrm>
          <a:prstGeom prst="rect">
            <a:avLst/>
          </a:prstGeom>
          <a:solidFill>
            <a:schemeClr val="bg1"/>
          </a:solidFill>
          <a:effectLst>
            <a:outerShdw blurRad="50800" dist="38100" dir="2700000" algn="tl" rotWithShape="0">
              <a:prstClr val="black">
                <a:alpha val="20000"/>
              </a:prstClr>
            </a:outerShdw>
          </a:effectLst>
        </p:spPr>
        <p:txBody>
          <a:bodyPr wrap="square" lIns="108000" tIns="72000" rIns="180000" bIns="72000" anchor="t">
            <a:noAutofit/>
          </a:bodyPr>
          <a:lstStyle/>
          <a:p>
            <a:r>
              <a:rPr lang="en-GB" sz="1400" dirty="0">
                <a:solidFill>
                  <a:srgbClr val="D9DADB">
                    <a:lumMod val="50000"/>
                  </a:srgbClr>
                </a:solidFill>
                <a:latin typeface="Arial" panose="020B0604020202020204" pitchFamily="34" charset="0"/>
                <a:cs typeface="Arial" panose="020B0604020202020204" pitchFamily="34" charset="0"/>
              </a:rPr>
              <a:t>Hi</a:t>
            </a:r>
          </a:p>
          <a:p>
            <a:endParaRPr lang="en-GB" sz="1400" dirty="0">
              <a:solidFill>
                <a:srgbClr val="D9DADB">
                  <a:lumMod val="50000"/>
                </a:srgbClr>
              </a:solidFill>
              <a:latin typeface="Arial" panose="020B0604020202020204" pitchFamily="34" charset="0"/>
              <a:cs typeface="Arial" panose="020B0604020202020204" pitchFamily="34" charset="0"/>
            </a:endParaRPr>
          </a:p>
          <a:p>
            <a:r>
              <a:rPr lang="en-GB" sz="1400" dirty="0">
                <a:solidFill>
                  <a:srgbClr val="D9DADB">
                    <a:lumMod val="50000"/>
                  </a:srgbClr>
                </a:solidFill>
                <a:latin typeface="Arial" panose="020B0604020202020204" pitchFamily="34" charset="0"/>
                <a:cs typeface="Arial" panose="020B0604020202020204" pitchFamily="34" charset="0"/>
              </a:rPr>
              <a:t>Fab question so great to hear from you! I’m loving it, virtual coffees, remote hangouts, catching up with peeps I haven’t had time to recently </a:t>
            </a:r>
            <a:r>
              <a:rPr lang="en-GB" sz="1400" dirty="0">
                <a:solidFill>
                  <a:srgbClr val="D9DADB">
                    <a:lumMod val="50000"/>
                  </a:srgbClr>
                </a:solidFill>
                <a:latin typeface="Arial" panose="020B0604020202020204" pitchFamily="34" charset="0"/>
                <a:cs typeface="Arial" panose="020B0604020202020204" pitchFamily="34" charset="0"/>
                <a:sym typeface="Wingdings" pitchFamily="2" charset="2"/>
              </a:rPr>
              <a:t> All good thanks, apart from the words ‘social distancing’ (double shudder!) it’s all great! Glad that all the stores no longer have shortages. What a NIGHTMARE! I was panicking about running out of the essentials – Lol!!! Don’t be a stranger - CGJ</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8038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a:extLst>
              <a:ext uri="{FF2B5EF4-FFF2-40B4-BE49-F238E27FC236}">
                <a16:creationId xmlns:a16="http://schemas.microsoft.com/office/drawing/2014/main" id="{1CE3801B-A466-494F-9552-9EF1FC5612C4}"/>
              </a:ext>
            </a:extLst>
          </p:cNvPr>
          <p:cNvGrpSpPr/>
          <p:nvPr/>
        </p:nvGrpSpPr>
        <p:grpSpPr>
          <a:xfrm>
            <a:off x="4997594" y="3835410"/>
            <a:ext cx="2013516" cy="889142"/>
            <a:chOff x="4834690" y="3939902"/>
            <a:chExt cx="2282929" cy="1008111"/>
          </a:xfrm>
        </p:grpSpPr>
        <p:sp>
          <p:nvSpPr>
            <p:cNvPr id="103" name="Bottom Grey">
              <a:extLst>
                <a:ext uri="{FF2B5EF4-FFF2-40B4-BE49-F238E27FC236}">
                  <a16:creationId xmlns:a16="http://schemas.microsoft.com/office/drawing/2014/main" id="{0C2403C2-E2DF-45F0-9C4F-5B6271DF948C}"/>
                </a:ext>
              </a:extLst>
            </p:cNvPr>
            <p:cNvSpPr>
              <a:spLocks noChangeAspect="1"/>
            </p:cNvSpPr>
            <p:nvPr/>
          </p:nvSpPr>
          <p:spPr>
            <a:xfrm rot="10800000">
              <a:off x="4834690" y="4528433"/>
              <a:ext cx="2282927" cy="419580"/>
            </a:xfrm>
            <a:prstGeom prst="round2SameRect">
              <a:avLst>
                <a:gd name="adj1" fmla="val 34648"/>
                <a:gd name="adj2" fmla="val 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152">
              <a:extLst>
                <a:ext uri="{FF2B5EF4-FFF2-40B4-BE49-F238E27FC236}">
                  <a16:creationId xmlns:a16="http://schemas.microsoft.com/office/drawing/2014/main" id="{1EE64E45-9D66-46FB-BB36-CC433CBDDCDA}"/>
                </a:ext>
              </a:extLst>
            </p:cNvPr>
            <p:cNvGrpSpPr/>
            <p:nvPr/>
          </p:nvGrpSpPr>
          <p:grpSpPr>
            <a:xfrm>
              <a:off x="4930042" y="4309167"/>
              <a:ext cx="2077947" cy="144000"/>
              <a:chOff x="4930042" y="4309167"/>
              <a:chExt cx="2077947" cy="144000"/>
            </a:xfrm>
          </p:grpSpPr>
          <p:grpSp>
            <p:nvGrpSpPr>
              <p:cNvPr id="149" name="Group 148">
                <a:extLst>
                  <a:ext uri="{FF2B5EF4-FFF2-40B4-BE49-F238E27FC236}">
                    <a16:creationId xmlns:a16="http://schemas.microsoft.com/office/drawing/2014/main" id="{874750B4-4E74-4EEF-A571-9C3B3C25C2F1}"/>
                  </a:ext>
                </a:extLst>
              </p:cNvPr>
              <p:cNvGrpSpPr/>
              <p:nvPr/>
            </p:nvGrpSpPr>
            <p:grpSpPr>
              <a:xfrm>
                <a:off x="5618910" y="4309167"/>
                <a:ext cx="650319" cy="144000"/>
                <a:chOff x="5546463" y="4309167"/>
                <a:chExt cx="650319" cy="144000"/>
              </a:xfrm>
            </p:grpSpPr>
            <p:sp>
              <p:nvSpPr>
                <p:cNvPr id="99" name="Rectangle 98">
                  <a:extLst>
                    <a:ext uri="{FF2B5EF4-FFF2-40B4-BE49-F238E27FC236}">
                      <a16:creationId xmlns:a16="http://schemas.microsoft.com/office/drawing/2014/main" id="{9DDDC8DC-A19E-4332-9B01-0D14B3D7ABB5}"/>
                    </a:ext>
                  </a:extLst>
                </p:cNvPr>
                <p:cNvSpPr/>
                <p:nvPr/>
              </p:nvSpPr>
              <p:spPr>
                <a:xfrm>
                  <a:off x="5648463" y="4309167"/>
                  <a:ext cx="548319"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Comment</a:t>
                  </a:r>
                </a:p>
              </p:txBody>
            </p:sp>
            <p:sp>
              <p:nvSpPr>
                <p:cNvPr id="139" name="Graphic 97" descr="Chat RTL">
                  <a:extLst>
                    <a:ext uri="{FF2B5EF4-FFF2-40B4-BE49-F238E27FC236}">
                      <a16:creationId xmlns:a16="http://schemas.microsoft.com/office/drawing/2014/main" id="{961056D2-DCB3-44EB-B061-C91130D22082}"/>
                    </a:ext>
                  </a:extLst>
                </p:cNvPr>
                <p:cNvSpPr/>
                <p:nvPr/>
              </p:nvSpPr>
              <p:spPr>
                <a:xfrm>
                  <a:off x="5546463" y="4334668"/>
                  <a:ext cx="101999" cy="92999"/>
                </a:xfrm>
                <a:custGeom>
                  <a:avLst/>
                  <a:gdLst>
                    <a:gd name="connsiteX0" fmla="*/ 5859 w 117174"/>
                    <a:gd name="connsiteY0" fmla="*/ 0 h 106835"/>
                    <a:gd name="connsiteX1" fmla="*/ 0 w 117174"/>
                    <a:gd name="connsiteY1" fmla="*/ 5927 h 106835"/>
                    <a:gd name="connsiteX2" fmla="*/ 0 w 117174"/>
                    <a:gd name="connsiteY2" fmla="*/ 5928 h 106835"/>
                    <a:gd name="connsiteX3" fmla="*/ 0 w 117174"/>
                    <a:gd name="connsiteY3" fmla="*/ 77163 h 106835"/>
                    <a:gd name="connsiteX4" fmla="*/ 0 w 117174"/>
                    <a:gd name="connsiteY4" fmla="*/ 77163 h 106835"/>
                    <a:gd name="connsiteX5" fmla="*/ 5859 w 117174"/>
                    <a:gd name="connsiteY5" fmla="*/ 83091 h 106835"/>
                    <a:gd name="connsiteX6" fmla="*/ 5859 w 117174"/>
                    <a:gd name="connsiteY6" fmla="*/ 83091 h 106835"/>
                    <a:gd name="connsiteX7" fmla="*/ 23435 w 117174"/>
                    <a:gd name="connsiteY7" fmla="*/ 83091 h 106835"/>
                    <a:gd name="connsiteX8" fmla="*/ 23435 w 117174"/>
                    <a:gd name="connsiteY8" fmla="*/ 106836 h 106835"/>
                    <a:gd name="connsiteX9" fmla="*/ 46870 w 117174"/>
                    <a:gd name="connsiteY9" fmla="*/ 83091 h 106835"/>
                    <a:gd name="connsiteX10" fmla="*/ 111316 w 117174"/>
                    <a:gd name="connsiteY10" fmla="*/ 83091 h 106835"/>
                    <a:gd name="connsiteX11" fmla="*/ 117175 w 117174"/>
                    <a:gd name="connsiteY11" fmla="*/ 77163 h 106835"/>
                    <a:gd name="connsiteX12" fmla="*/ 117175 w 117174"/>
                    <a:gd name="connsiteY12" fmla="*/ 77163 h 106835"/>
                    <a:gd name="connsiteX13" fmla="*/ 117175 w 117174"/>
                    <a:gd name="connsiteY13" fmla="*/ 5928 h 106835"/>
                    <a:gd name="connsiteX14" fmla="*/ 117175 w 117174"/>
                    <a:gd name="connsiteY14" fmla="*/ 5928 h 106835"/>
                    <a:gd name="connsiteX15" fmla="*/ 111316 w 117174"/>
                    <a:gd name="connsiteY15" fmla="*/ 0 h 106835"/>
                    <a:gd name="connsiteX16" fmla="*/ 111316 w 117174"/>
                    <a:gd name="connsiteY16" fmla="*/ 0 h 106835"/>
                    <a:gd name="connsiteX17" fmla="*/ 77542 w 117174"/>
                    <a:gd name="connsiteY17" fmla="*/ 41356 h 106835"/>
                    <a:gd name="connsiteX18" fmla="*/ 86158 w 117174"/>
                    <a:gd name="connsiteY18" fmla="*/ 32740 h 106835"/>
                    <a:gd name="connsiteX19" fmla="*/ 94774 w 117174"/>
                    <a:gd name="connsiteY19" fmla="*/ 41356 h 106835"/>
                    <a:gd name="connsiteX20" fmla="*/ 86158 w 117174"/>
                    <a:gd name="connsiteY20" fmla="*/ 49972 h 106835"/>
                    <a:gd name="connsiteX21" fmla="*/ 77542 w 117174"/>
                    <a:gd name="connsiteY21" fmla="*/ 41356 h 106835"/>
                    <a:gd name="connsiteX22" fmla="*/ 49972 w 117174"/>
                    <a:gd name="connsiteY22" fmla="*/ 41356 h 106835"/>
                    <a:gd name="connsiteX23" fmla="*/ 58587 w 117174"/>
                    <a:gd name="connsiteY23" fmla="*/ 32740 h 106835"/>
                    <a:gd name="connsiteX24" fmla="*/ 67203 w 117174"/>
                    <a:gd name="connsiteY24" fmla="*/ 41356 h 106835"/>
                    <a:gd name="connsiteX25" fmla="*/ 58587 w 117174"/>
                    <a:gd name="connsiteY25" fmla="*/ 49972 h 106835"/>
                    <a:gd name="connsiteX26" fmla="*/ 49972 w 117174"/>
                    <a:gd name="connsiteY26" fmla="*/ 41356 h 106835"/>
                    <a:gd name="connsiteX27" fmla="*/ 22401 w 117174"/>
                    <a:gd name="connsiteY27" fmla="*/ 41356 h 106835"/>
                    <a:gd name="connsiteX28" fmla="*/ 31017 w 117174"/>
                    <a:gd name="connsiteY28" fmla="*/ 32740 h 106835"/>
                    <a:gd name="connsiteX29" fmla="*/ 39633 w 117174"/>
                    <a:gd name="connsiteY29" fmla="*/ 41356 h 106835"/>
                    <a:gd name="connsiteX30" fmla="*/ 31017 w 117174"/>
                    <a:gd name="connsiteY30" fmla="*/ 49972 h 106835"/>
                    <a:gd name="connsiteX31" fmla="*/ 22401 w 117174"/>
                    <a:gd name="connsiteY31" fmla="*/ 41356 h 10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174" h="106835">
                      <a:moveTo>
                        <a:pt x="5859" y="0"/>
                      </a:moveTo>
                      <a:cubicBezTo>
                        <a:pt x="2604" y="19"/>
                        <a:pt x="-19" y="2673"/>
                        <a:pt x="0" y="5927"/>
                      </a:cubicBezTo>
                      <a:cubicBezTo>
                        <a:pt x="0" y="5927"/>
                        <a:pt x="0" y="5928"/>
                        <a:pt x="0" y="5928"/>
                      </a:cubicBezTo>
                      <a:lnTo>
                        <a:pt x="0" y="77163"/>
                      </a:lnTo>
                      <a:lnTo>
                        <a:pt x="0" y="77163"/>
                      </a:lnTo>
                      <a:cubicBezTo>
                        <a:pt x="-19" y="80418"/>
                        <a:pt x="2604" y="83071"/>
                        <a:pt x="5859" y="83091"/>
                      </a:cubicBezTo>
                      <a:cubicBezTo>
                        <a:pt x="5859" y="83091"/>
                        <a:pt x="5859" y="83091"/>
                        <a:pt x="5859" y="83091"/>
                      </a:cubicBezTo>
                      <a:lnTo>
                        <a:pt x="23435" y="83091"/>
                      </a:lnTo>
                      <a:lnTo>
                        <a:pt x="23435" y="106836"/>
                      </a:lnTo>
                      <a:lnTo>
                        <a:pt x="46870" y="83091"/>
                      </a:lnTo>
                      <a:lnTo>
                        <a:pt x="111316" y="83091"/>
                      </a:lnTo>
                      <a:cubicBezTo>
                        <a:pt x="114571" y="83072"/>
                        <a:pt x="117194" y="80418"/>
                        <a:pt x="117175" y="77163"/>
                      </a:cubicBezTo>
                      <a:cubicBezTo>
                        <a:pt x="117175" y="77163"/>
                        <a:pt x="117175" y="77163"/>
                        <a:pt x="117175" y="77163"/>
                      </a:cubicBezTo>
                      <a:lnTo>
                        <a:pt x="117175" y="5928"/>
                      </a:lnTo>
                      <a:lnTo>
                        <a:pt x="117175" y="5928"/>
                      </a:lnTo>
                      <a:cubicBezTo>
                        <a:pt x="117194" y="2673"/>
                        <a:pt x="114571" y="19"/>
                        <a:pt x="111316" y="0"/>
                      </a:cubicBezTo>
                      <a:cubicBezTo>
                        <a:pt x="111316" y="0"/>
                        <a:pt x="111316" y="0"/>
                        <a:pt x="111316" y="0"/>
                      </a:cubicBezTo>
                      <a:close/>
                      <a:moveTo>
                        <a:pt x="77542" y="41356"/>
                      </a:moveTo>
                      <a:cubicBezTo>
                        <a:pt x="77542" y="36597"/>
                        <a:pt x="81400" y="32740"/>
                        <a:pt x="86158" y="32740"/>
                      </a:cubicBezTo>
                      <a:cubicBezTo>
                        <a:pt x="90916" y="32740"/>
                        <a:pt x="94774" y="36597"/>
                        <a:pt x="94774" y="41356"/>
                      </a:cubicBezTo>
                      <a:cubicBezTo>
                        <a:pt x="94774" y="46114"/>
                        <a:pt x="90916" y="49972"/>
                        <a:pt x="86158" y="49972"/>
                      </a:cubicBezTo>
                      <a:cubicBezTo>
                        <a:pt x="81400" y="49972"/>
                        <a:pt x="77542" y="46114"/>
                        <a:pt x="77542" y="41356"/>
                      </a:cubicBezTo>
                      <a:close/>
                      <a:moveTo>
                        <a:pt x="49972" y="41356"/>
                      </a:moveTo>
                      <a:cubicBezTo>
                        <a:pt x="49972" y="36597"/>
                        <a:pt x="53829" y="32740"/>
                        <a:pt x="58587" y="32740"/>
                      </a:cubicBezTo>
                      <a:cubicBezTo>
                        <a:pt x="63346" y="32740"/>
                        <a:pt x="67203" y="36597"/>
                        <a:pt x="67203" y="41356"/>
                      </a:cubicBezTo>
                      <a:cubicBezTo>
                        <a:pt x="67203" y="46114"/>
                        <a:pt x="63346" y="49972"/>
                        <a:pt x="58587" y="49972"/>
                      </a:cubicBezTo>
                      <a:cubicBezTo>
                        <a:pt x="53829" y="49972"/>
                        <a:pt x="49972" y="46114"/>
                        <a:pt x="49972" y="41356"/>
                      </a:cubicBezTo>
                      <a:close/>
                      <a:moveTo>
                        <a:pt x="22401" y="41356"/>
                      </a:moveTo>
                      <a:cubicBezTo>
                        <a:pt x="22401" y="36597"/>
                        <a:pt x="26259" y="32740"/>
                        <a:pt x="31017" y="32740"/>
                      </a:cubicBezTo>
                      <a:cubicBezTo>
                        <a:pt x="35775" y="32740"/>
                        <a:pt x="39633" y="36597"/>
                        <a:pt x="39633" y="41356"/>
                      </a:cubicBezTo>
                      <a:cubicBezTo>
                        <a:pt x="39633" y="46114"/>
                        <a:pt x="35775" y="49972"/>
                        <a:pt x="31017" y="49972"/>
                      </a:cubicBezTo>
                      <a:cubicBezTo>
                        <a:pt x="26259" y="49972"/>
                        <a:pt x="22401" y="46114"/>
                        <a:pt x="22401" y="41356"/>
                      </a:cubicBezTo>
                      <a:close/>
                    </a:path>
                  </a:pathLst>
                </a:custGeom>
                <a:solidFill>
                  <a:schemeClr val="bg1">
                    <a:lumMod val="50000"/>
                  </a:schemeClr>
                </a:solidFill>
                <a:ln w="1687" cap="flat">
                  <a:noFill/>
                  <a:prstDash val="solid"/>
                  <a:miter/>
                </a:ln>
              </p:spPr>
              <p:txBody>
                <a:bodyPr rtlCol="0" anchor="ctr"/>
                <a:lstStyle/>
                <a:p>
                  <a:endParaRPr lang="en-GB"/>
                </a:p>
              </p:txBody>
            </p:sp>
          </p:grpSp>
          <p:grpSp>
            <p:nvGrpSpPr>
              <p:cNvPr id="150" name="Group 149">
                <a:extLst>
                  <a:ext uri="{FF2B5EF4-FFF2-40B4-BE49-F238E27FC236}">
                    <a16:creationId xmlns:a16="http://schemas.microsoft.com/office/drawing/2014/main" id="{C763BC41-5E87-45A1-AA65-FBC021515E6E}"/>
                  </a:ext>
                </a:extLst>
              </p:cNvPr>
              <p:cNvGrpSpPr/>
              <p:nvPr/>
            </p:nvGrpSpPr>
            <p:grpSpPr>
              <a:xfrm>
                <a:off x="4930042" y="4309167"/>
                <a:ext cx="434046" cy="144000"/>
                <a:chOff x="4930042" y="4309167"/>
                <a:chExt cx="434046" cy="144000"/>
              </a:xfrm>
            </p:grpSpPr>
            <p:sp>
              <p:nvSpPr>
                <p:cNvPr id="96" name="Rectangle 95">
                  <a:extLst>
                    <a:ext uri="{FF2B5EF4-FFF2-40B4-BE49-F238E27FC236}">
                      <a16:creationId xmlns:a16="http://schemas.microsoft.com/office/drawing/2014/main" id="{C382C4A8-855F-472F-9C47-CF91403AF961}"/>
                    </a:ext>
                  </a:extLst>
                </p:cNvPr>
                <p:cNvSpPr/>
                <p:nvPr/>
              </p:nvSpPr>
              <p:spPr>
                <a:xfrm>
                  <a:off x="5065778" y="4309167"/>
                  <a:ext cx="298310"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Like</a:t>
                  </a:r>
                </a:p>
              </p:txBody>
            </p:sp>
            <p:grpSp>
              <p:nvGrpSpPr>
                <p:cNvPr id="146" name="Group 145">
                  <a:extLst>
                    <a:ext uri="{FF2B5EF4-FFF2-40B4-BE49-F238E27FC236}">
                      <a16:creationId xmlns:a16="http://schemas.microsoft.com/office/drawing/2014/main" id="{EBA3F525-6493-44E7-91AC-65E7679C73E1}"/>
                    </a:ext>
                  </a:extLst>
                </p:cNvPr>
                <p:cNvGrpSpPr/>
                <p:nvPr/>
              </p:nvGrpSpPr>
              <p:grpSpPr>
                <a:xfrm>
                  <a:off x="4930042" y="4328668"/>
                  <a:ext cx="119999" cy="104999"/>
                  <a:chOff x="4930042" y="4319441"/>
                  <a:chExt cx="119999" cy="104999"/>
                </a:xfrm>
              </p:grpSpPr>
              <p:sp>
                <p:nvSpPr>
                  <p:cNvPr id="144" name="Freeform: Shape 143">
                    <a:extLst>
                      <a:ext uri="{FF2B5EF4-FFF2-40B4-BE49-F238E27FC236}">
                        <a16:creationId xmlns:a16="http://schemas.microsoft.com/office/drawing/2014/main" id="{0A4619DE-0913-46DF-B141-83F2C9E7529B}"/>
                      </a:ext>
                    </a:extLst>
                  </p:cNvPr>
                  <p:cNvSpPr/>
                  <p:nvPr/>
                </p:nvSpPr>
                <p:spPr>
                  <a:xfrm>
                    <a:off x="4967542" y="4319441"/>
                    <a:ext cx="82499" cy="104999"/>
                  </a:xfrm>
                  <a:custGeom>
                    <a:avLst/>
                    <a:gdLst>
                      <a:gd name="connsiteX0" fmla="*/ 94774 w 94773"/>
                      <a:gd name="connsiteY0" fmla="*/ 58587 h 120620"/>
                      <a:gd name="connsiteX1" fmla="*/ 84435 w 94773"/>
                      <a:gd name="connsiteY1" fmla="*/ 48248 h 120620"/>
                      <a:gd name="connsiteX2" fmla="*/ 51695 w 94773"/>
                      <a:gd name="connsiteY2" fmla="*/ 48248 h 120620"/>
                      <a:gd name="connsiteX3" fmla="*/ 46525 w 94773"/>
                      <a:gd name="connsiteY3" fmla="*/ 43251 h 120620"/>
                      <a:gd name="connsiteX4" fmla="*/ 51695 w 94773"/>
                      <a:gd name="connsiteY4" fmla="*/ 10339 h 120620"/>
                      <a:gd name="connsiteX5" fmla="*/ 41356 w 94773"/>
                      <a:gd name="connsiteY5" fmla="*/ 0 h 120620"/>
                      <a:gd name="connsiteX6" fmla="*/ 31017 w 94773"/>
                      <a:gd name="connsiteY6" fmla="*/ 10339 h 120620"/>
                      <a:gd name="connsiteX7" fmla="*/ 0 w 94773"/>
                      <a:gd name="connsiteY7" fmla="*/ 51694 h 120620"/>
                      <a:gd name="connsiteX8" fmla="*/ 0 w 94773"/>
                      <a:gd name="connsiteY8" fmla="*/ 106835 h 120620"/>
                      <a:gd name="connsiteX9" fmla="*/ 36186 w 94773"/>
                      <a:gd name="connsiteY9" fmla="*/ 120620 h 120620"/>
                      <a:gd name="connsiteX10" fmla="*/ 67203 w 94773"/>
                      <a:gd name="connsiteY10" fmla="*/ 120620 h 120620"/>
                      <a:gd name="connsiteX11" fmla="*/ 77542 w 94773"/>
                      <a:gd name="connsiteY11" fmla="*/ 110281 h 120620"/>
                      <a:gd name="connsiteX12" fmla="*/ 74785 w 94773"/>
                      <a:gd name="connsiteY12" fmla="*/ 103389 h 120620"/>
                      <a:gd name="connsiteX13" fmla="*/ 75819 w 94773"/>
                      <a:gd name="connsiteY13" fmla="*/ 103389 h 120620"/>
                      <a:gd name="connsiteX14" fmla="*/ 86158 w 94773"/>
                      <a:gd name="connsiteY14" fmla="*/ 93050 h 120620"/>
                      <a:gd name="connsiteX15" fmla="*/ 83228 w 94773"/>
                      <a:gd name="connsiteY15" fmla="*/ 85813 h 120620"/>
                      <a:gd name="connsiteX16" fmla="*/ 91327 w 94773"/>
                      <a:gd name="connsiteY16" fmla="*/ 75818 h 120620"/>
                      <a:gd name="connsiteX17" fmla="*/ 88053 w 94773"/>
                      <a:gd name="connsiteY17" fmla="*/ 68237 h 120620"/>
                      <a:gd name="connsiteX18" fmla="*/ 94774 w 94773"/>
                      <a:gd name="connsiteY18" fmla="*/ 58587 h 12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773" h="120620">
                        <a:moveTo>
                          <a:pt x="94774" y="58587"/>
                        </a:moveTo>
                        <a:cubicBezTo>
                          <a:pt x="94774" y="52901"/>
                          <a:pt x="90121" y="48248"/>
                          <a:pt x="84435" y="48248"/>
                        </a:cubicBezTo>
                        <a:lnTo>
                          <a:pt x="51695" y="48248"/>
                        </a:lnTo>
                        <a:cubicBezTo>
                          <a:pt x="48938" y="48248"/>
                          <a:pt x="46698" y="46008"/>
                          <a:pt x="46525" y="43251"/>
                        </a:cubicBezTo>
                        <a:cubicBezTo>
                          <a:pt x="46698" y="40149"/>
                          <a:pt x="51695" y="33946"/>
                          <a:pt x="51695" y="10339"/>
                        </a:cubicBezTo>
                        <a:cubicBezTo>
                          <a:pt x="51695" y="4652"/>
                          <a:pt x="47042" y="0"/>
                          <a:pt x="41356" y="0"/>
                        </a:cubicBezTo>
                        <a:cubicBezTo>
                          <a:pt x="35669" y="0"/>
                          <a:pt x="31017" y="4652"/>
                          <a:pt x="31017" y="10339"/>
                        </a:cubicBezTo>
                        <a:cubicBezTo>
                          <a:pt x="31017" y="36531"/>
                          <a:pt x="517" y="51350"/>
                          <a:pt x="0" y="51694"/>
                        </a:cubicBezTo>
                        <a:lnTo>
                          <a:pt x="0" y="106835"/>
                        </a:lnTo>
                        <a:cubicBezTo>
                          <a:pt x="12234" y="106835"/>
                          <a:pt x="13096" y="120620"/>
                          <a:pt x="36186" y="120620"/>
                        </a:cubicBezTo>
                        <a:cubicBezTo>
                          <a:pt x="43940" y="120620"/>
                          <a:pt x="67203" y="120620"/>
                          <a:pt x="67203" y="120620"/>
                        </a:cubicBezTo>
                        <a:cubicBezTo>
                          <a:pt x="72890" y="120620"/>
                          <a:pt x="77542" y="115968"/>
                          <a:pt x="77542" y="110281"/>
                        </a:cubicBezTo>
                        <a:cubicBezTo>
                          <a:pt x="77542" y="107524"/>
                          <a:pt x="76508" y="105112"/>
                          <a:pt x="74785" y="103389"/>
                        </a:cubicBezTo>
                        <a:cubicBezTo>
                          <a:pt x="75130" y="103389"/>
                          <a:pt x="75474" y="103389"/>
                          <a:pt x="75819" y="103389"/>
                        </a:cubicBezTo>
                        <a:cubicBezTo>
                          <a:pt x="81505" y="103389"/>
                          <a:pt x="86158" y="98736"/>
                          <a:pt x="86158" y="93050"/>
                        </a:cubicBezTo>
                        <a:cubicBezTo>
                          <a:pt x="86158" y="90293"/>
                          <a:pt x="85124" y="87708"/>
                          <a:pt x="83228" y="85813"/>
                        </a:cubicBezTo>
                        <a:cubicBezTo>
                          <a:pt x="87881" y="84779"/>
                          <a:pt x="91327" y="80643"/>
                          <a:pt x="91327" y="75818"/>
                        </a:cubicBezTo>
                        <a:cubicBezTo>
                          <a:pt x="91327" y="72889"/>
                          <a:pt x="90121" y="70132"/>
                          <a:pt x="88053" y="68237"/>
                        </a:cubicBezTo>
                        <a:cubicBezTo>
                          <a:pt x="92017" y="66858"/>
                          <a:pt x="94774" y="63067"/>
                          <a:pt x="94774" y="58587"/>
                        </a:cubicBezTo>
                        <a:close/>
                      </a:path>
                    </a:pathLst>
                  </a:custGeom>
                  <a:solidFill>
                    <a:schemeClr val="bg1">
                      <a:lumMod val="50000"/>
                    </a:schemeClr>
                  </a:solidFill>
                  <a:ln w="1687" cap="flat">
                    <a:noFill/>
                    <a:prstDash val="solid"/>
                    <a:miter/>
                  </a:ln>
                </p:spPr>
                <p:txBody>
                  <a:bodyPr rtlCol="0" anchor="ctr"/>
                  <a:lstStyle/>
                  <a:p>
                    <a:endParaRPr lang="en-GB" dirty="0"/>
                  </a:p>
                </p:txBody>
              </p:sp>
              <p:sp>
                <p:nvSpPr>
                  <p:cNvPr id="145" name="Freeform: Shape 144">
                    <a:extLst>
                      <a:ext uri="{FF2B5EF4-FFF2-40B4-BE49-F238E27FC236}">
                        <a16:creationId xmlns:a16="http://schemas.microsoft.com/office/drawing/2014/main" id="{31D28000-3008-40F8-9CEC-43E2DF312501}"/>
                      </a:ext>
                    </a:extLst>
                  </p:cNvPr>
                  <p:cNvSpPr/>
                  <p:nvPr/>
                </p:nvSpPr>
                <p:spPr>
                  <a:xfrm>
                    <a:off x="4930042" y="4356941"/>
                    <a:ext cx="28499" cy="62999"/>
                  </a:xfrm>
                  <a:custGeom>
                    <a:avLst/>
                    <a:gdLst>
                      <a:gd name="connsiteX0" fmla="*/ 25847 w 32739"/>
                      <a:gd name="connsiteY0" fmla="*/ 0 h 72372"/>
                      <a:gd name="connsiteX1" fmla="*/ 0 w 32739"/>
                      <a:gd name="connsiteY1" fmla="*/ 0 h 72372"/>
                      <a:gd name="connsiteX2" fmla="*/ 0 w 32739"/>
                      <a:gd name="connsiteY2" fmla="*/ 72372 h 72372"/>
                      <a:gd name="connsiteX3" fmla="*/ 25847 w 32739"/>
                      <a:gd name="connsiteY3" fmla="*/ 72372 h 72372"/>
                      <a:gd name="connsiteX4" fmla="*/ 32740 w 32739"/>
                      <a:gd name="connsiteY4" fmla="*/ 65480 h 72372"/>
                      <a:gd name="connsiteX5" fmla="*/ 32740 w 32739"/>
                      <a:gd name="connsiteY5" fmla="*/ 6893 h 72372"/>
                      <a:gd name="connsiteX6" fmla="*/ 25847 w 32739"/>
                      <a:gd name="connsiteY6" fmla="*/ 0 h 7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9" h="72372">
                        <a:moveTo>
                          <a:pt x="25847" y="0"/>
                        </a:moveTo>
                        <a:lnTo>
                          <a:pt x="0" y="0"/>
                        </a:lnTo>
                        <a:lnTo>
                          <a:pt x="0" y="72372"/>
                        </a:lnTo>
                        <a:lnTo>
                          <a:pt x="25847" y="72372"/>
                        </a:lnTo>
                        <a:cubicBezTo>
                          <a:pt x="29638" y="72372"/>
                          <a:pt x="32740" y="69270"/>
                          <a:pt x="32740" y="65480"/>
                        </a:cubicBezTo>
                        <a:lnTo>
                          <a:pt x="32740" y="6893"/>
                        </a:lnTo>
                        <a:cubicBezTo>
                          <a:pt x="32740" y="3102"/>
                          <a:pt x="29638" y="0"/>
                          <a:pt x="25847" y="0"/>
                        </a:cubicBezTo>
                        <a:close/>
                      </a:path>
                    </a:pathLst>
                  </a:custGeom>
                  <a:solidFill>
                    <a:schemeClr val="bg1">
                      <a:lumMod val="50000"/>
                    </a:schemeClr>
                  </a:solidFill>
                  <a:ln w="1687" cap="flat">
                    <a:noFill/>
                    <a:prstDash val="solid"/>
                    <a:miter/>
                  </a:ln>
                </p:spPr>
                <p:txBody>
                  <a:bodyPr rtlCol="0" anchor="ctr"/>
                  <a:lstStyle/>
                  <a:p>
                    <a:endParaRPr lang="en-GB"/>
                  </a:p>
                </p:txBody>
              </p:sp>
            </p:grpSp>
          </p:grpSp>
          <p:grpSp>
            <p:nvGrpSpPr>
              <p:cNvPr id="151" name="Group 150">
                <a:extLst>
                  <a:ext uri="{FF2B5EF4-FFF2-40B4-BE49-F238E27FC236}">
                    <a16:creationId xmlns:a16="http://schemas.microsoft.com/office/drawing/2014/main" id="{8A4B4CB4-8C02-4535-9F27-D7D123735C1A}"/>
                  </a:ext>
                </a:extLst>
              </p:cNvPr>
              <p:cNvGrpSpPr/>
              <p:nvPr/>
            </p:nvGrpSpPr>
            <p:grpSpPr>
              <a:xfrm>
                <a:off x="6524051" y="4309167"/>
                <a:ext cx="483938" cy="144000"/>
                <a:chOff x="6434051" y="4309167"/>
                <a:chExt cx="483938" cy="144000"/>
              </a:xfrm>
            </p:grpSpPr>
            <p:sp>
              <p:nvSpPr>
                <p:cNvPr id="102" name="Rectangle 101">
                  <a:extLst>
                    <a:ext uri="{FF2B5EF4-FFF2-40B4-BE49-F238E27FC236}">
                      <a16:creationId xmlns:a16="http://schemas.microsoft.com/office/drawing/2014/main" id="{6827B019-8B5C-470F-BEA0-16526DFB4352}"/>
                    </a:ext>
                  </a:extLst>
                </p:cNvPr>
                <p:cNvSpPr/>
                <p:nvPr/>
              </p:nvSpPr>
              <p:spPr>
                <a:xfrm>
                  <a:off x="6545050" y="4309167"/>
                  <a:ext cx="372939"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Share</a:t>
                  </a:r>
                </a:p>
              </p:txBody>
            </p:sp>
            <p:grpSp>
              <p:nvGrpSpPr>
                <p:cNvPr id="148" name="Group 147">
                  <a:extLst>
                    <a:ext uri="{FF2B5EF4-FFF2-40B4-BE49-F238E27FC236}">
                      <a16:creationId xmlns:a16="http://schemas.microsoft.com/office/drawing/2014/main" id="{59C6F609-D192-448E-91F3-59F4BA02CC9F}"/>
                    </a:ext>
                  </a:extLst>
                </p:cNvPr>
                <p:cNvGrpSpPr/>
                <p:nvPr/>
              </p:nvGrpSpPr>
              <p:grpSpPr>
                <a:xfrm>
                  <a:off x="6434051" y="4316685"/>
                  <a:ext cx="127799" cy="117000"/>
                  <a:chOff x="6256519" y="4313442"/>
                  <a:chExt cx="127799" cy="117000"/>
                </a:xfrm>
              </p:grpSpPr>
              <p:sp>
                <p:nvSpPr>
                  <p:cNvPr id="142" name="Freeform: Shape 141">
                    <a:extLst>
                      <a:ext uri="{FF2B5EF4-FFF2-40B4-BE49-F238E27FC236}">
                        <a16:creationId xmlns:a16="http://schemas.microsoft.com/office/drawing/2014/main" id="{3A3AF155-4B96-467C-AE13-8FFFD34C73C8}"/>
                      </a:ext>
                    </a:extLst>
                  </p:cNvPr>
                  <p:cNvSpPr/>
                  <p:nvPr/>
                </p:nvSpPr>
                <p:spPr>
                  <a:xfrm>
                    <a:off x="6256519" y="4319442"/>
                    <a:ext cx="110999" cy="111000"/>
                  </a:xfrm>
                  <a:custGeom>
                    <a:avLst/>
                    <a:gdLst>
                      <a:gd name="connsiteX0" fmla="*/ 117174 w 127512"/>
                      <a:gd name="connsiteY0" fmla="*/ 73234 h 127513"/>
                      <a:gd name="connsiteX1" fmla="*/ 117174 w 127512"/>
                      <a:gd name="connsiteY1" fmla="*/ 117175 h 127513"/>
                      <a:gd name="connsiteX2" fmla="*/ 10339 w 127512"/>
                      <a:gd name="connsiteY2" fmla="*/ 117175 h 127513"/>
                      <a:gd name="connsiteX3" fmla="*/ 10339 w 127512"/>
                      <a:gd name="connsiteY3" fmla="*/ 10339 h 127513"/>
                      <a:gd name="connsiteX4" fmla="*/ 87191 w 127512"/>
                      <a:gd name="connsiteY4" fmla="*/ 10339 h 127513"/>
                      <a:gd name="connsiteX5" fmla="*/ 87191 w 127512"/>
                      <a:gd name="connsiteY5" fmla="*/ 0 h 127513"/>
                      <a:gd name="connsiteX6" fmla="*/ 0 w 127512"/>
                      <a:gd name="connsiteY6" fmla="*/ 0 h 127513"/>
                      <a:gd name="connsiteX7" fmla="*/ 0 w 127512"/>
                      <a:gd name="connsiteY7" fmla="*/ 127514 h 127513"/>
                      <a:gd name="connsiteX8" fmla="*/ 127513 w 127512"/>
                      <a:gd name="connsiteY8" fmla="*/ 126997 h 127513"/>
                      <a:gd name="connsiteX9" fmla="*/ 127513 w 127512"/>
                      <a:gd name="connsiteY9" fmla="*/ 64446 h 12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12" h="127513">
                        <a:moveTo>
                          <a:pt x="117174" y="73234"/>
                        </a:moveTo>
                        <a:lnTo>
                          <a:pt x="117174" y="117175"/>
                        </a:lnTo>
                        <a:lnTo>
                          <a:pt x="10339" y="117175"/>
                        </a:lnTo>
                        <a:lnTo>
                          <a:pt x="10339" y="10339"/>
                        </a:lnTo>
                        <a:lnTo>
                          <a:pt x="87191" y="10339"/>
                        </a:lnTo>
                        <a:lnTo>
                          <a:pt x="87191" y="0"/>
                        </a:lnTo>
                        <a:lnTo>
                          <a:pt x="0" y="0"/>
                        </a:lnTo>
                        <a:lnTo>
                          <a:pt x="0" y="127514"/>
                        </a:lnTo>
                        <a:lnTo>
                          <a:pt x="127513" y="126997"/>
                        </a:lnTo>
                        <a:lnTo>
                          <a:pt x="127513" y="64446"/>
                        </a:lnTo>
                        <a:close/>
                      </a:path>
                    </a:pathLst>
                  </a:custGeom>
                  <a:solidFill>
                    <a:schemeClr val="bg1">
                      <a:lumMod val="50000"/>
                    </a:schemeClr>
                  </a:solidFill>
                  <a:ln w="1687"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20A3D9C9-5F05-4BBC-927C-9A56B4F9BCCF}"/>
                      </a:ext>
                    </a:extLst>
                  </p:cNvPr>
                  <p:cNvSpPr/>
                  <p:nvPr/>
                </p:nvSpPr>
                <p:spPr>
                  <a:xfrm>
                    <a:off x="6274819" y="4313442"/>
                    <a:ext cx="109499" cy="88500"/>
                  </a:xfrm>
                  <a:custGeom>
                    <a:avLst/>
                    <a:gdLst>
                      <a:gd name="connsiteX0" fmla="*/ 125790 w 125789"/>
                      <a:gd name="connsiteY0" fmla="*/ 41356 h 101666"/>
                      <a:gd name="connsiteX1" fmla="*/ 76508 w 125789"/>
                      <a:gd name="connsiteY1" fmla="*/ 0 h 101666"/>
                      <a:gd name="connsiteX2" fmla="*/ 76508 w 125789"/>
                      <a:gd name="connsiteY2" fmla="*/ 24124 h 101666"/>
                      <a:gd name="connsiteX3" fmla="*/ 0 w 125789"/>
                      <a:gd name="connsiteY3" fmla="*/ 101666 h 101666"/>
                      <a:gd name="connsiteX4" fmla="*/ 76508 w 125789"/>
                      <a:gd name="connsiteY4" fmla="*/ 60310 h 101666"/>
                      <a:gd name="connsiteX5" fmla="*/ 76508 w 125789"/>
                      <a:gd name="connsiteY5" fmla="*/ 82712 h 101666"/>
                      <a:gd name="connsiteX6" fmla="*/ 125790 w 125789"/>
                      <a:gd name="connsiteY6" fmla="*/ 41356 h 10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89" h="101666">
                        <a:moveTo>
                          <a:pt x="125790" y="41356"/>
                        </a:moveTo>
                        <a:lnTo>
                          <a:pt x="76508" y="0"/>
                        </a:lnTo>
                        <a:lnTo>
                          <a:pt x="76508" y="24124"/>
                        </a:lnTo>
                        <a:cubicBezTo>
                          <a:pt x="1034" y="24813"/>
                          <a:pt x="0" y="101666"/>
                          <a:pt x="0" y="101666"/>
                        </a:cubicBezTo>
                        <a:cubicBezTo>
                          <a:pt x="0" y="101666"/>
                          <a:pt x="16025" y="60827"/>
                          <a:pt x="76508" y="60310"/>
                        </a:cubicBezTo>
                        <a:lnTo>
                          <a:pt x="76508" y="82712"/>
                        </a:lnTo>
                        <a:lnTo>
                          <a:pt x="125790" y="41356"/>
                        </a:lnTo>
                        <a:close/>
                      </a:path>
                    </a:pathLst>
                  </a:custGeom>
                  <a:solidFill>
                    <a:schemeClr val="bg1">
                      <a:lumMod val="50000"/>
                    </a:schemeClr>
                  </a:solidFill>
                  <a:ln w="1687" cap="flat">
                    <a:noFill/>
                    <a:prstDash val="solid"/>
                    <a:miter/>
                  </a:ln>
                </p:spPr>
                <p:txBody>
                  <a:bodyPr rtlCol="0" anchor="ctr"/>
                  <a:lstStyle/>
                  <a:p>
                    <a:endParaRPr lang="en-GB"/>
                  </a:p>
                </p:txBody>
              </p:sp>
            </p:grpSp>
          </p:grpSp>
        </p:grpSp>
        <p:cxnSp>
          <p:nvCxnSpPr>
            <p:cNvPr id="135" name="Straight Connector 134">
              <a:extLst>
                <a:ext uri="{FF2B5EF4-FFF2-40B4-BE49-F238E27FC236}">
                  <a16:creationId xmlns:a16="http://schemas.microsoft.com/office/drawing/2014/main" id="{FF7E271D-3260-4AE4-AA2F-E449A2FD11D6}"/>
                </a:ext>
              </a:extLst>
            </p:cNvPr>
            <p:cNvCxnSpPr>
              <a:cxnSpLocks/>
            </p:cNvCxnSpPr>
            <p:nvPr/>
          </p:nvCxnSpPr>
          <p:spPr>
            <a:xfrm>
              <a:off x="4836207" y="4227934"/>
              <a:ext cx="2281412"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FB33CE1A-FBE3-41D9-946C-9F41C65DC347}"/>
                </a:ext>
              </a:extLst>
            </p:cNvPr>
            <p:cNvGrpSpPr/>
            <p:nvPr/>
          </p:nvGrpSpPr>
          <p:grpSpPr>
            <a:xfrm>
              <a:off x="4913623" y="4011926"/>
              <a:ext cx="2159523" cy="144000"/>
              <a:chOff x="4913623" y="4011926"/>
              <a:chExt cx="2159523" cy="144000"/>
            </a:xfrm>
          </p:grpSpPr>
          <p:sp>
            <p:nvSpPr>
              <p:cNvPr id="110" name="Rectangle 109">
                <a:extLst>
                  <a:ext uri="{FF2B5EF4-FFF2-40B4-BE49-F238E27FC236}">
                    <a16:creationId xmlns:a16="http://schemas.microsoft.com/office/drawing/2014/main" id="{A864AFB3-1821-4E58-8BDB-1B4DA75F5DBE}"/>
                  </a:ext>
                </a:extLst>
              </p:cNvPr>
              <p:cNvSpPr/>
              <p:nvPr/>
            </p:nvSpPr>
            <p:spPr>
              <a:xfrm>
                <a:off x="5412608" y="4011926"/>
                <a:ext cx="252000"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72</a:t>
                </a:r>
              </a:p>
            </p:txBody>
          </p:sp>
          <p:sp>
            <p:nvSpPr>
              <p:cNvPr id="111" name="Rectangle 110">
                <a:extLst>
                  <a:ext uri="{FF2B5EF4-FFF2-40B4-BE49-F238E27FC236}">
                    <a16:creationId xmlns:a16="http://schemas.microsoft.com/office/drawing/2014/main" id="{17044D36-6B72-47D3-8AEB-F04360138A71}"/>
                  </a:ext>
                </a:extLst>
              </p:cNvPr>
              <p:cNvSpPr/>
              <p:nvPr/>
            </p:nvSpPr>
            <p:spPr>
              <a:xfrm>
                <a:off x="6218425" y="4011926"/>
                <a:ext cx="854721" cy="144000"/>
              </a:xfrm>
              <a:prstGeom prst="rect">
                <a:avLst/>
              </a:prstGeom>
            </p:spPr>
            <p:txBody>
              <a:bodyPr wrap="none" lIns="72000" tIns="72000" rIns="72000" bIns="72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 16 Comments</a:t>
                </a:r>
              </a:p>
            </p:txBody>
          </p:sp>
          <p:grpSp>
            <p:nvGrpSpPr>
              <p:cNvPr id="107" name="Group 106">
                <a:extLst>
                  <a:ext uri="{FF2B5EF4-FFF2-40B4-BE49-F238E27FC236}">
                    <a16:creationId xmlns:a16="http://schemas.microsoft.com/office/drawing/2014/main" id="{BA19FC20-4B69-40FE-BE0A-756BAA7B7F28}"/>
                  </a:ext>
                </a:extLst>
              </p:cNvPr>
              <p:cNvGrpSpPr>
                <a:grpSpLocks noChangeAspect="1"/>
              </p:cNvGrpSpPr>
              <p:nvPr/>
            </p:nvGrpSpPr>
            <p:grpSpPr>
              <a:xfrm>
                <a:off x="4913623" y="4011926"/>
                <a:ext cx="144000" cy="144000"/>
                <a:chOff x="4760485" y="4896725"/>
                <a:chExt cx="294451" cy="294451"/>
              </a:xfrm>
            </p:grpSpPr>
            <p:sp>
              <p:nvSpPr>
                <p:cNvPr id="108" name="Oval 107">
                  <a:extLst>
                    <a:ext uri="{FF2B5EF4-FFF2-40B4-BE49-F238E27FC236}">
                      <a16:creationId xmlns:a16="http://schemas.microsoft.com/office/drawing/2014/main" id="{85C106D5-9B22-4492-ACCA-78C5A676ACF6}"/>
                    </a:ext>
                  </a:extLst>
                </p:cNvPr>
                <p:cNvSpPr/>
                <p:nvPr/>
              </p:nvSpPr>
              <p:spPr>
                <a:xfrm>
                  <a:off x="4760485" y="4896725"/>
                  <a:ext cx="294451" cy="29445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Graphic 108" descr="Thumbs up sign">
                  <a:extLst>
                    <a:ext uri="{FF2B5EF4-FFF2-40B4-BE49-F238E27FC236}">
                      <a16:creationId xmlns:a16="http://schemas.microsoft.com/office/drawing/2014/main" id="{F6C42969-3E85-4984-BE29-5FA604B72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7710" y="4953950"/>
                  <a:ext cx="180000" cy="180000"/>
                </a:xfrm>
                <a:prstGeom prst="rect">
                  <a:avLst/>
                </a:prstGeom>
              </p:spPr>
            </p:pic>
          </p:grpSp>
          <p:grpSp>
            <p:nvGrpSpPr>
              <p:cNvPr id="112" name="Group 111">
                <a:extLst>
                  <a:ext uri="{FF2B5EF4-FFF2-40B4-BE49-F238E27FC236}">
                    <a16:creationId xmlns:a16="http://schemas.microsoft.com/office/drawing/2014/main" id="{391BF552-A5F8-4271-9F3B-A1057FA2BC8A}"/>
                  </a:ext>
                </a:extLst>
              </p:cNvPr>
              <p:cNvGrpSpPr>
                <a:grpSpLocks noChangeAspect="1"/>
              </p:cNvGrpSpPr>
              <p:nvPr/>
            </p:nvGrpSpPr>
            <p:grpSpPr>
              <a:xfrm>
                <a:off x="5094093" y="4011926"/>
                <a:ext cx="144000" cy="144000"/>
                <a:chOff x="4760485" y="4896725"/>
                <a:chExt cx="294451" cy="294451"/>
              </a:xfrm>
            </p:grpSpPr>
            <p:sp>
              <p:nvSpPr>
                <p:cNvPr id="113" name="Oval 112">
                  <a:extLst>
                    <a:ext uri="{FF2B5EF4-FFF2-40B4-BE49-F238E27FC236}">
                      <a16:creationId xmlns:a16="http://schemas.microsoft.com/office/drawing/2014/main" id="{432D387F-6A2D-46AF-AF34-5E4470DB2D58}"/>
                    </a:ext>
                  </a:extLst>
                </p:cNvPr>
                <p:cNvSpPr/>
                <p:nvPr/>
              </p:nvSpPr>
              <p:spPr>
                <a:xfrm>
                  <a:off x="4760485" y="4896725"/>
                  <a:ext cx="294451" cy="2944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4" name="Graphic 113" descr="Heart">
                  <a:extLst>
                    <a:ext uri="{FF2B5EF4-FFF2-40B4-BE49-F238E27FC236}">
                      <a16:creationId xmlns:a16="http://schemas.microsoft.com/office/drawing/2014/main" id="{E7F3D6C4-536B-4A62-9B6B-09205366886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817709" y="4953949"/>
                  <a:ext cx="180000" cy="180000"/>
                </a:xfrm>
                <a:prstGeom prst="rect">
                  <a:avLst/>
                </a:prstGeom>
              </p:spPr>
            </p:pic>
          </p:grpSp>
          <p:grpSp>
            <p:nvGrpSpPr>
              <p:cNvPr id="115" name="Group 114">
                <a:extLst>
                  <a:ext uri="{FF2B5EF4-FFF2-40B4-BE49-F238E27FC236}">
                    <a16:creationId xmlns:a16="http://schemas.microsoft.com/office/drawing/2014/main" id="{7620E327-8D53-4F41-A5E0-6842358D06C4}"/>
                  </a:ext>
                </a:extLst>
              </p:cNvPr>
              <p:cNvGrpSpPr>
                <a:grpSpLocks noChangeAspect="1"/>
              </p:cNvGrpSpPr>
              <p:nvPr/>
            </p:nvGrpSpPr>
            <p:grpSpPr>
              <a:xfrm>
                <a:off x="5274562" y="4011926"/>
                <a:ext cx="144000" cy="144000"/>
                <a:chOff x="4760485" y="4896725"/>
                <a:chExt cx="294451" cy="294451"/>
              </a:xfrm>
            </p:grpSpPr>
            <p:sp>
              <p:nvSpPr>
                <p:cNvPr id="116" name="Oval 115">
                  <a:extLst>
                    <a:ext uri="{FF2B5EF4-FFF2-40B4-BE49-F238E27FC236}">
                      <a16:creationId xmlns:a16="http://schemas.microsoft.com/office/drawing/2014/main" id="{072FFFE7-BFE5-4DE4-86BE-E986EB7E56B1}"/>
                    </a:ext>
                  </a:extLst>
                </p:cNvPr>
                <p:cNvSpPr/>
                <p:nvPr/>
              </p:nvSpPr>
              <p:spPr>
                <a:xfrm>
                  <a:off x="4760485" y="4896725"/>
                  <a:ext cx="294451" cy="2944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7" name="Graphic 116" descr="Clapping hands">
                  <a:extLst>
                    <a:ext uri="{FF2B5EF4-FFF2-40B4-BE49-F238E27FC236}">
                      <a16:creationId xmlns:a16="http://schemas.microsoft.com/office/drawing/2014/main" id="{55F3B7B4-6254-4279-9B33-FB0940CF409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817709" y="4953949"/>
                  <a:ext cx="180000" cy="180000"/>
                </a:xfrm>
                <a:prstGeom prst="rect">
                  <a:avLst/>
                </a:prstGeom>
              </p:spPr>
            </p:pic>
          </p:grpSp>
        </p:grpSp>
        <p:cxnSp>
          <p:nvCxnSpPr>
            <p:cNvPr id="134" name="Straight Connector 133">
              <a:extLst>
                <a:ext uri="{FF2B5EF4-FFF2-40B4-BE49-F238E27FC236}">
                  <a16:creationId xmlns:a16="http://schemas.microsoft.com/office/drawing/2014/main" id="{E753C9EA-2B62-4F73-A6BC-E1D2B7383721}"/>
                </a:ext>
              </a:extLst>
            </p:cNvPr>
            <p:cNvCxnSpPr>
              <a:cxnSpLocks/>
            </p:cNvCxnSpPr>
            <p:nvPr/>
          </p:nvCxnSpPr>
          <p:spPr>
            <a:xfrm>
              <a:off x="4836207" y="3939902"/>
              <a:ext cx="2281412"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106" name="Main body">
            <a:extLst>
              <a:ext uri="{FF2B5EF4-FFF2-40B4-BE49-F238E27FC236}">
                <a16:creationId xmlns:a16="http://schemas.microsoft.com/office/drawing/2014/main" id="{C656EE0F-243E-4361-8532-4A6B0B6C3FC4}"/>
              </a:ext>
            </a:extLst>
          </p:cNvPr>
          <p:cNvSpPr/>
          <p:nvPr/>
        </p:nvSpPr>
        <p:spPr>
          <a:xfrm>
            <a:off x="5011397" y="1996405"/>
            <a:ext cx="2063852" cy="1770657"/>
          </a:xfrm>
          <a:prstGeom prst="rect">
            <a:avLst/>
          </a:prstGeom>
        </p:spPr>
        <p:txBody>
          <a:bodyPr wrap="square" lIns="108000" tIns="72000" rIns="180000" bIns="72000" anchor="t">
            <a:noAutofit/>
          </a:bodyPr>
          <a:lstStyle/>
          <a:p>
            <a:r>
              <a:rPr lang="en-GB" sz="800" dirty="0">
                <a:solidFill>
                  <a:srgbClr val="D9DADB">
                    <a:lumMod val="50000"/>
                  </a:srgbClr>
                </a:solidFill>
                <a:latin typeface="Arial" panose="020B0604020202020204" pitchFamily="34" charset="0"/>
                <a:cs typeface="Arial" panose="020B0604020202020204" pitchFamily="34" charset="0"/>
              </a:rPr>
              <a:t>BAU really, working through my to do list. Some things are taking longer but my husband is doing the shopping so at least I don’t have to fit that in. </a:t>
            </a:r>
          </a:p>
          <a:p>
            <a:endParaRPr lang="en-GB" sz="800"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Let’s schedule something for a few weeks time</a:t>
            </a:r>
          </a:p>
          <a:p>
            <a:endParaRPr lang="en-GB" sz="800"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Stay safe</a:t>
            </a:r>
          </a:p>
        </p:txBody>
      </p:sp>
      <p:sp>
        <p:nvSpPr>
          <p:cNvPr id="120" name="Rectangle 119">
            <a:extLst>
              <a:ext uri="{FF2B5EF4-FFF2-40B4-BE49-F238E27FC236}">
                <a16:creationId xmlns:a16="http://schemas.microsoft.com/office/drawing/2014/main" id="{61809B3F-528A-42A7-BC94-66F149D69545}"/>
              </a:ext>
            </a:extLst>
          </p:cNvPr>
          <p:cNvSpPr/>
          <p:nvPr/>
        </p:nvSpPr>
        <p:spPr>
          <a:xfrm>
            <a:off x="5353390" y="1683720"/>
            <a:ext cx="1623828" cy="317516"/>
          </a:xfrm>
          <a:prstGeom prst="rect">
            <a:avLst/>
          </a:prstGeom>
        </p:spPr>
        <p:txBody>
          <a:bodyPr wrap="square" lIns="72000" tIns="72000" rIns="72000" bIns="72000" anchor="ctr">
            <a:noAutofit/>
          </a:bodyPr>
          <a:lstStyle/>
          <a:p>
            <a:r>
              <a:rPr lang="en-GB" sz="800" b="1" dirty="0">
                <a:solidFill>
                  <a:srgbClr val="D9DADB">
                    <a:lumMod val="50000"/>
                  </a:srgbClr>
                </a:solidFill>
                <a:latin typeface="Arial" panose="020B0604020202020204" pitchFamily="34" charset="0"/>
                <a:cs typeface="Arial" panose="020B0604020202020204" pitchFamily="34" charset="0"/>
              </a:rPr>
              <a:t>Mags – 1</a:t>
            </a:r>
            <a:r>
              <a:rPr lang="en-GB" sz="800" b="1" baseline="30000" dirty="0">
                <a:solidFill>
                  <a:srgbClr val="D9DADB">
                    <a:lumMod val="50000"/>
                  </a:srgbClr>
                </a:solidFill>
                <a:latin typeface="Arial" panose="020B0604020202020204" pitchFamily="34" charset="0"/>
                <a:cs typeface="Arial" panose="020B0604020202020204" pitchFamily="34" charset="0"/>
              </a:rPr>
              <a:t>st</a:t>
            </a:r>
            <a:endParaRPr lang="en-GB" sz="800" b="1"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Executive Coach</a:t>
            </a:r>
          </a:p>
        </p:txBody>
      </p:sp>
      <p:cxnSp>
        <p:nvCxnSpPr>
          <p:cNvPr id="93" name="Straight Connector 92">
            <a:extLst>
              <a:ext uri="{FF2B5EF4-FFF2-40B4-BE49-F238E27FC236}">
                <a16:creationId xmlns:a16="http://schemas.microsoft.com/office/drawing/2014/main" id="{0C1F998F-33AC-47AF-A547-1C83C4826C39}"/>
              </a:ext>
            </a:extLst>
          </p:cNvPr>
          <p:cNvCxnSpPr>
            <a:cxnSpLocks/>
          </p:cNvCxnSpPr>
          <p:nvPr/>
        </p:nvCxnSpPr>
        <p:spPr>
          <a:xfrm>
            <a:off x="4998932" y="1619689"/>
            <a:ext cx="2012178"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F0B0999B-32A2-41FD-963A-5E3ED2443270}"/>
              </a:ext>
            </a:extLst>
          </p:cNvPr>
          <p:cNvSpPr/>
          <p:nvPr/>
        </p:nvSpPr>
        <p:spPr>
          <a:xfrm>
            <a:off x="5353390" y="1247768"/>
            <a:ext cx="1623828" cy="317516"/>
          </a:xfrm>
          <a:prstGeom prst="rect">
            <a:avLst/>
          </a:prstGeom>
        </p:spPr>
        <p:txBody>
          <a:bodyPr wrap="square" lIns="72000" tIns="72000" rIns="72000" bIns="72000" anchor="ctr">
            <a:noAutofit/>
          </a:bodyPr>
          <a:lstStyle/>
          <a:p>
            <a:r>
              <a:rPr lang="en-GB" sz="800" b="1" dirty="0" err="1">
                <a:solidFill>
                  <a:srgbClr val="D9DADB">
                    <a:lumMod val="50000"/>
                  </a:srgbClr>
                </a:solidFill>
                <a:latin typeface="Arial" panose="020B0604020202020204" pitchFamily="34" charset="0"/>
                <a:cs typeface="Arial" panose="020B0604020202020204" pitchFamily="34" charset="0"/>
              </a:rPr>
              <a:t>Sukhi</a:t>
            </a:r>
            <a:r>
              <a:rPr lang="en-GB" sz="800" b="1" dirty="0">
                <a:solidFill>
                  <a:srgbClr val="D9DADB">
                    <a:lumMod val="50000"/>
                  </a:srgbClr>
                </a:solidFill>
                <a:latin typeface="Arial" panose="020B0604020202020204" pitchFamily="34" charset="0"/>
                <a:cs typeface="Arial" panose="020B0604020202020204" pitchFamily="34" charset="0"/>
              </a:rPr>
              <a:t> – 1</a:t>
            </a:r>
            <a:r>
              <a:rPr lang="en-GB" sz="800" b="1" baseline="30000" dirty="0">
                <a:solidFill>
                  <a:srgbClr val="D9DADB">
                    <a:lumMod val="50000"/>
                  </a:srgbClr>
                </a:solidFill>
                <a:latin typeface="Arial" panose="020B0604020202020204" pitchFamily="34" charset="0"/>
                <a:cs typeface="Arial" panose="020B0604020202020204" pitchFamily="34" charset="0"/>
              </a:rPr>
              <a:t>st</a:t>
            </a:r>
            <a:endParaRPr lang="en-GB" sz="800" b="1"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Business Development Manager</a:t>
            </a:r>
            <a:endParaRPr lang="en-GB" sz="800" dirty="0">
              <a:latin typeface="Arial" panose="020B0604020202020204" pitchFamily="34" charset="0"/>
              <a:cs typeface="Arial" panose="020B0604020202020204" pitchFamily="34" charset="0"/>
            </a:endParaRPr>
          </a:p>
        </p:txBody>
      </p:sp>
      <p:sp>
        <p:nvSpPr>
          <p:cNvPr id="86" name="Grey Box">
            <a:extLst>
              <a:ext uri="{FF2B5EF4-FFF2-40B4-BE49-F238E27FC236}">
                <a16:creationId xmlns:a16="http://schemas.microsoft.com/office/drawing/2014/main" id="{C73005BC-A580-45E8-B84A-9E744EEDA5B1}"/>
              </a:ext>
            </a:extLst>
          </p:cNvPr>
          <p:cNvSpPr/>
          <p:nvPr/>
        </p:nvSpPr>
        <p:spPr>
          <a:xfrm>
            <a:off x="4975336" y="955858"/>
            <a:ext cx="2063852" cy="222261"/>
          </a:xfrm>
          <a:prstGeom prst="roundRect">
            <a:avLst>
              <a:gd name="adj" fmla="val 0"/>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2">
                  <a:lumMod val="50000"/>
                </a:schemeClr>
              </a:solidFill>
            </a:endParaRPr>
          </a:p>
        </p:txBody>
      </p:sp>
      <p:sp>
        <p:nvSpPr>
          <p:cNvPr id="87" name="White box">
            <a:extLst>
              <a:ext uri="{FF2B5EF4-FFF2-40B4-BE49-F238E27FC236}">
                <a16:creationId xmlns:a16="http://schemas.microsoft.com/office/drawing/2014/main" id="{2FED8C9F-A805-4CC1-B635-0CFB1B8845A9}"/>
              </a:ext>
            </a:extLst>
          </p:cNvPr>
          <p:cNvSpPr/>
          <p:nvPr/>
        </p:nvSpPr>
        <p:spPr>
          <a:xfrm>
            <a:off x="5039345" y="987609"/>
            <a:ext cx="1746336" cy="158758"/>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2">
                  <a:lumMod val="50000"/>
                </a:schemeClr>
              </a:solidFill>
            </a:endParaRPr>
          </a:p>
        </p:txBody>
      </p:sp>
      <p:pic>
        <p:nvPicPr>
          <p:cNvPr id="89" name="Pencil" descr="Pencil">
            <a:extLst>
              <a:ext uri="{FF2B5EF4-FFF2-40B4-BE49-F238E27FC236}">
                <a16:creationId xmlns:a16="http://schemas.microsoft.com/office/drawing/2014/main" id="{371C981A-E5DD-43F2-A1E8-2FE28C4991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87416" y="1022536"/>
            <a:ext cx="88904" cy="88904"/>
          </a:xfrm>
          <a:prstGeom prst="rect">
            <a:avLst/>
          </a:prstGeom>
        </p:spPr>
      </p:pic>
      <p:sp>
        <p:nvSpPr>
          <p:cNvPr id="88" name="Write a post">
            <a:extLst>
              <a:ext uri="{FF2B5EF4-FFF2-40B4-BE49-F238E27FC236}">
                <a16:creationId xmlns:a16="http://schemas.microsoft.com/office/drawing/2014/main" id="{8CE2A4A4-B373-476A-995D-B2B0A125AFA8}"/>
              </a:ext>
            </a:extLst>
          </p:cNvPr>
          <p:cNvSpPr/>
          <p:nvPr/>
        </p:nvSpPr>
        <p:spPr>
          <a:xfrm>
            <a:off x="5210809" y="1001200"/>
            <a:ext cx="649962" cy="131577"/>
          </a:xfrm>
          <a:prstGeom prst="rect">
            <a:avLst/>
          </a:prstGeom>
        </p:spPr>
        <p:txBody>
          <a:bodyPr wrap="none" lIns="72000" tIns="72000" rIns="72000" bIns="72000" anchor="ctr" anchorCtr="0">
            <a:noAutofit/>
          </a:bodyPr>
          <a:lstStyle/>
          <a:p>
            <a:r>
              <a:rPr lang="en-GB" sz="800" b="1" dirty="0">
                <a:solidFill>
                  <a:srgbClr val="D9DADB">
                    <a:lumMod val="50000"/>
                  </a:srgbClr>
                </a:solidFill>
                <a:latin typeface="Arial" panose="020B0604020202020204" pitchFamily="34" charset="0"/>
                <a:cs typeface="Arial" panose="020B0604020202020204" pitchFamily="34" charset="0"/>
              </a:rPr>
              <a:t>Write a post</a:t>
            </a:r>
            <a:endParaRPr lang="en-GB" sz="1050" b="1" dirty="0">
              <a:latin typeface="Arial" panose="020B0604020202020204" pitchFamily="34" charset="0"/>
              <a:cs typeface="Arial" panose="020B0604020202020204" pitchFamily="34" charset="0"/>
            </a:endParaRPr>
          </a:p>
        </p:txBody>
      </p:sp>
      <p:pic>
        <p:nvPicPr>
          <p:cNvPr id="90" name="Cam" descr="Camera">
            <a:extLst>
              <a:ext uri="{FF2B5EF4-FFF2-40B4-BE49-F238E27FC236}">
                <a16:creationId xmlns:a16="http://schemas.microsoft.com/office/drawing/2014/main" id="{E8C7153D-C795-48C3-8C78-E1EF36E72F3E}"/>
              </a:ext>
            </a:extLst>
          </p:cNvPr>
          <p:cNvPicPr preferRelativeResize="0">
            <a:picLocks/>
          </p:cNvPicPr>
          <p:nvPr/>
        </p:nvPicPr>
        <p:blipFill>
          <a:blip r:embed="rId11">
            <a:extLst>
              <a:ext uri="{96DAC541-7B7A-43D3-8B79-37D633B846F1}">
                <asvg:svgBlip xmlns:asvg="http://schemas.microsoft.com/office/drawing/2016/SVG/main" r:embed="rId12"/>
              </a:ext>
            </a:extLst>
          </a:blip>
          <a:stretch>
            <a:fillRect/>
          </a:stretch>
        </p:blipFill>
        <p:spPr>
          <a:xfrm>
            <a:off x="6835038" y="995148"/>
            <a:ext cx="158758" cy="143682"/>
          </a:xfrm>
          <a:prstGeom prst="rect">
            <a:avLst/>
          </a:prstGeom>
        </p:spPr>
      </p:pic>
      <p:sp>
        <p:nvSpPr>
          <p:cNvPr id="76" name="Blue box">
            <a:extLst>
              <a:ext uri="{FF2B5EF4-FFF2-40B4-BE49-F238E27FC236}">
                <a16:creationId xmlns:a16="http://schemas.microsoft.com/office/drawing/2014/main" id="{9ADDD770-627F-474D-AAC5-DBEA0D7CC041}"/>
              </a:ext>
            </a:extLst>
          </p:cNvPr>
          <p:cNvSpPr>
            <a:spLocks noChangeAspect="1"/>
          </p:cNvSpPr>
          <p:nvPr/>
        </p:nvSpPr>
        <p:spPr>
          <a:xfrm>
            <a:off x="4975336" y="378005"/>
            <a:ext cx="2063852" cy="578300"/>
          </a:xfrm>
          <a:prstGeom prst="round2SameRect">
            <a:avLst>
              <a:gd name="adj1" fmla="val 12046"/>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ind box">
            <a:extLst>
              <a:ext uri="{FF2B5EF4-FFF2-40B4-BE49-F238E27FC236}">
                <a16:creationId xmlns:a16="http://schemas.microsoft.com/office/drawing/2014/main" id="{2022BCF6-1BD8-47A8-98AF-4612EDCEC6BA}"/>
              </a:ext>
            </a:extLst>
          </p:cNvPr>
          <p:cNvSpPr/>
          <p:nvPr/>
        </p:nvSpPr>
        <p:spPr>
          <a:xfrm>
            <a:off x="5465926" y="672889"/>
            <a:ext cx="1428820" cy="190509"/>
          </a:xfrm>
          <a:prstGeom prst="roundRect">
            <a:avLst/>
          </a:prstGeom>
          <a:solidFill>
            <a:srgbClr val="D9D9D9"/>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36000" bIns="72000" rtlCol="0" anchor="ctr"/>
          <a:lstStyle/>
          <a:p>
            <a:pPr algn="ctr"/>
            <a:r>
              <a:rPr lang="en-GB" sz="800" b="1" dirty="0">
                <a:solidFill>
                  <a:schemeClr val="bg2">
                    <a:lumMod val="50000"/>
                  </a:schemeClr>
                </a:solidFill>
                <a:latin typeface="Arial" panose="020B0604020202020204" pitchFamily="34" charset="0"/>
                <a:cs typeface="Arial" panose="020B0604020202020204" pitchFamily="34" charset="0"/>
              </a:rPr>
              <a:t>Find People, jobs and…</a:t>
            </a:r>
          </a:p>
        </p:txBody>
      </p:sp>
      <p:sp>
        <p:nvSpPr>
          <p:cNvPr id="125" name="Mag" descr="Magnifying glass">
            <a:extLst>
              <a:ext uri="{FF2B5EF4-FFF2-40B4-BE49-F238E27FC236}">
                <a16:creationId xmlns:a16="http://schemas.microsoft.com/office/drawing/2014/main" id="{87779558-07CE-4E32-BA0C-3EA315FB1FCD}"/>
              </a:ext>
            </a:extLst>
          </p:cNvPr>
          <p:cNvSpPr/>
          <p:nvPr/>
        </p:nvSpPr>
        <p:spPr>
          <a:xfrm>
            <a:off x="5507311" y="704640"/>
            <a:ext cx="127006" cy="127006"/>
          </a:xfrm>
          <a:custGeom>
            <a:avLst/>
            <a:gdLst>
              <a:gd name="connsiteX0" fmla="*/ 121798 w 125025"/>
              <a:gd name="connsiteY0" fmla="*/ 106119 h 125125"/>
              <a:gd name="connsiteX1" fmla="*/ 102000 w 125025"/>
              <a:gd name="connsiteY1" fmla="*/ 86321 h 125125"/>
              <a:gd name="connsiteX2" fmla="*/ 92180 w 125025"/>
              <a:gd name="connsiteY2" fmla="*/ 83311 h 125125"/>
              <a:gd name="connsiteX3" fmla="*/ 85211 w 125025"/>
              <a:gd name="connsiteY3" fmla="*/ 76342 h 125125"/>
              <a:gd name="connsiteX4" fmla="*/ 95031 w 125025"/>
              <a:gd name="connsiteY4" fmla="*/ 47516 h 125125"/>
              <a:gd name="connsiteX5" fmla="*/ 47516 w 125025"/>
              <a:gd name="connsiteY5" fmla="*/ 0 h 125125"/>
              <a:gd name="connsiteX6" fmla="*/ 0 w 125025"/>
              <a:gd name="connsiteY6" fmla="*/ 47516 h 125125"/>
              <a:gd name="connsiteX7" fmla="*/ 47516 w 125025"/>
              <a:gd name="connsiteY7" fmla="*/ 95032 h 125125"/>
              <a:gd name="connsiteX8" fmla="*/ 76342 w 125025"/>
              <a:gd name="connsiteY8" fmla="*/ 85212 h 125125"/>
              <a:gd name="connsiteX9" fmla="*/ 83311 w 125025"/>
              <a:gd name="connsiteY9" fmla="*/ 92181 h 125125"/>
              <a:gd name="connsiteX10" fmla="*/ 86320 w 125025"/>
              <a:gd name="connsiteY10" fmla="*/ 102001 h 125125"/>
              <a:gd name="connsiteX11" fmla="*/ 106118 w 125025"/>
              <a:gd name="connsiteY11" fmla="*/ 121799 h 125125"/>
              <a:gd name="connsiteX12" fmla="*/ 114038 w 125025"/>
              <a:gd name="connsiteY12" fmla="*/ 125125 h 125125"/>
              <a:gd name="connsiteX13" fmla="*/ 121957 w 125025"/>
              <a:gd name="connsiteY13" fmla="*/ 121799 h 125125"/>
              <a:gd name="connsiteX14" fmla="*/ 121798 w 125025"/>
              <a:gd name="connsiteY14" fmla="*/ 106119 h 125125"/>
              <a:gd name="connsiteX15" fmla="*/ 47357 w 125025"/>
              <a:gd name="connsiteY15" fmla="*/ 85370 h 125125"/>
              <a:gd name="connsiteX16" fmla="*/ 9345 w 125025"/>
              <a:gd name="connsiteY16" fmla="*/ 47358 h 125125"/>
              <a:gd name="connsiteX17" fmla="*/ 47357 w 125025"/>
              <a:gd name="connsiteY17" fmla="*/ 9345 h 125125"/>
              <a:gd name="connsiteX18" fmla="*/ 85370 w 125025"/>
              <a:gd name="connsiteY18" fmla="*/ 47358 h 125125"/>
              <a:gd name="connsiteX19" fmla="*/ 47357 w 125025"/>
              <a:gd name="connsiteY19" fmla="*/ 85370 h 12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025" h="125125">
                <a:moveTo>
                  <a:pt x="121798" y="106119"/>
                </a:moveTo>
                <a:lnTo>
                  <a:pt x="102000" y="86321"/>
                </a:lnTo>
                <a:cubicBezTo>
                  <a:pt x="99308" y="83628"/>
                  <a:pt x="95665" y="82678"/>
                  <a:pt x="92180" y="83311"/>
                </a:cubicBezTo>
                <a:lnTo>
                  <a:pt x="85211" y="76342"/>
                </a:lnTo>
                <a:cubicBezTo>
                  <a:pt x="91388" y="68423"/>
                  <a:pt x="95031" y="58286"/>
                  <a:pt x="95031" y="47516"/>
                </a:cubicBezTo>
                <a:cubicBezTo>
                  <a:pt x="95031" y="21382"/>
                  <a:pt x="73649" y="0"/>
                  <a:pt x="47516" y="0"/>
                </a:cubicBezTo>
                <a:cubicBezTo>
                  <a:pt x="21382" y="0"/>
                  <a:pt x="0" y="21382"/>
                  <a:pt x="0" y="47516"/>
                </a:cubicBezTo>
                <a:cubicBezTo>
                  <a:pt x="0" y="73650"/>
                  <a:pt x="21382" y="95032"/>
                  <a:pt x="47516" y="95032"/>
                </a:cubicBezTo>
                <a:cubicBezTo>
                  <a:pt x="58286" y="95032"/>
                  <a:pt x="68264" y="91389"/>
                  <a:pt x="76342" y="85212"/>
                </a:cubicBezTo>
                <a:lnTo>
                  <a:pt x="83311" y="92181"/>
                </a:lnTo>
                <a:cubicBezTo>
                  <a:pt x="82677" y="95665"/>
                  <a:pt x="83628" y="99308"/>
                  <a:pt x="86320" y="102001"/>
                </a:cubicBezTo>
                <a:lnTo>
                  <a:pt x="106118" y="121799"/>
                </a:lnTo>
                <a:cubicBezTo>
                  <a:pt x="108336" y="124017"/>
                  <a:pt x="111187" y="125125"/>
                  <a:pt x="114038" y="125125"/>
                </a:cubicBezTo>
                <a:cubicBezTo>
                  <a:pt x="116888" y="125125"/>
                  <a:pt x="119739" y="124017"/>
                  <a:pt x="121957" y="121799"/>
                </a:cubicBezTo>
                <a:cubicBezTo>
                  <a:pt x="126075" y="117364"/>
                  <a:pt x="126075" y="110395"/>
                  <a:pt x="121798" y="106119"/>
                </a:cubicBezTo>
                <a:close/>
                <a:moveTo>
                  <a:pt x="47357" y="85370"/>
                </a:moveTo>
                <a:cubicBezTo>
                  <a:pt x="26450" y="85370"/>
                  <a:pt x="9345" y="68265"/>
                  <a:pt x="9345" y="47358"/>
                </a:cubicBezTo>
                <a:cubicBezTo>
                  <a:pt x="9345" y="26451"/>
                  <a:pt x="26450" y="9345"/>
                  <a:pt x="47357" y="9345"/>
                </a:cubicBezTo>
                <a:cubicBezTo>
                  <a:pt x="68264" y="9345"/>
                  <a:pt x="85370" y="26451"/>
                  <a:pt x="85370" y="47358"/>
                </a:cubicBezTo>
                <a:cubicBezTo>
                  <a:pt x="85370" y="68265"/>
                  <a:pt x="68264" y="85370"/>
                  <a:pt x="47357" y="85370"/>
                </a:cubicBezTo>
                <a:close/>
              </a:path>
            </a:pathLst>
          </a:custGeom>
          <a:solidFill>
            <a:srgbClr val="7F7F7F"/>
          </a:solidFill>
          <a:ln w="1488" cap="flat">
            <a:noFill/>
            <a:prstDash val="solid"/>
            <a:miter/>
          </a:ln>
        </p:spPr>
        <p:txBody>
          <a:bodyPr rtlCol="0" anchor="ctr"/>
          <a:lstStyle/>
          <a:p>
            <a:endParaRPr lang="en-GB"/>
          </a:p>
        </p:txBody>
      </p:sp>
      <p:sp>
        <p:nvSpPr>
          <p:cNvPr id="156" name="Oval 155">
            <a:extLst>
              <a:ext uri="{FF2B5EF4-FFF2-40B4-BE49-F238E27FC236}">
                <a16:creationId xmlns:a16="http://schemas.microsoft.com/office/drawing/2014/main" id="{54315686-2930-45A8-ADF0-61C7F75FBE31}"/>
              </a:ext>
            </a:extLst>
          </p:cNvPr>
          <p:cNvSpPr/>
          <p:nvPr/>
        </p:nvSpPr>
        <p:spPr>
          <a:xfrm>
            <a:off x="5101571" y="677336"/>
            <a:ext cx="190509" cy="190509"/>
          </a:xfrm>
          <a:prstGeom prst="ellipse">
            <a:avLst/>
          </a:prstGeom>
          <a:solidFill>
            <a:schemeClr val="bg1"/>
          </a:solidFill>
          <a:ln>
            <a:solidFill>
              <a:srgbClr val="E2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ACB0F627-3162-4C1B-8632-B92389B3AD2C}"/>
              </a:ext>
            </a:extLst>
          </p:cNvPr>
          <p:cNvSpPr/>
          <p:nvPr/>
        </p:nvSpPr>
        <p:spPr>
          <a:xfrm>
            <a:off x="5090992" y="1350409"/>
            <a:ext cx="127006" cy="127006"/>
          </a:xfrm>
          <a:prstGeom prst="ellipse">
            <a:avLst/>
          </a:prstGeom>
          <a:solidFill>
            <a:schemeClr val="bg1"/>
          </a:solidFill>
          <a:ln>
            <a:solidFill>
              <a:srgbClr val="E2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67BD7341-CCEB-4767-BFDE-20DAB948DD4B}"/>
              </a:ext>
            </a:extLst>
          </p:cNvPr>
          <p:cNvSpPr/>
          <p:nvPr/>
        </p:nvSpPr>
        <p:spPr>
          <a:xfrm>
            <a:off x="5090992" y="1767785"/>
            <a:ext cx="127006" cy="127006"/>
          </a:xfrm>
          <a:prstGeom prst="ellipse">
            <a:avLst/>
          </a:prstGeom>
          <a:solidFill>
            <a:schemeClr val="bg1"/>
          </a:solid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 name="Graphic 122">
            <a:extLst>
              <a:ext uri="{FF2B5EF4-FFF2-40B4-BE49-F238E27FC236}">
                <a16:creationId xmlns:a16="http://schemas.microsoft.com/office/drawing/2014/main" id="{C32DAD13-8F15-498D-9BA9-B90FBD8A2BD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60032" y="303498"/>
            <a:ext cx="2292297" cy="4536504"/>
          </a:xfrm>
          <a:prstGeom prst="rect">
            <a:avLst/>
          </a:prstGeom>
          <a:effectLst>
            <a:outerShdw blurRad="50800" dist="38100" dir="2700000" algn="tl" rotWithShape="0">
              <a:schemeClr val="tx1">
                <a:alpha val="20000"/>
              </a:schemeClr>
            </a:outerShdw>
          </a:effectLst>
        </p:spPr>
      </p:pic>
      <p:sp>
        <p:nvSpPr>
          <p:cNvPr id="164" name="Title 163">
            <a:extLst>
              <a:ext uri="{FF2B5EF4-FFF2-40B4-BE49-F238E27FC236}">
                <a16:creationId xmlns:a16="http://schemas.microsoft.com/office/drawing/2014/main" id="{F9C96B14-C73E-44AB-9FB2-BE3151B042B0}"/>
              </a:ext>
            </a:extLst>
          </p:cNvPr>
          <p:cNvSpPr>
            <a:spLocks noGrp="1"/>
          </p:cNvSpPr>
          <p:nvPr>
            <p:ph type="title"/>
          </p:nvPr>
        </p:nvSpPr>
        <p:spPr>
          <a:xfrm>
            <a:off x="503040" y="141479"/>
            <a:ext cx="3338102" cy="1300005"/>
          </a:xfrm>
        </p:spPr>
        <p:txBody>
          <a:bodyPr>
            <a:normAutofit/>
          </a:bodyPr>
          <a:lstStyle/>
          <a:p>
            <a:r>
              <a:rPr lang="en-GB" dirty="0"/>
              <a:t>Recognising </a:t>
            </a:r>
            <a:br>
              <a:rPr lang="en-GB" dirty="0"/>
            </a:br>
            <a:r>
              <a:rPr lang="en-GB" dirty="0"/>
              <a:t>Type</a:t>
            </a:r>
          </a:p>
        </p:txBody>
      </p:sp>
    </p:spTree>
    <p:extLst>
      <p:ext uri="{BB962C8B-B14F-4D97-AF65-F5344CB8AC3E}">
        <p14:creationId xmlns:p14="http://schemas.microsoft.com/office/powerpoint/2010/main" val="265124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6"/>
                                        </p:tgtEl>
                                        <p:attrNameLst>
                                          <p:attrName>fillcolor</p:attrName>
                                        </p:attrNameLst>
                                      </p:cBhvr>
                                      <p:to>
                                        <a:srgbClr val="B73333"/>
                                      </p:to>
                                    </p:animClr>
                                    <p:set>
                                      <p:cBhvr>
                                        <p:cTn id="7" dur="2000" fill="hold"/>
                                        <p:tgtEl>
                                          <p:spTgt spid="106"/>
                                        </p:tgtEl>
                                        <p:attrNameLst>
                                          <p:attrName>fill.type</p:attrName>
                                        </p:attrNameLst>
                                      </p:cBhvr>
                                      <p:to>
                                        <p:strVal val="solid"/>
                                      </p:to>
                                    </p:set>
                                    <p:set>
                                      <p:cBhvr>
                                        <p:cTn id="8" dur="2000" fill="hold"/>
                                        <p:tgtEl>
                                          <p:spTgt spid="106"/>
                                        </p:tgtEl>
                                        <p:attrNameLst>
                                          <p:attrName>fill.on</p:attrName>
                                        </p:attrNameLst>
                                      </p:cBhvr>
                                      <p:to>
                                        <p:strVal val="true"/>
                                      </p:to>
                                    </p:set>
                                  </p:childTnLst>
                                </p:cTn>
                              </p:par>
                              <p:par>
                                <p:cTn id="9" presetID="3" presetClass="emph" presetSubtype="2" fill="hold" nodeType="withEffect">
                                  <p:stCondLst>
                                    <p:cond delay="0"/>
                                  </p:stCondLst>
                                  <p:childTnLst>
                                    <p:animClr clrSpc="rgb" dir="cw">
                                      <p:cBhvr override="childStyle">
                                        <p:cTn id="10" dur="2000" fill="hold"/>
                                        <p:tgtEl>
                                          <p:spTgt spid="106">
                                            <p:txEl>
                                              <p:pRg st="0" end="0"/>
                                            </p:txEl>
                                          </p:spTgt>
                                        </p:tgtEl>
                                        <p:attrNameLst>
                                          <p:attrName>style.color</p:attrName>
                                        </p:attrNameLst>
                                      </p:cBhvr>
                                      <p:to>
                                        <a:srgbClr val="FFFFFF"/>
                                      </p:to>
                                    </p:animClr>
                                  </p:childTnLst>
                                </p:cTn>
                              </p:par>
                              <p:par>
                                <p:cTn id="11" presetID="3" presetClass="emph" presetSubtype="2" fill="hold" nodeType="withEffect">
                                  <p:stCondLst>
                                    <p:cond delay="0"/>
                                  </p:stCondLst>
                                  <p:childTnLst>
                                    <p:animClr clrSpc="rgb" dir="cw">
                                      <p:cBhvr override="childStyle">
                                        <p:cTn id="12" dur="2000" fill="hold"/>
                                        <p:tgtEl>
                                          <p:spTgt spid="106">
                                            <p:txEl>
                                              <p:pRg st="2" end="2"/>
                                            </p:txEl>
                                          </p:spTgt>
                                        </p:tgtEl>
                                        <p:attrNameLst>
                                          <p:attrName>style.color</p:attrName>
                                        </p:attrNameLst>
                                      </p:cBhvr>
                                      <p:to>
                                        <a:srgbClr val="FFFFFF"/>
                                      </p:to>
                                    </p:animClr>
                                  </p:childTnLst>
                                </p:cTn>
                              </p:par>
                              <p:par>
                                <p:cTn id="13" presetID="3" presetClass="emph" presetSubtype="2" fill="hold" nodeType="withEffect">
                                  <p:stCondLst>
                                    <p:cond delay="0"/>
                                  </p:stCondLst>
                                  <p:childTnLst>
                                    <p:animClr clrSpc="rgb" dir="cw">
                                      <p:cBhvr override="childStyle">
                                        <p:cTn id="14" dur="2000" fill="hold"/>
                                        <p:tgtEl>
                                          <p:spTgt spid="106">
                                            <p:txEl>
                                              <p:pRg st="4" end="4"/>
                                            </p:txEl>
                                          </p:spTgt>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in body">
            <a:extLst>
              <a:ext uri="{FF2B5EF4-FFF2-40B4-BE49-F238E27FC236}">
                <a16:creationId xmlns:a16="http://schemas.microsoft.com/office/drawing/2014/main" id="{E2E430BF-BB4C-4011-B67A-08052371A410}"/>
              </a:ext>
            </a:extLst>
          </p:cNvPr>
          <p:cNvSpPr/>
          <p:nvPr/>
        </p:nvSpPr>
        <p:spPr>
          <a:xfrm>
            <a:off x="2411761" y="1347614"/>
            <a:ext cx="4320480" cy="2448272"/>
          </a:xfrm>
          <a:prstGeom prst="rect">
            <a:avLst/>
          </a:prstGeom>
          <a:solidFill>
            <a:schemeClr val="bg1"/>
          </a:solidFill>
          <a:effectLst>
            <a:outerShdw blurRad="50800" dist="38100" dir="2700000" algn="tl" rotWithShape="0">
              <a:prstClr val="black">
                <a:alpha val="20000"/>
              </a:prstClr>
            </a:outerShdw>
          </a:effectLst>
        </p:spPr>
        <p:txBody>
          <a:bodyPr wrap="square" lIns="108000" tIns="72000" rIns="180000" bIns="72000" anchor="t">
            <a:noAutofit/>
          </a:bodyPr>
          <a:lstStyle/>
          <a:p>
            <a:r>
              <a:rPr lang="en-GB" sz="1400" dirty="0">
                <a:solidFill>
                  <a:srgbClr val="D9DADB">
                    <a:lumMod val="50000"/>
                  </a:srgbClr>
                </a:solidFill>
                <a:latin typeface="Arial" panose="020B0604020202020204" pitchFamily="34" charset="0"/>
                <a:cs typeface="Arial" panose="020B0604020202020204" pitchFamily="34" charset="0"/>
              </a:rPr>
              <a:t>BAU really, working through my to do list. Some things are taking longer but my husband is doing the shopping so at least I don’t have to fit that in. </a:t>
            </a:r>
          </a:p>
          <a:p>
            <a:endParaRPr lang="en-GB" sz="1400" dirty="0">
              <a:solidFill>
                <a:srgbClr val="D9DADB">
                  <a:lumMod val="50000"/>
                </a:srgbClr>
              </a:solidFill>
              <a:latin typeface="Arial" panose="020B0604020202020204" pitchFamily="34" charset="0"/>
              <a:cs typeface="Arial" panose="020B0604020202020204" pitchFamily="34" charset="0"/>
            </a:endParaRPr>
          </a:p>
          <a:p>
            <a:r>
              <a:rPr lang="en-GB" sz="1400" dirty="0">
                <a:solidFill>
                  <a:srgbClr val="D9DADB">
                    <a:lumMod val="50000"/>
                  </a:srgbClr>
                </a:solidFill>
                <a:latin typeface="Arial" panose="020B0604020202020204" pitchFamily="34" charset="0"/>
                <a:cs typeface="Arial" panose="020B0604020202020204" pitchFamily="34" charset="0"/>
              </a:rPr>
              <a:t>Let’s schedule something for a few weeks time</a:t>
            </a:r>
          </a:p>
          <a:p>
            <a:endParaRPr lang="en-GB" sz="1400" dirty="0">
              <a:solidFill>
                <a:srgbClr val="D9DADB">
                  <a:lumMod val="50000"/>
                </a:srgbClr>
              </a:solidFill>
              <a:latin typeface="Arial" panose="020B0604020202020204" pitchFamily="34" charset="0"/>
              <a:cs typeface="Arial" panose="020B0604020202020204" pitchFamily="34" charset="0"/>
            </a:endParaRPr>
          </a:p>
          <a:p>
            <a:r>
              <a:rPr lang="en-GB" sz="1400" dirty="0">
                <a:solidFill>
                  <a:srgbClr val="D9DADB">
                    <a:lumMod val="50000"/>
                  </a:srgbClr>
                </a:solidFill>
                <a:latin typeface="Arial" panose="020B0604020202020204" pitchFamily="34" charset="0"/>
                <a:cs typeface="Arial" panose="020B0604020202020204" pitchFamily="34" charset="0"/>
              </a:rPr>
              <a:t>Stay safe</a:t>
            </a:r>
          </a:p>
        </p:txBody>
      </p:sp>
    </p:spTree>
    <p:extLst>
      <p:ext uri="{BB962C8B-B14F-4D97-AF65-F5344CB8AC3E}">
        <p14:creationId xmlns:p14="http://schemas.microsoft.com/office/powerpoint/2010/main" val="27985476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a:extLst>
              <a:ext uri="{FF2B5EF4-FFF2-40B4-BE49-F238E27FC236}">
                <a16:creationId xmlns:a16="http://schemas.microsoft.com/office/drawing/2014/main" id="{1CE3801B-A466-494F-9552-9EF1FC5612C4}"/>
              </a:ext>
            </a:extLst>
          </p:cNvPr>
          <p:cNvGrpSpPr/>
          <p:nvPr/>
        </p:nvGrpSpPr>
        <p:grpSpPr>
          <a:xfrm>
            <a:off x="4997594" y="3835410"/>
            <a:ext cx="2013516" cy="889142"/>
            <a:chOff x="4834690" y="3939902"/>
            <a:chExt cx="2282929" cy="1008111"/>
          </a:xfrm>
        </p:grpSpPr>
        <p:sp>
          <p:nvSpPr>
            <p:cNvPr id="103" name="Bottom Grey">
              <a:extLst>
                <a:ext uri="{FF2B5EF4-FFF2-40B4-BE49-F238E27FC236}">
                  <a16:creationId xmlns:a16="http://schemas.microsoft.com/office/drawing/2014/main" id="{0C2403C2-E2DF-45F0-9C4F-5B6271DF948C}"/>
                </a:ext>
              </a:extLst>
            </p:cNvPr>
            <p:cNvSpPr>
              <a:spLocks noChangeAspect="1"/>
            </p:cNvSpPr>
            <p:nvPr/>
          </p:nvSpPr>
          <p:spPr>
            <a:xfrm rot="10800000">
              <a:off x="4834690" y="4528433"/>
              <a:ext cx="2282927" cy="419580"/>
            </a:xfrm>
            <a:prstGeom prst="round2SameRect">
              <a:avLst>
                <a:gd name="adj1" fmla="val 34648"/>
                <a:gd name="adj2" fmla="val 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152">
              <a:extLst>
                <a:ext uri="{FF2B5EF4-FFF2-40B4-BE49-F238E27FC236}">
                  <a16:creationId xmlns:a16="http://schemas.microsoft.com/office/drawing/2014/main" id="{1EE64E45-9D66-46FB-BB36-CC433CBDDCDA}"/>
                </a:ext>
              </a:extLst>
            </p:cNvPr>
            <p:cNvGrpSpPr/>
            <p:nvPr/>
          </p:nvGrpSpPr>
          <p:grpSpPr>
            <a:xfrm>
              <a:off x="4930042" y="4309167"/>
              <a:ext cx="2077947" cy="144000"/>
              <a:chOff x="4930042" y="4309167"/>
              <a:chExt cx="2077947" cy="144000"/>
            </a:xfrm>
          </p:grpSpPr>
          <p:grpSp>
            <p:nvGrpSpPr>
              <p:cNvPr id="149" name="Group 148">
                <a:extLst>
                  <a:ext uri="{FF2B5EF4-FFF2-40B4-BE49-F238E27FC236}">
                    <a16:creationId xmlns:a16="http://schemas.microsoft.com/office/drawing/2014/main" id="{874750B4-4E74-4EEF-A571-9C3B3C25C2F1}"/>
                  </a:ext>
                </a:extLst>
              </p:cNvPr>
              <p:cNvGrpSpPr/>
              <p:nvPr/>
            </p:nvGrpSpPr>
            <p:grpSpPr>
              <a:xfrm>
                <a:off x="5618910" y="4309167"/>
                <a:ext cx="650319" cy="144000"/>
                <a:chOff x="5546463" y="4309167"/>
                <a:chExt cx="650319" cy="144000"/>
              </a:xfrm>
            </p:grpSpPr>
            <p:sp>
              <p:nvSpPr>
                <p:cNvPr id="99" name="Rectangle 98">
                  <a:extLst>
                    <a:ext uri="{FF2B5EF4-FFF2-40B4-BE49-F238E27FC236}">
                      <a16:creationId xmlns:a16="http://schemas.microsoft.com/office/drawing/2014/main" id="{9DDDC8DC-A19E-4332-9B01-0D14B3D7ABB5}"/>
                    </a:ext>
                  </a:extLst>
                </p:cNvPr>
                <p:cNvSpPr/>
                <p:nvPr/>
              </p:nvSpPr>
              <p:spPr>
                <a:xfrm>
                  <a:off x="5648463" y="4309167"/>
                  <a:ext cx="548319"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Comment</a:t>
                  </a:r>
                </a:p>
              </p:txBody>
            </p:sp>
            <p:sp>
              <p:nvSpPr>
                <p:cNvPr id="139" name="Graphic 97" descr="Chat RTL">
                  <a:extLst>
                    <a:ext uri="{FF2B5EF4-FFF2-40B4-BE49-F238E27FC236}">
                      <a16:creationId xmlns:a16="http://schemas.microsoft.com/office/drawing/2014/main" id="{961056D2-DCB3-44EB-B061-C91130D22082}"/>
                    </a:ext>
                  </a:extLst>
                </p:cNvPr>
                <p:cNvSpPr/>
                <p:nvPr/>
              </p:nvSpPr>
              <p:spPr>
                <a:xfrm>
                  <a:off x="5546463" y="4334668"/>
                  <a:ext cx="101999" cy="92999"/>
                </a:xfrm>
                <a:custGeom>
                  <a:avLst/>
                  <a:gdLst>
                    <a:gd name="connsiteX0" fmla="*/ 5859 w 117174"/>
                    <a:gd name="connsiteY0" fmla="*/ 0 h 106835"/>
                    <a:gd name="connsiteX1" fmla="*/ 0 w 117174"/>
                    <a:gd name="connsiteY1" fmla="*/ 5927 h 106835"/>
                    <a:gd name="connsiteX2" fmla="*/ 0 w 117174"/>
                    <a:gd name="connsiteY2" fmla="*/ 5928 h 106835"/>
                    <a:gd name="connsiteX3" fmla="*/ 0 w 117174"/>
                    <a:gd name="connsiteY3" fmla="*/ 77163 h 106835"/>
                    <a:gd name="connsiteX4" fmla="*/ 0 w 117174"/>
                    <a:gd name="connsiteY4" fmla="*/ 77163 h 106835"/>
                    <a:gd name="connsiteX5" fmla="*/ 5859 w 117174"/>
                    <a:gd name="connsiteY5" fmla="*/ 83091 h 106835"/>
                    <a:gd name="connsiteX6" fmla="*/ 5859 w 117174"/>
                    <a:gd name="connsiteY6" fmla="*/ 83091 h 106835"/>
                    <a:gd name="connsiteX7" fmla="*/ 23435 w 117174"/>
                    <a:gd name="connsiteY7" fmla="*/ 83091 h 106835"/>
                    <a:gd name="connsiteX8" fmla="*/ 23435 w 117174"/>
                    <a:gd name="connsiteY8" fmla="*/ 106836 h 106835"/>
                    <a:gd name="connsiteX9" fmla="*/ 46870 w 117174"/>
                    <a:gd name="connsiteY9" fmla="*/ 83091 h 106835"/>
                    <a:gd name="connsiteX10" fmla="*/ 111316 w 117174"/>
                    <a:gd name="connsiteY10" fmla="*/ 83091 h 106835"/>
                    <a:gd name="connsiteX11" fmla="*/ 117175 w 117174"/>
                    <a:gd name="connsiteY11" fmla="*/ 77163 h 106835"/>
                    <a:gd name="connsiteX12" fmla="*/ 117175 w 117174"/>
                    <a:gd name="connsiteY12" fmla="*/ 77163 h 106835"/>
                    <a:gd name="connsiteX13" fmla="*/ 117175 w 117174"/>
                    <a:gd name="connsiteY13" fmla="*/ 5928 h 106835"/>
                    <a:gd name="connsiteX14" fmla="*/ 117175 w 117174"/>
                    <a:gd name="connsiteY14" fmla="*/ 5928 h 106835"/>
                    <a:gd name="connsiteX15" fmla="*/ 111316 w 117174"/>
                    <a:gd name="connsiteY15" fmla="*/ 0 h 106835"/>
                    <a:gd name="connsiteX16" fmla="*/ 111316 w 117174"/>
                    <a:gd name="connsiteY16" fmla="*/ 0 h 106835"/>
                    <a:gd name="connsiteX17" fmla="*/ 77542 w 117174"/>
                    <a:gd name="connsiteY17" fmla="*/ 41356 h 106835"/>
                    <a:gd name="connsiteX18" fmla="*/ 86158 w 117174"/>
                    <a:gd name="connsiteY18" fmla="*/ 32740 h 106835"/>
                    <a:gd name="connsiteX19" fmla="*/ 94774 w 117174"/>
                    <a:gd name="connsiteY19" fmla="*/ 41356 h 106835"/>
                    <a:gd name="connsiteX20" fmla="*/ 86158 w 117174"/>
                    <a:gd name="connsiteY20" fmla="*/ 49972 h 106835"/>
                    <a:gd name="connsiteX21" fmla="*/ 77542 w 117174"/>
                    <a:gd name="connsiteY21" fmla="*/ 41356 h 106835"/>
                    <a:gd name="connsiteX22" fmla="*/ 49972 w 117174"/>
                    <a:gd name="connsiteY22" fmla="*/ 41356 h 106835"/>
                    <a:gd name="connsiteX23" fmla="*/ 58587 w 117174"/>
                    <a:gd name="connsiteY23" fmla="*/ 32740 h 106835"/>
                    <a:gd name="connsiteX24" fmla="*/ 67203 w 117174"/>
                    <a:gd name="connsiteY24" fmla="*/ 41356 h 106835"/>
                    <a:gd name="connsiteX25" fmla="*/ 58587 w 117174"/>
                    <a:gd name="connsiteY25" fmla="*/ 49972 h 106835"/>
                    <a:gd name="connsiteX26" fmla="*/ 49972 w 117174"/>
                    <a:gd name="connsiteY26" fmla="*/ 41356 h 106835"/>
                    <a:gd name="connsiteX27" fmla="*/ 22401 w 117174"/>
                    <a:gd name="connsiteY27" fmla="*/ 41356 h 106835"/>
                    <a:gd name="connsiteX28" fmla="*/ 31017 w 117174"/>
                    <a:gd name="connsiteY28" fmla="*/ 32740 h 106835"/>
                    <a:gd name="connsiteX29" fmla="*/ 39633 w 117174"/>
                    <a:gd name="connsiteY29" fmla="*/ 41356 h 106835"/>
                    <a:gd name="connsiteX30" fmla="*/ 31017 w 117174"/>
                    <a:gd name="connsiteY30" fmla="*/ 49972 h 106835"/>
                    <a:gd name="connsiteX31" fmla="*/ 22401 w 117174"/>
                    <a:gd name="connsiteY31" fmla="*/ 41356 h 10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174" h="106835">
                      <a:moveTo>
                        <a:pt x="5859" y="0"/>
                      </a:moveTo>
                      <a:cubicBezTo>
                        <a:pt x="2604" y="19"/>
                        <a:pt x="-19" y="2673"/>
                        <a:pt x="0" y="5927"/>
                      </a:cubicBezTo>
                      <a:cubicBezTo>
                        <a:pt x="0" y="5927"/>
                        <a:pt x="0" y="5928"/>
                        <a:pt x="0" y="5928"/>
                      </a:cubicBezTo>
                      <a:lnTo>
                        <a:pt x="0" y="77163"/>
                      </a:lnTo>
                      <a:lnTo>
                        <a:pt x="0" y="77163"/>
                      </a:lnTo>
                      <a:cubicBezTo>
                        <a:pt x="-19" y="80418"/>
                        <a:pt x="2604" y="83071"/>
                        <a:pt x="5859" y="83091"/>
                      </a:cubicBezTo>
                      <a:cubicBezTo>
                        <a:pt x="5859" y="83091"/>
                        <a:pt x="5859" y="83091"/>
                        <a:pt x="5859" y="83091"/>
                      </a:cubicBezTo>
                      <a:lnTo>
                        <a:pt x="23435" y="83091"/>
                      </a:lnTo>
                      <a:lnTo>
                        <a:pt x="23435" y="106836"/>
                      </a:lnTo>
                      <a:lnTo>
                        <a:pt x="46870" y="83091"/>
                      </a:lnTo>
                      <a:lnTo>
                        <a:pt x="111316" y="83091"/>
                      </a:lnTo>
                      <a:cubicBezTo>
                        <a:pt x="114571" y="83072"/>
                        <a:pt x="117194" y="80418"/>
                        <a:pt x="117175" y="77163"/>
                      </a:cubicBezTo>
                      <a:cubicBezTo>
                        <a:pt x="117175" y="77163"/>
                        <a:pt x="117175" y="77163"/>
                        <a:pt x="117175" y="77163"/>
                      </a:cubicBezTo>
                      <a:lnTo>
                        <a:pt x="117175" y="5928"/>
                      </a:lnTo>
                      <a:lnTo>
                        <a:pt x="117175" y="5928"/>
                      </a:lnTo>
                      <a:cubicBezTo>
                        <a:pt x="117194" y="2673"/>
                        <a:pt x="114571" y="19"/>
                        <a:pt x="111316" y="0"/>
                      </a:cubicBezTo>
                      <a:cubicBezTo>
                        <a:pt x="111316" y="0"/>
                        <a:pt x="111316" y="0"/>
                        <a:pt x="111316" y="0"/>
                      </a:cubicBezTo>
                      <a:close/>
                      <a:moveTo>
                        <a:pt x="77542" y="41356"/>
                      </a:moveTo>
                      <a:cubicBezTo>
                        <a:pt x="77542" y="36597"/>
                        <a:pt x="81400" y="32740"/>
                        <a:pt x="86158" y="32740"/>
                      </a:cubicBezTo>
                      <a:cubicBezTo>
                        <a:pt x="90916" y="32740"/>
                        <a:pt x="94774" y="36597"/>
                        <a:pt x="94774" y="41356"/>
                      </a:cubicBezTo>
                      <a:cubicBezTo>
                        <a:pt x="94774" y="46114"/>
                        <a:pt x="90916" y="49972"/>
                        <a:pt x="86158" y="49972"/>
                      </a:cubicBezTo>
                      <a:cubicBezTo>
                        <a:pt x="81400" y="49972"/>
                        <a:pt x="77542" y="46114"/>
                        <a:pt x="77542" y="41356"/>
                      </a:cubicBezTo>
                      <a:close/>
                      <a:moveTo>
                        <a:pt x="49972" y="41356"/>
                      </a:moveTo>
                      <a:cubicBezTo>
                        <a:pt x="49972" y="36597"/>
                        <a:pt x="53829" y="32740"/>
                        <a:pt x="58587" y="32740"/>
                      </a:cubicBezTo>
                      <a:cubicBezTo>
                        <a:pt x="63346" y="32740"/>
                        <a:pt x="67203" y="36597"/>
                        <a:pt x="67203" y="41356"/>
                      </a:cubicBezTo>
                      <a:cubicBezTo>
                        <a:pt x="67203" y="46114"/>
                        <a:pt x="63346" y="49972"/>
                        <a:pt x="58587" y="49972"/>
                      </a:cubicBezTo>
                      <a:cubicBezTo>
                        <a:pt x="53829" y="49972"/>
                        <a:pt x="49972" y="46114"/>
                        <a:pt x="49972" y="41356"/>
                      </a:cubicBezTo>
                      <a:close/>
                      <a:moveTo>
                        <a:pt x="22401" y="41356"/>
                      </a:moveTo>
                      <a:cubicBezTo>
                        <a:pt x="22401" y="36597"/>
                        <a:pt x="26259" y="32740"/>
                        <a:pt x="31017" y="32740"/>
                      </a:cubicBezTo>
                      <a:cubicBezTo>
                        <a:pt x="35775" y="32740"/>
                        <a:pt x="39633" y="36597"/>
                        <a:pt x="39633" y="41356"/>
                      </a:cubicBezTo>
                      <a:cubicBezTo>
                        <a:pt x="39633" y="46114"/>
                        <a:pt x="35775" y="49972"/>
                        <a:pt x="31017" y="49972"/>
                      </a:cubicBezTo>
                      <a:cubicBezTo>
                        <a:pt x="26259" y="49972"/>
                        <a:pt x="22401" y="46114"/>
                        <a:pt x="22401" y="41356"/>
                      </a:cubicBezTo>
                      <a:close/>
                    </a:path>
                  </a:pathLst>
                </a:custGeom>
                <a:solidFill>
                  <a:schemeClr val="bg1">
                    <a:lumMod val="50000"/>
                  </a:schemeClr>
                </a:solidFill>
                <a:ln w="1687" cap="flat">
                  <a:noFill/>
                  <a:prstDash val="solid"/>
                  <a:miter/>
                </a:ln>
              </p:spPr>
              <p:txBody>
                <a:bodyPr rtlCol="0" anchor="ctr"/>
                <a:lstStyle/>
                <a:p>
                  <a:endParaRPr lang="en-GB"/>
                </a:p>
              </p:txBody>
            </p:sp>
          </p:grpSp>
          <p:grpSp>
            <p:nvGrpSpPr>
              <p:cNvPr id="150" name="Group 149">
                <a:extLst>
                  <a:ext uri="{FF2B5EF4-FFF2-40B4-BE49-F238E27FC236}">
                    <a16:creationId xmlns:a16="http://schemas.microsoft.com/office/drawing/2014/main" id="{C763BC41-5E87-45A1-AA65-FBC021515E6E}"/>
                  </a:ext>
                </a:extLst>
              </p:cNvPr>
              <p:cNvGrpSpPr/>
              <p:nvPr/>
            </p:nvGrpSpPr>
            <p:grpSpPr>
              <a:xfrm>
                <a:off x="4930042" y="4309167"/>
                <a:ext cx="434046" cy="144000"/>
                <a:chOff x="4930042" y="4309167"/>
                <a:chExt cx="434046" cy="144000"/>
              </a:xfrm>
            </p:grpSpPr>
            <p:sp>
              <p:nvSpPr>
                <p:cNvPr id="96" name="Rectangle 95">
                  <a:extLst>
                    <a:ext uri="{FF2B5EF4-FFF2-40B4-BE49-F238E27FC236}">
                      <a16:creationId xmlns:a16="http://schemas.microsoft.com/office/drawing/2014/main" id="{C382C4A8-855F-472F-9C47-CF91403AF961}"/>
                    </a:ext>
                  </a:extLst>
                </p:cNvPr>
                <p:cNvSpPr/>
                <p:nvPr/>
              </p:nvSpPr>
              <p:spPr>
                <a:xfrm>
                  <a:off x="5065778" y="4309167"/>
                  <a:ext cx="298310"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Like</a:t>
                  </a:r>
                </a:p>
              </p:txBody>
            </p:sp>
            <p:grpSp>
              <p:nvGrpSpPr>
                <p:cNvPr id="146" name="Group 145">
                  <a:extLst>
                    <a:ext uri="{FF2B5EF4-FFF2-40B4-BE49-F238E27FC236}">
                      <a16:creationId xmlns:a16="http://schemas.microsoft.com/office/drawing/2014/main" id="{EBA3F525-6493-44E7-91AC-65E7679C73E1}"/>
                    </a:ext>
                  </a:extLst>
                </p:cNvPr>
                <p:cNvGrpSpPr/>
                <p:nvPr/>
              </p:nvGrpSpPr>
              <p:grpSpPr>
                <a:xfrm>
                  <a:off x="4930042" y="4328668"/>
                  <a:ext cx="119999" cy="104999"/>
                  <a:chOff x="4930042" y="4319441"/>
                  <a:chExt cx="119999" cy="104999"/>
                </a:xfrm>
              </p:grpSpPr>
              <p:sp>
                <p:nvSpPr>
                  <p:cNvPr id="144" name="Freeform: Shape 143">
                    <a:extLst>
                      <a:ext uri="{FF2B5EF4-FFF2-40B4-BE49-F238E27FC236}">
                        <a16:creationId xmlns:a16="http://schemas.microsoft.com/office/drawing/2014/main" id="{0A4619DE-0913-46DF-B141-83F2C9E7529B}"/>
                      </a:ext>
                    </a:extLst>
                  </p:cNvPr>
                  <p:cNvSpPr/>
                  <p:nvPr/>
                </p:nvSpPr>
                <p:spPr>
                  <a:xfrm>
                    <a:off x="4967542" y="4319441"/>
                    <a:ext cx="82499" cy="104999"/>
                  </a:xfrm>
                  <a:custGeom>
                    <a:avLst/>
                    <a:gdLst>
                      <a:gd name="connsiteX0" fmla="*/ 94774 w 94773"/>
                      <a:gd name="connsiteY0" fmla="*/ 58587 h 120620"/>
                      <a:gd name="connsiteX1" fmla="*/ 84435 w 94773"/>
                      <a:gd name="connsiteY1" fmla="*/ 48248 h 120620"/>
                      <a:gd name="connsiteX2" fmla="*/ 51695 w 94773"/>
                      <a:gd name="connsiteY2" fmla="*/ 48248 h 120620"/>
                      <a:gd name="connsiteX3" fmla="*/ 46525 w 94773"/>
                      <a:gd name="connsiteY3" fmla="*/ 43251 h 120620"/>
                      <a:gd name="connsiteX4" fmla="*/ 51695 w 94773"/>
                      <a:gd name="connsiteY4" fmla="*/ 10339 h 120620"/>
                      <a:gd name="connsiteX5" fmla="*/ 41356 w 94773"/>
                      <a:gd name="connsiteY5" fmla="*/ 0 h 120620"/>
                      <a:gd name="connsiteX6" fmla="*/ 31017 w 94773"/>
                      <a:gd name="connsiteY6" fmla="*/ 10339 h 120620"/>
                      <a:gd name="connsiteX7" fmla="*/ 0 w 94773"/>
                      <a:gd name="connsiteY7" fmla="*/ 51694 h 120620"/>
                      <a:gd name="connsiteX8" fmla="*/ 0 w 94773"/>
                      <a:gd name="connsiteY8" fmla="*/ 106835 h 120620"/>
                      <a:gd name="connsiteX9" fmla="*/ 36186 w 94773"/>
                      <a:gd name="connsiteY9" fmla="*/ 120620 h 120620"/>
                      <a:gd name="connsiteX10" fmla="*/ 67203 w 94773"/>
                      <a:gd name="connsiteY10" fmla="*/ 120620 h 120620"/>
                      <a:gd name="connsiteX11" fmla="*/ 77542 w 94773"/>
                      <a:gd name="connsiteY11" fmla="*/ 110281 h 120620"/>
                      <a:gd name="connsiteX12" fmla="*/ 74785 w 94773"/>
                      <a:gd name="connsiteY12" fmla="*/ 103389 h 120620"/>
                      <a:gd name="connsiteX13" fmla="*/ 75819 w 94773"/>
                      <a:gd name="connsiteY13" fmla="*/ 103389 h 120620"/>
                      <a:gd name="connsiteX14" fmla="*/ 86158 w 94773"/>
                      <a:gd name="connsiteY14" fmla="*/ 93050 h 120620"/>
                      <a:gd name="connsiteX15" fmla="*/ 83228 w 94773"/>
                      <a:gd name="connsiteY15" fmla="*/ 85813 h 120620"/>
                      <a:gd name="connsiteX16" fmla="*/ 91327 w 94773"/>
                      <a:gd name="connsiteY16" fmla="*/ 75818 h 120620"/>
                      <a:gd name="connsiteX17" fmla="*/ 88053 w 94773"/>
                      <a:gd name="connsiteY17" fmla="*/ 68237 h 120620"/>
                      <a:gd name="connsiteX18" fmla="*/ 94774 w 94773"/>
                      <a:gd name="connsiteY18" fmla="*/ 58587 h 12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773" h="120620">
                        <a:moveTo>
                          <a:pt x="94774" y="58587"/>
                        </a:moveTo>
                        <a:cubicBezTo>
                          <a:pt x="94774" y="52901"/>
                          <a:pt x="90121" y="48248"/>
                          <a:pt x="84435" y="48248"/>
                        </a:cubicBezTo>
                        <a:lnTo>
                          <a:pt x="51695" y="48248"/>
                        </a:lnTo>
                        <a:cubicBezTo>
                          <a:pt x="48938" y="48248"/>
                          <a:pt x="46698" y="46008"/>
                          <a:pt x="46525" y="43251"/>
                        </a:cubicBezTo>
                        <a:cubicBezTo>
                          <a:pt x="46698" y="40149"/>
                          <a:pt x="51695" y="33946"/>
                          <a:pt x="51695" y="10339"/>
                        </a:cubicBezTo>
                        <a:cubicBezTo>
                          <a:pt x="51695" y="4652"/>
                          <a:pt x="47042" y="0"/>
                          <a:pt x="41356" y="0"/>
                        </a:cubicBezTo>
                        <a:cubicBezTo>
                          <a:pt x="35669" y="0"/>
                          <a:pt x="31017" y="4652"/>
                          <a:pt x="31017" y="10339"/>
                        </a:cubicBezTo>
                        <a:cubicBezTo>
                          <a:pt x="31017" y="36531"/>
                          <a:pt x="517" y="51350"/>
                          <a:pt x="0" y="51694"/>
                        </a:cubicBezTo>
                        <a:lnTo>
                          <a:pt x="0" y="106835"/>
                        </a:lnTo>
                        <a:cubicBezTo>
                          <a:pt x="12234" y="106835"/>
                          <a:pt x="13096" y="120620"/>
                          <a:pt x="36186" y="120620"/>
                        </a:cubicBezTo>
                        <a:cubicBezTo>
                          <a:pt x="43940" y="120620"/>
                          <a:pt x="67203" y="120620"/>
                          <a:pt x="67203" y="120620"/>
                        </a:cubicBezTo>
                        <a:cubicBezTo>
                          <a:pt x="72890" y="120620"/>
                          <a:pt x="77542" y="115968"/>
                          <a:pt x="77542" y="110281"/>
                        </a:cubicBezTo>
                        <a:cubicBezTo>
                          <a:pt x="77542" y="107524"/>
                          <a:pt x="76508" y="105112"/>
                          <a:pt x="74785" y="103389"/>
                        </a:cubicBezTo>
                        <a:cubicBezTo>
                          <a:pt x="75130" y="103389"/>
                          <a:pt x="75474" y="103389"/>
                          <a:pt x="75819" y="103389"/>
                        </a:cubicBezTo>
                        <a:cubicBezTo>
                          <a:pt x="81505" y="103389"/>
                          <a:pt x="86158" y="98736"/>
                          <a:pt x="86158" y="93050"/>
                        </a:cubicBezTo>
                        <a:cubicBezTo>
                          <a:pt x="86158" y="90293"/>
                          <a:pt x="85124" y="87708"/>
                          <a:pt x="83228" y="85813"/>
                        </a:cubicBezTo>
                        <a:cubicBezTo>
                          <a:pt x="87881" y="84779"/>
                          <a:pt x="91327" y="80643"/>
                          <a:pt x="91327" y="75818"/>
                        </a:cubicBezTo>
                        <a:cubicBezTo>
                          <a:pt x="91327" y="72889"/>
                          <a:pt x="90121" y="70132"/>
                          <a:pt x="88053" y="68237"/>
                        </a:cubicBezTo>
                        <a:cubicBezTo>
                          <a:pt x="92017" y="66858"/>
                          <a:pt x="94774" y="63067"/>
                          <a:pt x="94774" y="58587"/>
                        </a:cubicBezTo>
                        <a:close/>
                      </a:path>
                    </a:pathLst>
                  </a:custGeom>
                  <a:solidFill>
                    <a:schemeClr val="bg1">
                      <a:lumMod val="50000"/>
                    </a:schemeClr>
                  </a:solidFill>
                  <a:ln w="1687" cap="flat">
                    <a:noFill/>
                    <a:prstDash val="solid"/>
                    <a:miter/>
                  </a:ln>
                </p:spPr>
                <p:txBody>
                  <a:bodyPr rtlCol="0" anchor="ctr"/>
                  <a:lstStyle/>
                  <a:p>
                    <a:endParaRPr lang="en-GB" dirty="0"/>
                  </a:p>
                </p:txBody>
              </p:sp>
              <p:sp>
                <p:nvSpPr>
                  <p:cNvPr id="145" name="Freeform: Shape 144">
                    <a:extLst>
                      <a:ext uri="{FF2B5EF4-FFF2-40B4-BE49-F238E27FC236}">
                        <a16:creationId xmlns:a16="http://schemas.microsoft.com/office/drawing/2014/main" id="{31D28000-3008-40F8-9CEC-43E2DF312501}"/>
                      </a:ext>
                    </a:extLst>
                  </p:cNvPr>
                  <p:cNvSpPr/>
                  <p:nvPr/>
                </p:nvSpPr>
                <p:spPr>
                  <a:xfrm>
                    <a:off x="4930042" y="4356941"/>
                    <a:ext cx="28499" cy="62999"/>
                  </a:xfrm>
                  <a:custGeom>
                    <a:avLst/>
                    <a:gdLst>
                      <a:gd name="connsiteX0" fmla="*/ 25847 w 32739"/>
                      <a:gd name="connsiteY0" fmla="*/ 0 h 72372"/>
                      <a:gd name="connsiteX1" fmla="*/ 0 w 32739"/>
                      <a:gd name="connsiteY1" fmla="*/ 0 h 72372"/>
                      <a:gd name="connsiteX2" fmla="*/ 0 w 32739"/>
                      <a:gd name="connsiteY2" fmla="*/ 72372 h 72372"/>
                      <a:gd name="connsiteX3" fmla="*/ 25847 w 32739"/>
                      <a:gd name="connsiteY3" fmla="*/ 72372 h 72372"/>
                      <a:gd name="connsiteX4" fmla="*/ 32740 w 32739"/>
                      <a:gd name="connsiteY4" fmla="*/ 65480 h 72372"/>
                      <a:gd name="connsiteX5" fmla="*/ 32740 w 32739"/>
                      <a:gd name="connsiteY5" fmla="*/ 6893 h 72372"/>
                      <a:gd name="connsiteX6" fmla="*/ 25847 w 32739"/>
                      <a:gd name="connsiteY6" fmla="*/ 0 h 7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9" h="72372">
                        <a:moveTo>
                          <a:pt x="25847" y="0"/>
                        </a:moveTo>
                        <a:lnTo>
                          <a:pt x="0" y="0"/>
                        </a:lnTo>
                        <a:lnTo>
                          <a:pt x="0" y="72372"/>
                        </a:lnTo>
                        <a:lnTo>
                          <a:pt x="25847" y="72372"/>
                        </a:lnTo>
                        <a:cubicBezTo>
                          <a:pt x="29638" y="72372"/>
                          <a:pt x="32740" y="69270"/>
                          <a:pt x="32740" y="65480"/>
                        </a:cubicBezTo>
                        <a:lnTo>
                          <a:pt x="32740" y="6893"/>
                        </a:lnTo>
                        <a:cubicBezTo>
                          <a:pt x="32740" y="3102"/>
                          <a:pt x="29638" y="0"/>
                          <a:pt x="25847" y="0"/>
                        </a:cubicBezTo>
                        <a:close/>
                      </a:path>
                    </a:pathLst>
                  </a:custGeom>
                  <a:solidFill>
                    <a:schemeClr val="bg1">
                      <a:lumMod val="50000"/>
                    </a:schemeClr>
                  </a:solidFill>
                  <a:ln w="1687" cap="flat">
                    <a:noFill/>
                    <a:prstDash val="solid"/>
                    <a:miter/>
                  </a:ln>
                </p:spPr>
                <p:txBody>
                  <a:bodyPr rtlCol="0" anchor="ctr"/>
                  <a:lstStyle/>
                  <a:p>
                    <a:endParaRPr lang="en-GB"/>
                  </a:p>
                </p:txBody>
              </p:sp>
            </p:grpSp>
          </p:grpSp>
          <p:grpSp>
            <p:nvGrpSpPr>
              <p:cNvPr id="151" name="Group 150">
                <a:extLst>
                  <a:ext uri="{FF2B5EF4-FFF2-40B4-BE49-F238E27FC236}">
                    <a16:creationId xmlns:a16="http://schemas.microsoft.com/office/drawing/2014/main" id="{8A4B4CB4-8C02-4535-9F27-D7D123735C1A}"/>
                  </a:ext>
                </a:extLst>
              </p:cNvPr>
              <p:cNvGrpSpPr/>
              <p:nvPr/>
            </p:nvGrpSpPr>
            <p:grpSpPr>
              <a:xfrm>
                <a:off x="6524051" y="4309167"/>
                <a:ext cx="483938" cy="144000"/>
                <a:chOff x="6434051" y="4309167"/>
                <a:chExt cx="483938" cy="144000"/>
              </a:xfrm>
            </p:grpSpPr>
            <p:sp>
              <p:nvSpPr>
                <p:cNvPr id="102" name="Rectangle 101">
                  <a:extLst>
                    <a:ext uri="{FF2B5EF4-FFF2-40B4-BE49-F238E27FC236}">
                      <a16:creationId xmlns:a16="http://schemas.microsoft.com/office/drawing/2014/main" id="{6827B019-8B5C-470F-BEA0-16526DFB4352}"/>
                    </a:ext>
                  </a:extLst>
                </p:cNvPr>
                <p:cNvSpPr/>
                <p:nvPr/>
              </p:nvSpPr>
              <p:spPr>
                <a:xfrm>
                  <a:off x="6545050" y="4309167"/>
                  <a:ext cx="372939"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Share</a:t>
                  </a:r>
                </a:p>
              </p:txBody>
            </p:sp>
            <p:grpSp>
              <p:nvGrpSpPr>
                <p:cNvPr id="148" name="Group 147">
                  <a:extLst>
                    <a:ext uri="{FF2B5EF4-FFF2-40B4-BE49-F238E27FC236}">
                      <a16:creationId xmlns:a16="http://schemas.microsoft.com/office/drawing/2014/main" id="{59C6F609-D192-448E-91F3-59F4BA02CC9F}"/>
                    </a:ext>
                  </a:extLst>
                </p:cNvPr>
                <p:cNvGrpSpPr/>
                <p:nvPr/>
              </p:nvGrpSpPr>
              <p:grpSpPr>
                <a:xfrm>
                  <a:off x="6434051" y="4316685"/>
                  <a:ext cx="127799" cy="117000"/>
                  <a:chOff x="6256519" y="4313442"/>
                  <a:chExt cx="127799" cy="117000"/>
                </a:xfrm>
              </p:grpSpPr>
              <p:sp>
                <p:nvSpPr>
                  <p:cNvPr id="142" name="Freeform: Shape 141">
                    <a:extLst>
                      <a:ext uri="{FF2B5EF4-FFF2-40B4-BE49-F238E27FC236}">
                        <a16:creationId xmlns:a16="http://schemas.microsoft.com/office/drawing/2014/main" id="{3A3AF155-4B96-467C-AE13-8FFFD34C73C8}"/>
                      </a:ext>
                    </a:extLst>
                  </p:cNvPr>
                  <p:cNvSpPr/>
                  <p:nvPr/>
                </p:nvSpPr>
                <p:spPr>
                  <a:xfrm>
                    <a:off x="6256519" y="4319442"/>
                    <a:ext cx="110999" cy="111000"/>
                  </a:xfrm>
                  <a:custGeom>
                    <a:avLst/>
                    <a:gdLst>
                      <a:gd name="connsiteX0" fmla="*/ 117174 w 127512"/>
                      <a:gd name="connsiteY0" fmla="*/ 73234 h 127513"/>
                      <a:gd name="connsiteX1" fmla="*/ 117174 w 127512"/>
                      <a:gd name="connsiteY1" fmla="*/ 117175 h 127513"/>
                      <a:gd name="connsiteX2" fmla="*/ 10339 w 127512"/>
                      <a:gd name="connsiteY2" fmla="*/ 117175 h 127513"/>
                      <a:gd name="connsiteX3" fmla="*/ 10339 w 127512"/>
                      <a:gd name="connsiteY3" fmla="*/ 10339 h 127513"/>
                      <a:gd name="connsiteX4" fmla="*/ 87191 w 127512"/>
                      <a:gd name="connsiteY4" fmla="*/ 10339 h 127513"/>
                      <a:gd name="connsiteX5" fmla="*/ 87191 w 127512"/>
                      <a:gd name="connsiteY5" fmla="*/ 0 h 127513"/>
                      <a:gd name="connsiteX6" fmla="*/ 0 w 127512"/>
                      <a:gd name="connsiteY6" fmla="*/ 0 h 127513"/>
                      <a:gd name="connsiteX7" fmla="*/ 0 w 127512"/>
                      <a:gd name="connsiteY7" fmla="*/ 127514 h 127513"/>
                      <a:gd name="connsiteX8" fmla="*/ 127513 w 127512"/>
                      <a:gd name="connsiteY8" fmla="*/ 126997 h 127513"/>
                      <a:gd name="connsiteX9" fmla="*/ 127513 w 127512"/>
                      <a:gd name="connsiteY9" fmla="*/ 64446 h 12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12" h="127513">
                        <a:moveTo>
                          <a:pt x="117174" y="73234"/>
                        </a:moveTo>
                        <a:lnTo>
                          <a:pt x="117174" y="117175"/>
                        </a:lnTo>
                        <a:lnTo>
                          <a:pt x="10339" y="117175"/>
                        </a:lnTo>
                        <a:lnTo>
                          <a:pt x="10339" y="10339"/>
                        </a:lnTo>
                        <a:lnTo>
                          <a:pt x="87191" y="10339"/>
                        </a:lnTo>
                        <a:lnTo>
                          <a:pt x="87191" y="0"/>
                        </a:lnTo>
                        <a:lnTo>
                          <a:pt x="0" y="0"/>
                        </a:lnTo>
                        <a:lnTo>
                          <a:pt x="0" y="127514"/>
                        </a:lnTo>
                        <a:lnTo>
                          <a:pt x="127513" y="126997"/>
                        </a:lnTo>
                        <a:lnTo>
                          <a:pt x="127513" y="64446"/>
                        </a:lnTo>
                        <a:close/>
                      </a:path>
                    </a:pathLst>
                  </a:custGeom>
                  <a:solidFill>
                    <a:schemeClr val="bg1">
                      <a:lumMod val="50000"/>
                    </a:schemeClr>
                  </a:solidFill>
                  <a:ln w="1687"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20A3D9C9-5F05-4BBC-927C-9A56B4F9BCCF}"/>
                      </a:ext>
                    </a:extLst>
                  </p:cNvPr>
                  <p:cNvSpPr/>
                  <p:nvPr/>
                </p:nvSpPr>
                <p:spPr>
                  <a:xfrm>
                    <a:off x="6274819" y="4313442"/>
                    <a:ext cx="109499" cy="88500"/>
                  </a:xfrm>
                  <a:custGeom>
                    <a:avLst/>
                    <a:gdLst>
                      <a:gd name="connsiteX0" fmla="*/ 125790 w 125789"/>
                      <a:gd name="connsiteY0" fmla="*/ 41356 h 101666"/>
                      <a:gd name="connsiteX1" fmla="*/ 76508 w 125789"/>
                      <a:gd name="connsiteY1" fmla="*/ 0 h 101666"/>
                      <a:gd name="connsiteX2" fmla="*/ 76508 w 125789"/>
                      <a:gd name="connsiteY2" fmla="*/ 24124 h 101666"/>
                      <a:gd name="connsiteX3" fmla="*/ 0 w 125789"/>
                      <a:gd name="connsiteY3" fmla="*/ 101666 h 101666"/>
                      <a:gd name="connsiteX4" fmla="*/ 76508 w 125789"/>
                      <a:gd name="connsiteY4" fmla="*/ 60310 h 101666"/>
                      <a:gd name="connsiteX5" fmla="*/ 76508 w 125789"/>
                      <a:gd name="connsiteY5" fmla="*/ 82712 h 101666"/>
                      <a:gd name="connsiteX6" fmla="*/ 125790 w 125789"/>
                      <a:gd name="connsiteY6" fmla="*/ 41356 h 10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89" h="101666">
                        <a:moveTo>
                          <a:pt x="125790" y="41356"/>
                        </a:moveTo>
                        <a:lnTo>
                          <a:pt x="76508" y="0"/>
                        </a:lnTo>
                        <a:lnTo>
                          <a:pt x="76508" y="24124"/>
                        </a:lnTo>
                        <a:cubicBezTo>
                          <a:pt x="1034" y="24813"/>
                          <a:pt x="0" y="101666"/>
                          <a:pt x="0" y="101666"/>
                        </a:cubicBezTo>
                        <a:cubicBezTo>
                          <a:pt x="0" y="101666"/>
                          <a:pt x="16025" y="60827"/>
                          <a:pt x="76508" y="60310"/>
                        </a:cubicBezTo>
                        <a:lnTo>
                          <a:pt x="76508" y="82712"/>
                        </a:lnTo>
                        <a:lnTo>
                          <a:pt x="125790" y="41356"/>
                        </a:lnTo>
                        <a:close/>
                      </a:path>
                    </a:pathLst>
                  </a:custGeom>
                  <a:solidFill>
                    <a:schemeClr val="bg1">
                      <a:lumMod val="50000"/>
                    </a:schemeClr>
                  </a:solidFill>
                  <a:ln w="1687" cap="flat">
                    <a:noFill/>
                    <a:prstDash val="solid"/>
                    <a:miter/>
                  </a:ln>
                </p:spPr>
                <p:txBody>
                  <a:bodyPr rtlCol="0" anchor="ctr"/>
                  <a:lstStyle/>
                  <a:p>
                    <a:endParaRPr lang="en-GB"/>
                  </a:p>
                </p:txBody>
              </p:sp>
            </p:grpSp>
          </p:grpSp>
        </p:grpSp>
        <p:cxnSp>
          <p:nvCxnSpPr>
            <p:cNvPr id="135" name="Straight Connector 134">
              <a:extLst>
                <a:ext uri="{FF2B5EF4-FFF2-40B4-BE49-F238E27FC236}">
                  <a16:creationId xmlns:a16="http://schemas.microsoft.com/office/drawing/2014/main" id="{FF7E271D-3260-4AE4-AA2F-E449A2FD11D6}"/>
                </a:ext>
              </a:extLst>
            </p:cNvPr>
            <p:cNvCxnSpPr>
              <a:cxnSpLocks/>
            </p:cNvCxnSpPr>
            <p:nvPr/>
          </p:nvCxnSpPr>
          <p:spPr>
            <a:xfrm>
              <a:off x="4836207" y="4227934"/>
              <a:ext cx="2281412"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FB33CE1A-FBE3-41D9-946C-9F41C65DC347}"/>
                </a:ext>
              </a:extLst>
            </p:cNvPr>
            <p:cNvGrpSpPr/>
            <p:nvPr/>
          </p:nvGrpSpPr>
          <p:grpSpPr>
            <a:xfrm>
              <a:off x="4913623" y="4011926"/>
              <a:ext cx="2159523" cy="144000"/>
              <a:chOff x="4913623" y="4011926"/>
              <a:chExt cx="2159523" cy="144000"/>
            </a:xfrm>
          </p:grpSpPr>
          <p:sp>
            <p:nvSpPr>
              <p:cNvPr id="110" name="Rectangle 109">
                <a:extLst>
                  <a:ext uri="{FF2B5EF4-FFF2-40B4-BE49-F238E27FC236}">
                    <a16:creationId xmlns:a16="http://schemas.microsoft.com/office/drawing/2014/main" id="{A864AFB3-1821-4E58-8BDB-1B4DA75F5DBE}"/>
                  </a:ext>
                </a:extLst>
              </p:cNvPr>
              <p:cNvSpPr/>
              <p:nvPr/>
            </p:nvSpPr>
            <p:spPr>
              <a:xfrm>
                <a:off x="5412608" y="4011926"/>
                <a:ext cx="252000"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72</a:t>
                </a:r>
              </a:p>
            </p:txBody>
          </p:sp>
          <p:sp>
            <p:nvSpPr>
              <p:cNvPr id="111" name="Rectangle 110">
                <a:extLst>
                  <a:ext uri="{FF2B5EF4-FFF2-40B4-BE49-F238E27FC236}">
                    <a16:creationId xmlns:a16="http://schemas.microsoft.com/office/drawing/2014/main" id="{17044D36-6B72-47D3-8AEB-F04360138A71}"/>
                  </a:ext>
                </a:extLst>
              </p:cNvPr>
              <p:cNvSpPr/>
              <p:nvPr/>
            </p:nvSpPr>
            <p:spPr>
              <a:xfrm>
                <a:off x="6218425" y="4011926"/>
                <a:ext cx="854721" cy="144000"/>
              </a:xfrm>
              <a:prstGeom prst="rect">
                <a:avLst/>
              </a:prstGeom>
            </p:spPr>
            <p:txBody>
              <a:bodyPr wrap="none" lIns="72000" tIns="72000" rIns="72000" bIns="72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 16 Comments</a:t>
                </a:r>
              </a:p>
            </p:txBody>
          </p:sp>
          <p:grpSp>
            <p:nvGrpSpPr>
              <p:cNvPr id="107" name="Group 106">
                <a:extLst>
                  <a:ext uri="{FF2B5EF4-FFF2-40B4-BE49-F238E27FC236}">
                    <a16:creationId xmlns:a16="http://schemas.microsoft.com/office/drawing/2014/main" id="{BA19FC20-4B69-40FE-BE0A-756BAA7B7F28}"/>
                  </a:ext>
                </a:extLst>
              </p:cNvPr>
              <p:cNvGrpSpPr>
                <a:grpSpLocks noChangeAspect="1"/>
              </p:cNvGrpSpPr>
              <p:nvPr/>
            </p:nvGrpSpPr>
            <p:grpSpPr>
              <a:xfrm>
                <a:off x="4913623" y="4011926"/>
                <a:ext cx="144000" cy="144000"/>
                <a:chOff x="4760485" y="4896725"/>
                <a:chExt cx="294451" cy="294451"/>
              </a:xfrm>
            </p:grpSpPr>
            <p:sp>
              <p:nvSpPr>
                <p:cNvPr id="108" name="Oval 107">
                  <a:extLst>
                    <a:ext uri="{FF2B5EF4-FFF2-40B4-BE49-F238E27FC236}">
                      <a16:creationId xmlns:a16="http://schemas.microsoft.com/office/drawing/2014/main" id="{85C106D5-9B22-4492-ACCA-78C5A676ACF6}"/>
                    </a:ext>
                  </a:extLst>
                </p:cNvPr>
                <p:cNvSpPr/>
                <p:nvPr/>
              </p:nvSpPr>
              <p:spPr>
                <a:xfrm>
                  <a:off x="4760485" y="4896725"/>
                  <a:ext cx="294451" cy="29445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Graphic 108" descr="Thumbs up sign">
                  <a:extLst>
                    <a:ext uri="{FF2B5EF4-FFF2-40B4-BE49-F238E27FC236}">
                      <a16:creationId xmlns:a16="http://schemas.microsoft.com/office/drawing/2014/main" id="{F6C42969-3E85-4984-BE29-5FA604B72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7710" y="4953950"/>
                  <a:ext cx="180000" cy="180000"/>
                </a:xfrm>
                <a:prstGeom prst="rect">
                  <a:avLst/>
                </a:prstGeom>
              </p:spPr>
            </p:pic>
          </p:grpSp>
          <p:grpSp>
            <p:nvGrpSpPr>
              <p:cNvPr id="112" name="Group 111">
                <a:extLst>
                  <a:ext uri="{FF2B5EF4-FFF2-40B4-BE49-F238E27FC236}">
                    <a16:creationId xmlns:a16="http://schemas.microsoft.com/office/drawing/2014/main" id="{391BF552-A5F8-4271-9F3B-A1057FA2BC8A}"/>
                  </a:ext>
                </a:extLst>
              </p:cNvPr>
              <p:cNvGrpSpPr>
                <a:grpSpLocks noChangeAspect="1"/>
              </p:cNvGrpSpPr>
              <p:nvPr/>
            </p:nvGrpSpPr>
            <p:grpSpPr>
              <a:xfrm>
                <a:off x="5094093" y="4011926"/>
                <a:ext cx="144000" cy="144000"/>
                <a:chOff x="4760485" y="4896725"/>
                <a:chExt cx="294451" cy="294451"/>
              </a:xfrm>
            </p:grpSpPr>
            <p:sp>
              <p:nvSpPr>
                <p:cNvPr id="113" name="Oval 112">
                  <a:extLst>
                    <a:ext uri="{FF2B5EF4-FFF2-40B4-BE49-F238E27FC236}">
                      <a16:creationId xmlns:a16="http://schemas.microsoft.com/office/drawing/2014/main" id="{432D387F-6A2D-46AF-AF34-5E4470DB2D58}"/>
                    </a:ext>
                  </a:extLst>
                </p:cNvPr>
                <p:cNvSpPr/>
                <p:nvPr/>
              </p:nvSpPr>
              <p:spPr>
                <a:xfrm>
                  <a:off x="4760485" y="4896725"/>
                  <a:ext cx="294451" cy="2944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4" name="Graphic 113" descr="Heart">
                  <a:extLst>
                    <a:ext uri="{FF2B5EF4-FFF2-40B4-BE49-F238E27FC236}">
                      <a16:creationId xmlns:a16="http://schemas.microsoft.com/office/drawing/2014/main" id="{E7F3D6C4-536B-4A62-9B6B-09205366886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817709" y="4953949"/>
                  <a:ext cx="180000" cy="180000"/>
                </a:xfrm>
                <a:prstGeom prst="rect">
                  <a:avLst/>
                </a:prstGeom>
              </p:spPr>
            </p:pic>
          </p:grpSp>
          <p:grpSp>
            <p:nvGrpSpPr>
              <p:cNvPr id="115" name="Group 114">
                <a:extLst>
                  <a:ext uri="{FF2B5EF4-FFF2-40B4-BE49-F238E27FC236}">
                    <a16:creationId xmlns:a16="http://schemas.microsoft.com/office/drawing/2014/main" id="{7620E327-8D53-4F41-A5E0-6842358D06C4}"/>
                  </a:ext>
                </a:extLst>
              </p:cNvPr>
              <p:cNvGrpSpPr>
                <a:grpSpLocks noChangeAspect="1"/>
              </p:cNvGrpSpPr>
              <p:nvPr/>
            </p:nvGrpSpPr>
            <p:grpSpPr>
              <a:xfrm>
                <a:off x="5274562" y="4011926"/>
                <a:ext cx="144000" cy="144000"/>
                <a:chOff x="4760485" y="4896725"/>
                <a:chExt cx="294451" cy="294451"/>
              </a:xfrm>
            </p:grpSpPr>
            <p:sp>
              <p:nvSpPr>
                <p:cNvPr id="116" name="Oval 115">
                  <a:extLst>
                    <a:ext uri="{FF2B5EF4-FFF2-40B4-BE49-F238E27FC236}">
                      <a16:creationId xmlns:a16="http://schemas.microsoft.com/office/drawing/2014/main" id="{072FFFE7-BFE5-4DE4-86BE-E986EB7E56B1}"/>
                    </a:ext>
                  </a:extLst>
                </p:cNvPr>
                <p:cNvSpPr/>
                <p:nvPr/>
              </p:nvSpPr>
              <p:spPr>
                <a:xfrm>
                  <a:off x="4760485" y="4896725"/>
                  <a:ext cx="294451" cy="2944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7" name="Graphic 116" descr="Clapping hands">
                  <a:extLst>
                    <a:ext uri="{FF2B5EF4-FFF2-40B4-BE49-F238E27FC236}">
                      <a16:creationId xmlns:a16="http://schemas.microsoft.com/office/drawing/2014/main" id="{55F3B7B4-6254-4279-9B33-FB0940CF409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817709" y="4953949"/>
                  <a:ext cx="180000" cy="180000"/>
                </a:xfrm>
                <a:prstGeom prst="rect">
                  <a:avLst/>
                </a:prstGeom>
              </p:spPr>
            </p:pic>
          </p:grpSp>
        </p:grpSp>
        <p:cxnSp>
          <p:nvCxnSpPr>
            <p:cNvPr id="134" name="Straight Connector 133">
              <a:extLst>
                <a:ext uri="{FF2B5EF4-FFF2-40B4-BE49-F238E27FC236}">
                  <a16:creationId xmlns:a16="http://schemas.microsoft.com/office/drawing/2014/main" id="{E753C9EA-2B62-4F73-A6BC-E1D2B7383721}"/>
                </a:ext>
              </a:extLst>
            </p:cNvPr>
            <p:cNvCxnSpPr>
              <a:cxnSpLocks/>
            </p:cNvCxnSpPr>
            <p:nvPr/>
          </p:nvCxnSpPr>
          <p:spPr>
            <a:xfrm>
              <a:off x="4836207" y="3939902"/>
              <a:ext cx="2281412"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106" name="Main body">
            <a:extLst>
              <a:ext uri="{FF2B5EF4-FFF2-40B4-BE49-F238E27FC236}">
                <a16:creationId xmlns:a16="http://schemas.microsoft.com/office/drawing/2014/main" id="{C656EE0F-243E-4361-8532-4A6B0B6C3FC4}"/>
              </a:ext>
            </a:extLst>
          </p:cNvPr>
          <p:cNvSpPr/>
          <p:nvPr/>
        </p:nvSpPr>
        <p:spPr>
          <a:xfrm>
            <a:off x="5011397" y="1996405"/>
            <a:ext cx="2063852" cy="1770657"/>
          </a:xfrm>
          <a:prstGeom prst="rect">
            <a:avLst/>
          </a:prstGeom>
        </p:spPr>
        <p:txBody>
          <a:bodyPr wrap="square" lIns="108000" tIns="72000" rIns="180000" bIns="72000" anchor="t">
            <a:noAutofit/>
          </a:bodyPr>
          <a:lstStyle/>
          <a:p>
            <a:r>
              <a:rPr lang="en-GB" sz="800" dirty="0">
                <a:solidFill>
                  <a:srgbClr val="D9DADB">
                    <a:lumMod val="50000"/>
                  </a:srgbClr>
                </a:solidFill>
                <a:latin typeface="Arial" panose="020B0604020202020204" pitchFamily="34" charset="0"/>
                <a:cs typeface="Arial" panose="020B0604020202020204" pitchFamily="34" charset="0"/>
              </a:rPr>
              <a:t>I am enjoying the quiet time and space to think. Having completed a number of tasks that were building up.</a:t>
            </a:r>
          </a:p>
          <a:p>
            <a:endParaRPr lang="en-GB" sz="800"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I am researching the best method to run a virtual session. Zoom seems robust but I do worry about the security holes it has.</a:t>
            </a:r>
          </a:p>
          <a:p>
            <a:endParaRPr lang="en-GB" sz="800"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I need to research the cost of using all platforms. </a:t>
            </a:r>
          </a:p>
        </p:txBody>
      </p:sp>
      <p:sp>
        <p:nvSpPr>
          <p:cNvPr id="120" name="Rectangle 119">
            <a:extLst>
              <a:ext uri="{FF2B5EF4-FFF2-40B4-BE49-F238E27FC236}">
                <a16:creationId xmlns:a16="http://schemas.microsoft.com/office/drawing/2014/main" id="{61809B3F-528A-42A7-BC94-66F149D69545}"/>
              </a:ext>
            </a:extLst>
          </p:cNvPr>
          <p:cNvSpPr/>
          <p:nvPr/>
        </p:nvSpPr>
        <p:spPr>
          <a:xfrm>
            <a:off x="5353390" y="1683720"/>
            <a:ext cx="1623828" cy="317516"/>
          </a:xfrm>
          <a:prstGeom prst="rect">
            <a:avLst/>
          </a:prstGeom>
        </p:spPr>
        <p:txBody>
          <a:bodyPr wrap="square" lIns="72000" tIns="72000" rIns="72000" bIns="72000" anchor="ctr">
            <a:noAutofit/>
          </a:bodyPr>
          <a:lstStyle/>
          <a:p>
            <a:r>
              <a:rPr lang="en-GB" sz="800" b="1" dirty="0">
                <a:solidFill>
                  <a:srgbClr val="D9DADB">
                    <a:lumMod val="50000"/>
                  </a:srgbClr>
                </a:solidFill>
                <a:latin typeface="Arial" panose="020B0604020202020204" pitchFamily="34" charset="0"/>
                <a:cs typeface="Arial" panose="020B0604020202020204" pitchFamily="34" charset="0"/>
              </a:rPr>
              <a:t>Jeff – 1</a:t>
            </a:r>
            <a:r>
              <a:rPr lang="en-GB" sz="800" b="1" baseline="30000" dirty="0">
                <a:solidFill>
                  <a:srgbClr val="D9DADB">
                    <a:lumMod val="50000"/>
                  </a:srgbClr>
                </a:solidFill>
                <a:latin typeface="Arial" panose="020B0604020202020204" pitchFamily="34" charset="0"/>
                <a:cs typeface="Arial" panose="020B0604020202020204" pitchFamily="34" charset="0"/>
              </a:rPr>
              <a:t>st</a:t>
            </a:r>
            <a:endParaRPr lang="en-GB" sz="800" b="1"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Team leader</a:t>
            </a:r>
          </a:p>
        </p:txBody>
      </p:sp>
      <p:cxnSp>
        <p:nvCxnSpPr>
          <p:cNvPr id="93" name="Straight Connector 92">
            <a:extLst>
              <a:ext uri="{FF2B5EF4-FFF2-40B4-BE49-F238E27FC236}">
                <a16:creationId xmlns:a16="http://schemas.microsoft.com/office/drawing/2014/main" id="{0C1F998F-33AC-47AF-A547-1C83C4826C39}"/>
              </a:ext>
            </a:extLst>
          </p:cNvPr>
          <p:cNvCxnSpPr>
            <a:cxnSpLocks/>
          </p:cNvCxnSpPr>
          <p:nvPr/>
        </p:nvCxnSpPr>
        <p:spPr>
          <a:xfrm>
            <a:off x="4998932" y="1619689"/>
            <a:ext cx="2012178"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F0B0999B-32A2-41FD-963A-5E3ED2443270}"/>
              </a:ext>
            </a:extLst>
          </p:cNvPr>
          <p:cNvSpPr/>
          <p:nvPr/>
        </p:nvSpPr>
        <p:spPr>
          <a:xfrm>
            <a:off x="5353390" y="1247768"/>
            <a:ext cx="1623828" cy="317516"/>
          </a:xfrm>
          <a:prstGeom prst="rect">
            <a:avLst/>
          </a:prstGeom>
        </p:spPr>
        <p:txBody>
          <a:bodyPr wrap="square" lIns="72000" tIns="72000" rIns="72000" bIns="72000" anchor="ctr">
            <a:noAutofit/>
          </a:bodyPr>
          <a:lstStyle/>
          <a:p>
            <a:r>
              <a:rPr lang="en-GB" sz="800" b="1" dirty="0" err="1">
                <a:solidFill>
                  <a:srgbClr val="D9DADB">
                    <a:lumMod val="50000"/>
                  </a:srgbClr>
                </a:solidFill>
                <a:latin typeface="Arial" panose="020B0604020202020204" pitchFamily="34" charset="0"/>
                <a:cs typeface="Arial" panose="020B0604020202020204" pitchFamily="34" charset="0"/>
              </a:rPr>
              <a:t>Sukhi</a:t>
            </a:r>
            <a:r>
              <a:rPr lang="en-GB" sz="800" b="1" dirty="0">
                <a:solidFill>
                  <a:srgbClr val="D9DADB">
                    <a:lumMod val="50000"/>
                  </a:srgbClr>
                </a:solidFill>
                <a:latin typeface="Arial" panose="020B0604020202020204" pitchFamily="34" charset="0"/>
                <a:cs typeface="Arial" panose="020B0604020202020204" pitchFamily="34" charset="0"/>
              </a:rPr>
              <a:t> – 1</a:t>
            </a:r>
            <a:r>
              <a:rPr lang="en-GB" sz="800" b="1" baseline="30000" dirty="0">
                <a:solidFill>
                  <a:srgbClr val="D9DADB">
                    <a:lumMod val="50000"/>
                  </a:srgbClr>
                </a:solidFill>
                <a:latin typeface="Arial" panose="020B0604020202020204" pitchFamily="34" charset="0"/>
                <a:cs typeface="Arial" panose="020B0604020202020204" pitchFamily="34" charset="0"/>
              </a:rPr>
              <a:t>st</a:t>
            </a:r>
            <a:endParaRPr lang="en-GB" sz="800" b="1"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Business Development Manager</a:t>
            </a:r>
            <a:endParaRPr lang="en-GB" sz="800" dirty="0">
              <a:latin typeface="Arial" panose="020B0604020202020204" pitchFamily="34" charset="0"/>
              <a:cs typeface="Arial" panose="020B0604020202020204" pitchFamily="34" charset="0"/>
            </a:endParaRPr>
          </a:p>
        </p:txBody>
      </p:sp>
      <p:sp>
        <p:nvSpPr>
          <p:cNvPr id="86" name="Grey Box">
            <a:extLst>
              <a:ext uri="{FF2B5EF4-FFF2-40B4-BE49-F238E27FC236}">
                <a16:creationId xmlns:a16="http://schemas.microsoft.com/office/drawing/2014/main" id="{C73005BC-A580-45E8-B84A-9E744EEDA5B1}"/>
              </a:ext>
            </a:extLst>
          </p:cNvPr>
          <p:cNvSpPr/>
          <p:nvPr/>
        </p:nvSpPr>
        <p:spPr>
          <a:xfrm>
            <a:off x="4975336" y="955858"/>
            <a:ext cx="2063852" cy="222261"/>
          </a:xfrm>
          <a:prstGeom prst="roundRect">
            <a:avLst>
              <a:gd name="adj" fmla="val 0"/>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2">
                  <a:lumMod val="50000"/>
                </a:schemeClr>
              </a:solidFill>
            </a:endParaRPr>
          </a:p>
        </p:txBody>
      </p:sp>
      <p:sp>
        <p:nvSpPr>
          <p:cNvPr id="87" name="White box">
            <a:extLst>
              <a:ext uri="{FF2B5EF4-FFF2-40B4-BE49-F238E27FC236}">
                <a16:creationId xmlns:a16="http://schemas.microsoft.com/office/drawing/2014/main" id="{2FED8C9F-A805-4CC1-B635-0CFB1B8845A9}"/>
              </a:ext>
            </a:extLst>
          </p:cNvPr>
          <p:cNvSpPr/>
          <p:nvPr/>
        </p:nvSpPr>
        <p:spPr>
          <a:xfrm>
            <a:off x="5039345" y="987609"/>
            <a:ext cx="1746336" cy="158758"/>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2">
                  <a:lumMod val="50000"/>
                </a:schemeClr>
              </a:solidFill>
            </a:endParaRPr>
          </a:p>
        </p:txBody>
      </p:sp>
      <p:pic>
        <p:nvPicPr>
          <p:cNvPr id="89" name="Pencil" descr="Pencil">
            <a:extLst>
              <a:ext uri="{FF2B5EF4-FFF2-40B4-BE49-F238E27FC236}">
                <a16:creationId xmlns:a16="http://schemas.microsoft.com/office/drawing/2014/main" id="{371C981A-E5DD-43F2-A1E8-2FE28C4991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87416" y="1022536"/>
            <a:ext cx="88904" cy="88904"/>
          </a:xfrm>
          <a:prstGeom prst="rect">
            <a:avLst/>
          </a:prstGeom>
        </p:spPr>
      </p:pic>
      <p:sp>
        <p:nvSpPr>
          <p:cNvPr id="88" name="Write a post">
            <a:extLst>
              <a:ext uri="{FF2B5EF4-FFF2-40B4-BE49-F238E27FC236}">
                <a16:creationId xmlns:a16="http://schemas.microsoft.com/office/drawing/2014/main" id="{8CE2A4A4-B373-476A-995D-B2B0A125AFA8}"/>
              </a:ext>
            </a:extLst>
          </p:cNvPr>
          <p:cNvSpPr/>
          <p:nvPr/>
        </p:nvSpPr>
        <p:spPr>
          <a:xfrm>
            <a:off x="5210809" y="1001200"/>
            <a:ext cx="649962" cy="131577"/>
          </a:xfrm>
          <a:prstGeom prst="rect">
            <a:avLst/>
          </a:prstGeom>
        </p:spPr>
        <p:txBody>
          <a:bodyPr wrap="none" lIns="72000" tIns="72000" rIns="72000" bIns="72000" anchor="ctr" anchorCtr="0">
            <a:noAutofit/>
          </a:bodyPr>
          <a:lstStyle/>
          <a:p>
            <a:r>
              <a:rPr lang="en-GB" sz="800" b="1" dirty="0">
                <a:solidFill>
                  <a:srgbClr val="D9DADB">
                    <a:lumMod val="50000"/>
                  </a:srgbClr>
                </a:solidFill>
                <a:latin typeface="Arial" panose="020B0604020202020204" pitchFamily="34" charset="0"/>
                <a:cs typeface="Arial" panose="020B0604020202020204" pitchFamily="34" charset="0"/>
              </a:rPr>
              <a:t>Write a post</a:t>
            </a:r>
            <a:endParaRPr lang="en-GB" sz="1050" b="1" dirty="0">
              <a:latin typeface="Arial" panose="020B0604020202020204" pitchFamily="34" charset="0"/>
              <a:cs typeface="Arial" panose="020B0604020202020204" pitchFamily="34" charset="0"/>
            </a:endParaRPr>
          </a:p>
        </p:txBody>
      </p:sp>
      <p:pic>
        <p:nvPicPr>
          <p:cNvPr id="90" name="Cam" descr="Camera">
            <a:extLst>
              <a:ext uri="{FF2B5EF4-FFF2-40B4-BE49-F238E27FC236}">
                <a16:creationId xmlns:a16="http://schemas.microsoft.com/office/drawing/2014/main" id="{E8C7153D-C795-48C3-8C78-E1EF36E72F3E}"/>
              </a:ext>
            </a:extLst>
          </p:cNvPr>
          <p:cNvPicPr preferRelativeResize="0">
            <a:picLocks/>
          </p:cNvPicPr>
          <p:nvPr/>
        </p:nvPicPr>
        <p:blipFill>
          <a:blip r:embed="rId11">
            <a:extLst>
              <a:ext uri="{96DAC541-7B7A-43D3-8B79-37D633B846F1}">
                <asvg:svgBlip xmlns:asvg="http://schemas.microsoft.com/office/drawing/2016/SVG/main" r:embed="rId12"/>
              </a:ext>
            </a:extLst>
          </a:blip>
          <a:stretch>
            <a:fillRect/>
          </a:stretch>
        </p:blipFill>
        <p:spPr>
          <a:xfrm>
            <a:off x="6835038" y="995148"/>
            <a:ext cx="158758" cy="143682"/>
          </a:xfrm>
          <a:prstGeom prst="rect">
            <a:avLst/>
          </a:prstGeom>
        </p:spPr>
      </p:pic>
      <p:sp>
        <p:nvSpPr>
          <p:cNvPr id="76" name="Blue box">
            <a:extLst>
              <a:ext uri="{FF2B5EF4-FFF2-40B4-BE49-F238E27FC236}">
                <a16:creationId xmlns:a16="http://schemas.microsoft.com/office/drawing/2014/main" id="{9ADDD770-627F-474D-AAC5-DBEA0D7CC041}"/>
              </a:ext>
            </a:extLst>
          </p:cNvPr>
          <p:cNvSpPr>
            <a:spLocks noChangeAspect="1"/>
          </p:cNvSpPr>
          <p:nvPr/>
        </p:nvSpPr>
        <p:spPr>
          <a:xfrm>
            <a:off x="4975336" y="378005"/>
            <a:ext cx="2063852" cy="578300"/>
          </a:xfrm>
          <a:prstGeom prst="round2SameRect">
            <a:avLst>
              <a:gd name="adj1" fmla="val 12046"/>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ind box">
            <a:extLst>
              <a:ext uri="{FF2B5EF4-FFF2-40B4-BE49-F238E27FC236}">
                <a16:creationId xmlns:a16="http://schemas.microsoft.com/office/drawing/2014/main" id="{2022BCF6-1BD8-47A8-98AF-4612EDCEC6BA}"/>
              </a:ext>
            </a:extLst>
          </p:cNvPr>
          <p:cNvSpPr/>
          <p:nvPr/>
        </p:nvSpPr>
        <p:spPr>
          <a:xfrm>
            <a:off x="5465926" y="672889"/>
            <a:ext cx="1428820" cy="190509"/>
          </a:xfrm>
          <a:prstGeom prst="roundRect">
            <a:avLst/>
          </a:prstGeom>
          <a:solidFill>
            <a:srgbClr val="D9D9D9"/>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36000" bIns="72000" rtlCol="0" anchor="ctr"/>
          <a:lstStyle/>
          <a:p>
            <a:pPr algn="ctr"/>
            <a:r>
              <a:rPr lang="en-GB" sz="800" b="1" dirty="0">
                <a:solidFill>
                  <a:schemeClr val="bg2">
                    <a:lumMod val="50000"/>
                  </a:schemeClr>
                </a:solidFill>
                <a:latin typeface="Arial" panose="020B0604020202020204" pitchFamily="34" charset="0"/>
                <a:cs typeface="Arial" panose="020B0604020202020204" pitchFamily="34" charset="0"/>
              </a:rPr>
              <a:t>Find People, jobs and…</a:t>
            </a:r>
          </a:p>
        </p:txBody>
      </p:sp>
      <p:sp>
        <p:nvSpPr>
          <p:cNvPr id="125" name="Mag" descr="Magnifying glass">
            <a:extLst>
              <a:ext uri="{FF2B5EF4-FFF2-40B4-BE49-F238E27FC236}">
                <a16:creationId xmlns:a16="http://schemas.microsoft.com/office/drawing/2014/main" id="{87779558-07CE-4E32-BA0C-3EA315FB1FCD}"/>
              </a:ext>
            </a:extLst>
          </p:cNvPr>
          <p:cNvSpPr/>
          <p:nvPr/>
        </p:nvSpPr>
        <p:spPr>
          <a:xfrm>
            <a:off x="5507311" y="704640"/>
            <a:ext cx="127006" cy="127006"/>
          </a:xfrm>
          <a:custGeom>
            <a:avLst/>
            <a:gdLst>
              <a:gd name="connsiteX0" fmla="*/ 121798 w 125025"/>
              <a:gd name="connsiteY0" fmla="*/ 106119 h 125125"/>
              <a:gd name="connsiteX1" fmla="*/ 102000 w 125025"/>
              <a:gd name="connsiteY1" fmla="*/ 86321 h 125125"/>
              <a:gd name="connsiteX2" fmla="*/ 92180 w 125025"/>
              <a:gd name="connsiteY2" fmla="*/ 83311 h 125125"/>
              <a:gd name="connsiteX3" fmla="*/ 85211 w 125025"/>
              <a:gd name="connsiteY3" fmla="*/ 76342 h 125125"/>
              <a:gd name="connsiteX4" fmla="*/ 95031 w 125025"/>
              <a:gd name="connsiteY4" fmla="*/ 47516 h 125125"/>
              <a:gd name="connsiteX5" fmla="*/ 47516 w 125025"/>
              <a:gd name="connsiteY5" fmla="*/ 0 h 125125"/>
              <a:gd name="connsiteX6" fmla="*/ 0 w 125025"/>
              <a:gd name="connsiteY6" fmla="*/ 47516 h 125125"/>
              <a:gd name="connsiteX7" fmla="*/ 47516 w 125025"/>
              <a:gd name="connsiteY7" fmla="*/ 95032 h 125125"/>
              <a:gd name="connsiteX8" fmla="*/ 76342 w 125025"/>
              <a:gd name="connsiteY8" fmla="*/ 85212 h 125125"/>
              <a:gd name="connsiteX9" fmla="*/ 83311 w 125025"/>
              <a:gd name="connsiteY9" fmla="*/ 92181 h 125125"/>
              <a:gd name="connsiteX10" fmla="*/ 86320 w 125025"/>
              <a:gd name="connsiteY10" fmla="*/ 102001 h 125125"/>
              <a:gd name="connsiteX11" fmla="*/ 106118 w 125025"/>
              <a:gd name="connsiteY11" fmla="*/ 121799 h 125125"/>
              <a:gd name="connsiteX12" fmla="*/ 114038 w 125025"/>
              <a:gd name="connsiteY12" fmla="*/ 125125 h 125125"/>
              <a:gd name="connsiteX13" fmla="*/ 121957 w 125025"/>
              <a:gd name="connsiteY13" fmla="*/ 121799 h 125125"/>
              <a:gd name="connsiteX14" fmla="*/ 121798 w 125025"/>
              <a:gd name="connsiteY14" fmla="*/ 106119 h 125125"/>
              <a:gd name="connsiteX15" fmla="*/ 47357 w 125025"/>
              <a:gd name="connsiteY15" fmla="*/ 85370 h 125125"/>
              <a:gd name="connsiteX16" fmla="*/ 9345 w 125025"/>
              <a:gd name="connsiteY16" fmla="*/ 47358 h 125125"/>
              <a:gd name="connsiteX17" fmla="*/ 47357 w 125025"/>
              <a:gd name="connsiteY17" fmla="*/ 9345 h 125125"/>
              <a:gd name="connsiteX18" fmla="*/ 85370 w 125025"/>
              <a:gd name="connsiteY18" fmla="*/ 47358 h 125125"/>
              <a:gd name="connsiteX19" fmla="*/ 47357 w 125025"/>
              <a:gd name="connsiteY19" fmla="*/ 85370 h 12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025" h="125125">
                <a:moveTo>
                  <a:pt x="121798" y="106119"/>
                </a:moveTo>
                <a:lnTo>
                  <a:pt x="102000" y="86321"/>
                </a:lnTo>
                <a:cubicBezTo>
                  <a:pt x="99308" y="83628"/>
                  <a:pt x="95665" y="82678"/>
                  <a:pt x="92180" y="83311"/>
                </a:cubicBezTo>
                <a:lnTo>
                  <a:pt x="85211" y="76342"/>
                </a:lnTo>
                <a:cubicBezTo>
                  <a:pt x="91388" y="68423"/>
                  <a:pt x="95031" y="58286"/>
                  <a:pt x="95031" y="47516"/>
                </a:cubicBezTo>
                <a:cubicBezTo>
                  <a:pt x="95031" y="21382"/>
                  <a:pt x="73649" y="0"/>
                  <a:pt x="47516" y="0"/>
                </a:cubicBezTo>
                <a:cubicBezTo>
                  <a:pt x="21382" y="0"/>
                  <a:pt x="0" y="21382"/>
                  <a:pt x="0" y="47516"/>
                </a:cubicBezTo>
                <a:cubicBezTo>
                  <a:pt x="0" y="73650"/>
                  <a:pt x="21382" y="95032"/>
                  <a:pt x="47516" y="95032"/>
                </a:cubicBezTo>
                <a:cubicBezTo>
                  <a:pt x="58286" y="95032"/>
                  <a:pt x="68264" y="91389"/>
                  <a:pt x="76342" y="85212"/>
                </a:cubicBezTo>
                <a:lnTo>
                  <a:pt x="83311" y="92181"/>
                </a:lnTo>
                <a:cubicBezTo>
                  <a:pt x="82677" y="95665"/>
                  <a:pt x="83628" y="99308"/>
                  <a:pt x="86320" y="102001"/>
                </a:cubicBezTo>
                <a:lnTo>
                  <a:pt x="106118" y="121799"/>
                </a:lnTo>
                <a:cubicBezTo>
                  <a:pt x="108336" y="124017"/>
                  <a:pt x="111187" y="125125"/>
                  <a:pt x="114038" y="125125"/>
                </a:cubicBezTo>
                <a:cubicBezTo>
                  <a:pt x="116888" y="125125"/>
                  <a:pt x="119739" y="124017"/>
                  <a:pt x="121957" y="121799"/>
                </a:cubicBezTo>
                <a:cubicBezTo>
                  <a:pt x="126075" y="117364"/>
                  <a:pt x="126075" y="110395"/>
                  <a:pt x="121798" y="106119"/>
                </a:cubicBezTo>
                <a:close/>
                <a:moveTo>
                  <a:pt x="47357" y="85370"/>
                </a:moveTo>
                <a:cubicBezTo>
                  <a:pt x="26450" y="85370"/>
                  <a:pt x="9345" y="68265"/>
                  <a:pt x="9345" y="47358"/>
                </a:cubicBezTo>
                <a:cubicBezTo>
                  <a:pt x="9345" y="26451"/>
                  <a:pt x="26450" y="9345"/>
                  <a:pt x="47357" y="9345"/>
                </a:cubicBezTo>
                <a:cubicBezTo>
                  <a:pt x="68264" y="9345"/>
                  <a:pt x="85370" y="26451"/>
                  <a:pt x="85370" y="47358"/>
                </a:cubicBezTo>
                <a:cubicBezTo>
                  <a:pt x="85370" y="68265"/>
                  <a:pt x="68264" y="85370"/>
                  <a:pt x="47357" y="85370"/>
                </a:cubicBezTo>
                <a:close/>
              </a:path>
            </a:pathLst>
          </a:custGeom>
          <a:solidFill>
            <a:srgbClr val="7F7F7F"/>
          </a:solidFill>
          <a:ln w="1488" cap="flat">
            <a:noFill/>
            <a:prstDash val="solid"/>
            <a:miter/>
          </a:ln>
        </p:spPr>
        <p:txBody>
          <a:bodyPr rtlCol="0" anchor="ctr"/>
          <a:lstStyle/>
          <a:p>
            <a:endParaRPr lang="en-GB"/>
          </a:p>
        </p:txBody>
      </p:sp>
      <p:sp>
        <p:nvSpPr>
          <p:cNvPr id="156" name="Oval 155">
            <a:extLst>
              <a:ext uri="{FF2B5EF4-FFF2-40B4-BE49-F238E27FC236}">
                <a16:creationId xmlns:a16="http://schemas.microsoft.com/office/drawing/2014/main" id="{54315686-2930-45A8-ADF0-61C7F75FBE31}"/>
              </a:ext>
            </a:extLst>
          </p:cNvPr>
          <p:cNvSpPr/>
          <p:nvPr/>
        </p:nvSpPr>
        <p:spPr>
          <a:xfrm>
            <a:off x="5101571" y="677336"/>
            <a:ext cx="190509" cy="190509"/>
          </a:xfrm>
          <a:prstGeom prst="ellipse">
            <a:avLst/>
          </a:prstGeom>
          <a:solidFill>
            <a:schemeClr val="bg1"/>
          </a:solidFill>
          <a:ln>
            <a:solidFill>
              <a:srgbClr val="E2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ACB0F627-3162-4C1B-8632-B92389B3AD2C}"/>
              </a:ext>
            </a:extLst>
          </p:cNvPr>
          <p:cNvSpPr/>
          <p:nvPr/>
        </p:nvSpPr>
        <p:spPr>
          <a:xfrm>
            <a:off x="5090992" y="1350409"/>
            <a:ext cx="127006" cy="127006"/>
          </a:xfrm>
          <a:prstGeom prst="ellipse">
            <a:avLst/>
          </a:prstGeom>
          <a:solidFill>
            <a:schemeClr val="bg1"/>
          </a:solidFill>
          <a:ln>
            <a:solidFill>
              <a:srgbClr val="E2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67BD7341-CCEB-4767-BFDE-20DAB948DD4B}"/>
              </a:ext>
            </a:extLst>
          </p:cNvPr>
          <p:cNvSpPr/>
          <p:nvPr/>
        </p:nvSpPr>
        <p:spPr>
          <a:xfrm>
            <a:off x="5090992" y="1767785"/>
            <a:ext cx="127006" cy="127006"/>
          </a:xfrm>
          <a:prstGeom prst="ellipse">
            <a:avLst/>
          </a:prstGeom>
          <a:solidFill>
            <a:schemeClr val="bg1"/>
          </a:solid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 name="Graphic 122">
            <a:extLst>
              <a:ext uri="{FF2B5EF4-FFF2-40B4-BE49-F238E27FC236}">
                <a16:creationId xmlns:a16="http://schemas.microsoft.com/office/drawing/2014/main" id="{C32DAD13-8F15-498D-9BA9-B90FBD8A2BD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60032" y="303498"/>
            <a:ext cx="2292297" cy="4536504"/>
          </a:xfrm>
          <a:prstGeom prst="rect">
            <a:avLst/>
          </a:prstGeom>
          <a:effectLst>
            <a:outerShdw blurRad="50800" dist="38100" dir="2700000" algn="tl" rotWithShape="0">
              <a:schemeClr val="tx1">
                <a:alpha val="20000"/>
              </a:schemeClr>
            </a:outerShdw>
          </a:effectLst>
        </p:spPr>
      </p:pic>
      <p:sp>
        <p:nvSpPr>
          <p:cNvPr id="164" name="Title 163">
            <a:extLst>
              <a:ext uri="{FF2B5EF4-FFF2-40B4-BE49-F238E27FC236}">
                <a16:creationId xmlns:a16="http://schemas.microsoft.com/office/drawing/2014/main" id="{F9C96B14-C73E-44AB-9FB2-BE3151B042B0}"/>
              </a:ext>
            </a:extLst>
          </p:cNvPr>
          <p:cNvSpPr>
            <a:spLocks noGrp="1"/>
          </p:cNvSpPr>
          <p:nvPr>
            <p:ph type="title"/>
          </p:nvPr>
        </p:nvSpPr>
        <p:spPr>
          <a:xfrm>
            <a:off x="503040" y="141479"/>
            <a:ext cx="4068960" cy="1300005"/>
          </a:xfrm>
        </p:spPr>
        <p:txBody>
          <a:bodyPr>
            <a:normAutofit/>
          </a:bodyPr>
          <a:lstStyle/>
          <a:p>
            <a:r>
              <a:rPr lang="en-GB" dirty="0"/>
              <a:t>Recognising </a:t>
            </a:r>
            <a:br>
              <a:rPr lang="en-GB" dirty="0"/>
            </a:br>
            <a:r>
              <a:rPr lang="en-GB" dirty="0"/>
              <a:t>Type</a:t>
            </a:r>
          </a:p>
        </p:txBody>
      </p:sp>
    </p:spTree>
    <p:extLst>
      <p:ext uri="{BB962C8B-B14F-4D97-AF65-F5344CB8AC3E}">
        <p14:creationId xmlns:p14="http://schemas.microsoft.com/office/powerpoint/2010/main" val="8175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6"/>
                                        </p:tgtEl>
                                        <p:attrNameLst>
                                          <p:attrName>fillcolor</p:attrName>
                                        </p:attrNameLst>
                                      </p:cBhvr>
                                      <p:to>
                                        <a:srgbClr val="0072BA"/>
                                      </p:to>
                                    </p:animClr>
                                    <p:set>
                                      <p:cBhvr>
                                        <p:cTn id="7" dur="2000" fill="hold"/>
                                        <p:tgtEl>
                                          <p:spTgt spid="106"/>
                                        </p:tgtEl>
                                        <p:attrNameLst>
                                          <p:attrName>fill.type</p:attrName>
                                        </p:attrNameLst>
                                      </p:cBhvr>
                                      <p:to>
                                        <p:strVal val="solid"/>
                                      </p:to>
                                    </p:set>
                                    <p:set>
                                      <p:cBhvr>
                                        <p:cTn id="8" dur="2000" fill="hold"/>
                                        <p:tgtEl>
                                          <p:spTgt spid="106"/>
                                        </p:tgtEl>
                                        <p:attrNameLst>
                                          <p:attrName>fill.on</p:attrName>
                                        </p:attrNameLst>
                                      </p:cBhvr>
                                      <p:to>
                                        <p:strVal val="true"/>
                                      </p:to>
                                    </p:set>
                                  </p:childTnLst>
                                </p:cTn>
                              </p:par>
                              <p:par>
                                <p:cTn id="9" presetID="3" presetClass="emph" presetSubtype="2" fill="hold" nodeType="withEffect">
                                  <p:stCondLst>
                                    <p:cond delay="0"/>
                                  </p:stCondLst>
                                  <p:childTnLst>
                                    <p:animClr clrSpc="rgb" dir="cw">
                                      <p:cBhvr override="childStyle">
                                        <p:cTn id="10" dur="2000" fill="hold"/>
                                        <p:tgtEl>
                                          <p:spTgt spid="106">
                                            <p:txEl>
                                              <p:pRg st="0" end="0"/>
                                            </p:txEl>
                                          </p:spTgt>
                                        </p:tgtEl>
                                        <p:attrNameLst>
                                          <p:attrName>style.color</p:attrName>
                                        </p:attrNameLst>
                                      </p:cBhvr>
                                      <p:to>
                                        <a:srgbClr val="FFFFFF"/>
                                      </p:to>
                                    </p:animClr>
                                  </p:childTnLst>
                                </p:cTn>
                              </p:par>
                              <p:par>
                                <p:cTn id="11" presetID="3" presetClass="emph" presetSubtype="2" fill="hold" nodeType="withEffect">
                                  <p:stCondLst>
                                    <p:cond delay="0"/>
                                  </p:stCondLst>
                                  <p:childTnLst>
                                    <p:animClr clrSpc="rgb" dir="cw">
                                      <p:cBhvr override="childStyle">
                                        <p:cTn id="12" dur="2000" fill="hold"/>
                                        <p:tgtEl>
                                          <p:spTgt spid="106">
                                            <p:txEl>
                                              <p:pRg st="2" end="2"/>
                                            </p:txEl>
                                          </p:spTgt>
                                        </p:tgtEl>
                                        <p:attrNameLst>
                                          <p:attrName>style.color</p:attrName>
                                        </p:attrNameLst>
                                      </p:cBhvr>
                                      <p:to>
                                        <a:srgbClr val="FFFFFF"/>
                                      </p:to>
                                    </p:animClr>
                                  </p:childTnLst>
                                </p:cTn>
                              </p:par>
                              <p:par>
                                <p:cTn id="13" presetID="3" presetClass="emph" presetSubtype="2" fill="hold" nodeType="withEffect">
                                  <p:stCondLst>
                                    <p:cond delay="0"/>
                                  </p:stCondLst>
                                  <p:childTnLst>
                                    <p:animClr clrSpc="rgb" dir="cw">
                                      <p:cBhvr override="childStyle">
                                        <p:cTn id="14" dur="2000" fill="hold"/>
                                        <p:tgtEl>
                                          <p:spTgt spid="106">
                                            <p:txEl>
                                              <p:pRg st="4" end="4"/>
                                            </p:txEl>
                                          </p:spTgt>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in body">
            <a:extLst>
              <a:ext uri="{FF2B5EF4-FFF2-40B4-BE49-F238E27FC236}">
                <a16:creationId xmlns:a16="http://schemas.microsoft.com/office/drawing/2014/main" id="{E2E430BF-BB4C-4011-B67A-08052371A410}"/>
              </a:ext>
            </a:extLst>
          </p:cNvPr>
          <p:cNvSpPr/>
          <p:nvPr/>
        </p:nvSpPr>
        <p:spPr>
          <a:xfrm>
            <a:off x="2411761" y="1347614"/>
            <a:ext cx="4320480" cy="2448272"/>
          </a:xfrm>
          <a:prstGeom prst="rect">
            <a:avLst/>
          </a:prstGeom>
          <a:solidFill>
            <a:schemeClr val="bg1"/>
          </a:solidFill>
          <a:effectLst>
            <a:outerShdw blurRad="50800" dist="38100" dir="2700000" algn="tl" rotWithShape="0">
              <a:prstClr val="black">
                <a:alpha val="20000"/>
              </a:prstClr>
            </a:outerShdw>
          </a:effectLst>
        </p:spPr>
        <p:txBody>
          <a:bodyPr wrap="square" lIns="108000" tIns="72000" rIns="180000" bIns="72000" anchor="t">
            <a:noAutofit/>
          </a:bodyPr>
          <a:lstStyle/>
          <a:p>
            <a:r>
              <a:rPr lang="en-GB" sz="1400" dirty="0">
                <a:solidFill>
                  <a:srgbClr val="D9DADB">
                    <a:lumMod val="50000"/>
                  </a:srgbClr>
                </a:solidFill>
                <a:latin typeface="Arial" panose="020B0604020202020204" pitchFamily="34" charset="0"/>
                <a:cs typeface="Arial" panose="020B0604020202020204" pitchFamily="34" charset="0"/>
              </a:rPr>
              <a:t>I am enjoying the quiet time and space to think. Having completed a number of tasks that were building up.</a:t>
            </a:r>
          </a:p>
          <a:p>
            <a:endParaRPr lang="en-GB" sz="1400" dirty="0">
              <a:solidFill>
                <a:srgbClr val="D9DADB">
                  <a:lumMod val="50000"/>
                </a:srgbClr>
              </a:solidFill>
              <a:latin typeface="Arial" panose="020B0604020202020204" pitchFamily="34" charset="0"/>
              <a:cs typeface="Arial" panose="020B0604020202020204" pitchFamily="34" charset="0"/>
            </a:endParaRPr>
          </a:p>
          <a:p>
            <a:r>
              <a:rPr lang="en-GB" sz="1400" dirty="0">
                <a:solidFill>
                  <a:srgbClr val="D9DADB">
                    <a:lumMod val="50000"/>
                  </a:srgbClr>
                </a:solidFill>
                <a:latin typeface="Arial" panose="020B0604020202020204" pitchFamily="34" charset="0"/>
                <a:cs typeface="Arial" panose="020B0604020202020204" pitchFamily="34" charset="0"/>
              </a:rPr>
              <a:t>I am researching the best method to run a virtual session. Zoom seems robust but I do worry about the security holes it has.</a:t>
            </a:r>
          </a:p>
          <a:p>
            <a:endParaRPr lang="en-GB" sz="1400" dirty="0">
              <a:solidFill>
                <a:srgbClr val="D9DADB">
                  <a:lumMod val="50000"/>
                </a:srgbClr>
              </a:solidFill>
              <a:latin typeface="Arial" panose="020B0604020202020204" pitchFamily="34" charset="0"/>
              <a:cs typeface="Arial" panose="020B0604020202020204" pitchFamily="34" charset="0"/>
            </a:endParaRPr>
          </a:p>
          <a:p>
            <a:r>
              <a:rPr lang="en-GB" sz="1400" dirty="0">
                <a:solidFill>
                  <a:srgbClr val="D9DADB">
                    <a:lumMod val="50000"/>
                  </a:srgbClr>
                </a:solidFill>
                <a:latin typeface="Arial" panose="020B0604020202020204" pitchFamily="34" charset="0"/>
                <a:cs typeface="Arial" panose="020B0604020202020204" pitchFamily="34" charset="0"/>
              </a:rPr>
              <a:t>I need to research the cost of using all platforms. </a:t>
            </a:r>
          </a:p>
        </p:txBody>
      </p:sp>
    </p:spTree>
    <p:extLst>
      <p:ext uri="{BB962C8B-B14F-4D97-AF65-F5344CB8AC3E}">
        <p14:creationId xmlns:p14="http://schemas.microsoft.com/office/powerpoint/2010/main" val="37878976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a:extLst>
              <a:ext uri="{FF2B5EF4-FFF2-40B4-BE49-F238E27FC236}">
                <a16:creationId xmlns:a16="http://schemas.microsoft.com/office/drawing/2014/main" id="{1CE3801B-A466-494F-9552-9EF1FC5612C4}"/>
              </a:ext>
            </a:extLst>
          </p:cNvPr>
          <p:cNvGrpSpPr/>
          <p:nvPr/>
        </p:nvGrpSpPr>
        <p:grpSpPr>
          <a:xfrm>
            <a:off x="4997594" y="3835410"/>
            <a:ext cx="2013516" cy="889142"/>
            <a:chOff x="4834690" y="3939902"/>
            <a:chExt cx="2282929" cy="1008111"/>
          </a:xfrm>
        </p:grpSpPr>
        <p:sp>
          <p:nvSpPr>
            <p:cNvPr id="103" name="Bottom Grey">
              <a:extLst>
                <a:ext uri="{FF2B5EF4-FFF2-40B4-BE49-F238E27FC236}">
                  <a16:creationId xmlns:a16="http://schemas.microsoft.com/office/drawing/2014/main" id="{0C2403C2-E2DF-45F0-9C4F-5B6271DF948C}"/>
                </a:ext>
              </a:extLst>
            </p:cNvPr>
            <p:cNvSpPr>
              <a:spLocks noChangeAspect="1"/>
            </p:cNvSpPr>
            <p:nvPr/>
          </p:nvSpPr>
          <p:spPr>
            <a:xfrm rot="10800000">
              <a:off x="4834690" y="4528433"/>
              <a:ext cx="2282927" cy="419580"/>
            </a:xfrm>
            <a:prstGeom prst="round2SameRect">
              <a:avLst>
                <a:gd name="adj1" fmla="val 34648"/>
                <a:gd name="adj2" fmla="val 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152">
              <a:extLst>
                <a:ext uri="{FF2B5EF4-FFF2-40B4-BE49-F238E27FC236}">
                  <a16:creationId xmlns:a16="http://schemas.microsoft.com/office/drawing/2014/main" id="{1EE64E45-9D66-46FB-BB36-CC433CBDDCDA}"/>
                </a:ext>
              </a:extLst>
            </p:cNvPr>
            <p:cNvGrpSpPr/>
            <p:nvPr/>
          </p:nvGrpSpPr>
          <p:grpSpPr>
            <a:xfrm>
              <a:off x="4930042" y="4309167"/>
              <a:ext cx="2077947" cy="144000"/>
              <a:chOff x="4930042" y="4309167"/>
              <a:chExt cx="2077947" cy="144000"/>
            </a:xfrm>
          </p:grpSpPr>
          <p:grpSp>
            <p:nvGrpSpPr>
              <p:cNvPr id="149" name="Group 148">
                <a:extLst>
                  <a:ext uri="{FF2B5EF4-FFF2-40B4-BE49-F238E27FC236}">
                    <a16:creationId xmlns:a16="http://schemas.microsoft.com/office/drawing/2014/main" id="{874750B4-4E74-4EEF-A571-9C3B3C25C2F1}"/>
                  </a:ext>
                </a:extLst>
              </p:cNvPr>
              <p:cNvGrpSpPr/>
              <p:nvPr/>
            </p:nvGrpSpPr>
            <p:grpSpPr>
              <a:xfrm>
                <a:off x="5618910" y="4309167"/>
                <a:ext cx="650319" cy="144000"/>
                <a:chOff x="5546463" y="4309167"/>
                <a:chExt cx="650319" cy="144000"/>
              </a:xfrm>
            </p:grpSpPr>
            <p:sp>
              <p:nvSpPr>
                <p:cNvPr id="99" name="Rectangle 98">
                  <a:extLst>
                    <a:ext uri="{FF2B5EF4-FFF2-40B4-BE49-F238E27FC236}">
                      <a16:creationId xmlns:a16="http://schemas.microsoft.com/office/drawing/2014/main" id="{9DDDC8DC-A19E-4332-9B01-0D14B3D7ABB5}"/>
                    </a:ext>
                  </a:extLst>
                </p:cNvPr>
                <p:cNvSpPr/>
                <p:nvPr/>
              </p:nvSpPr>
              <p:spPr>
                <a:xfrm>
                  <a:off x="5648463" y="4309167"/>
                  <a:ext cx="548319"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Comment</a:t>
                  </a:r>
                </a:p>
              </p:txBody>
            </p:sp>
            <p:sp>
              <p:nvSpPr>
                <p:cNvPr id="139" name="Graphic 97" descr="Chat RTL">
                  <a:extLst>
                    <a:ext uri="{FF2B5EF4-FFF2-40B4-BE49-F238E27FC236}">
                      <a16:creationId xmlns:a16="http://schemas.microsoft.com/office/drawing/2014/main" id="{961056D2-DCB3-44EB-B061-C91130D22082}"/>
                    </a:ext>
                  </a:extLst>
                </p:cNvPr>
                <p:cNvSpPr/>
                <p:nvPr/>
              </p:nvSpPr>
              <p:spPr>
                <a:xfrm>
                  <a:off x="5546463" y="4334668"/>
                  <a:ext cx="101999" cy="92999"/>
                </a:xfrm>
                <a:custGeom>
                  <a:avLst/>
                  <a:gdLst>
                    <a:gd name="connsiteX0" fmla="*/ 5859 w 117174"/>
                    <a:gd name="connsiteY0" fmla="*/ 0 h 106835"/>
                    <a:gd name="connsiteX1" fmla="*/ 0 w 117174"/>
                    <a:gd name="connsiteY1" fmla="*/ 5927 h 106835"/>
                    <a:gd name="connsiteX2" fmla="*/ 0 w 117174"/>
                    <a:gd name="connsiteY2" fmla="*/ 5928 h 106835"/>
                    <a:gd name="connsiteX3" fmla="*/ 0 w 117174"/>
                    <a:gd name="connsiteY3" fmla="*/ 77163 h 106835"/>
                    <a:gd name="connsiteX4" fmla="*/ 0 w 117174"/>
                    <a:gd name="connsiteY4" fmla="*/ 77163 h 106835"/>
                    <a:gd name="connsiteX5" fmla="*/ 5859 w 117174"/>
                    <a:gd name="connsiteY5" fmla="*/ 83091 h 106835"/>
                    <a:gd name="connsiteX6" fmla="*/ 5859 w 117174"/>
                    <a:gd name="connsiteY6" fmla="*/ 83091 h 106835"/>
                    <a:gd name="connsiteX7" fmla="*/ 23435 w 117174"/>
                    <a:gd name="connsiteY7" fmla="*/ 83091 h 106835"/>
                    <a:gd name="connsiteX8" fmla="*/ 23435 w 117174"/>
                    <a:gd name="connsiteY8" fmla="*/ 106836 h 106835"/>
                    <a:gd name="connsiteX9" fmla="*/ 46870 w 117174"/>
                    <a:gd name="connsiteY9" fmla="*/ 83091 h 106835"/>
                    <a:gd name="connsiteX10" fmla="*/ 111316 w 117174"/>
                    <a:gd name="connsiteY10" fmla="*/ 83091 h 106835"/>
                    <a:gd name="connsiteX11" fmla="*/ 117175 w 117174"/>
                    <a:gd name="connsiteY11" fmla="*/ 77163 h 106835"/>
                    <a:gd name="connsiteX12" fmla="*/ 117175 w 117174"/>
                    <a:gd name="connsiteY12" fmla="*/ 77163 h 106835"/>
                    <a:gd name="connsiteX13" fmla="*/ 117175 w 117174"/>
                    <a:gd name="connsiteY13" fmla="*/ 5928 h 106835"/>
                    <a:gd name="connsiteX14" fmla="*/ 117175 w 117174"/>
                    <a:gd name="connsiteY14" fmla="*/ 5928 h 106835"/>
                    <a:gd name="connsiteX15" fmla="*/ 111316 w 117174"/>
                    <a:gd name="connsiteY15" fmla="*/ 0 h 106835"/>
                    <a:gd name="connsiteX16" fmla="*/ 111316 w 117174"/>
                    <a:gd name="connsiteY16" fmla="*/ 0 h 106835"/>
                    <a:gd name="connsiteX17" fmla="*/ 77542 w 117174"/>
                    <a:gd name="connsiteY17" fmla="*/ 41356 h 106835"/>
                    <a:gd name="connsiteX18" fmla="*/ 86158 w 117174"/>
                    <a:gd name="connsiteY18" fmla="*/ 32740 h 106835"/>
                    <a:gd name="connsiteX19" fmla="*/ 94774 w 117174"/>
                    <a:gd name="connsiteY19" fmla="*/ 41356 h 106835"/>
                    <a:gd name="connsiteX20" fmla="*/ 86158 w 117174"/>
                    <a:gd name="connsiteY20" fmla="*/ 49972 h 106835"/>
                    <a:gd name="connsiteX21" fmla="*/ 77542 w 117174"/>
                    <a:gd name="connsiteY21" fmla="*/ 41356 h 106835"/>
                    <a:gd name="connsiteX22" fmla="*/ 49972 w 117174"/>
                    <a:gd name="connsiteY22" fmla="*/ 41356 h 106835"/>
                    <a:gd name="connsiteX23" fmla="*/ 58587 w 117174"/>
                    <a:gd name="connsiteY23" fmla="*/ 32740 h 106835"/>
                    <a:gd name="connsiteX24" fmla="*/ 67203 w 117174"/>
                    <a:gd name="connsiteY24" fmla="*/ 41356 h 106835"/>
                    <a:gd name="connsiteX25" fmla="*/ 58587 w 117174"/>
                    <a:gd name="connsiteY25" fmla="*/ 49972 h 106835"/>
                    <a:gd name="connsiteX26" fmla="*/ 49972 w 117174"/>
                    <a:gd name="connsiteY26" fmla="*/ 41356 h 106835"/>
                    <a:gd name="connsiteX27" fmla="*/ 22401 w 117174"/>
                    <a:gd name="connsiteY27" fmla="*/ 41356 h 106835"/>
                    <a:gd name="connsiteX28" fmla="*/ 31017 w 117174"/>
                    <a:gd name="connsiteY28" fmla="*/ 32740 h 106835"/>
                    <a:gd name="connsiteX29" fmla="*/ 39633 w 117174"/>
                    <a:gd name="connsiteY29" fmla="*/ 41356 h 106835"/>
                    <a:gd name="connsiteX30" fmla="*/ 31017 w 117174"/>
                    <a:gd name="connsiteY30" fmla="*/ 49972 h 106835"/>
                    <a:gd name="connsiteX31" fmla="*/ 22401 w 117174"/>
                    <a:gd name="connsiteY31" fmla="*/ 41356 h 10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174" h="106835">
                      <a:moveTo>
                        <a:pt x="5859" y="0"/>
                      </a:moveTo>
                      <a:cubicBezTo>
                        <a:pt x="2604" y="19"/>
                        <a:pt x="-19" y="2673"/>
                        <a:pt x="0" y="5927"/>
                      </a:cubicBezTo>
                      <a:cubicBezTo>
                        <a:pt x="0" y="5927"/>
                        <a:pt x="0" y="5928"/>
                        <a:pt x="0" y="5928"/>
                      </a:cubicBezTo>
                      <a:lnTo>
                        <a:pt x="0" y="77163"/>
                      </a:lnTo>
                      <a:lnTo>
                        <a:pt x="0" y="77163"/>
                      </a:lnTo>
                      <a:cubicBezTo>
                        <a:pt x="-19" y="80418"/>
                        <a:pt x="2604" y="83071"/>
                        <a:pt x="5859" y="83091"/>
                      </a:cubicBezTo>
                      <a:cubicBezTo>
                        <a:pt x="5859" y="83091"/>
                        <a:pt x="5859" y="83091"/>
                        <a:pt x="5859" y="83091"/>
                      </a:cubicBezTo>
                      <a:lnTo>
                        <a:pt x="23435" y="83091"/>
                      </a:lnTo>
                      <a:lnTo>
                        <a:pt x="23435" y="106836"/>
                      </a:lnTo>
                      <a:lnTo>
                        <a:pt x="46870" y="83091"/>
                      </a:lnTo>
                      <a:lnTo>
                        <a:pt x="111316" y="83091"/>
                      </a:lnTo>
                      <a:cubicBezTo>
                        <a:pt x="114571" y="83072"/>
                        <a:pt x="117194" y="80418"/>
                        <a:pt x="117175" y="77163"/>
                      </a:cubicBezTo>
                      <a:cubicBezTo>
                        <a:pt x="117175" y="77163"/>
                        <a:pt x="117175" y="77163"/>
                        <a:pt x="117175" y="77163"/>
                      </a:cubicBezTo>
                      <a:lnTo>
                        <a:pt x="117175" y="5928"/>
                      </a:lnTo>
                      <a:lnTo>
                        <a:pt x="117175" y="5928"/>
                      </a:lnTo>
                      <a:cubicBezTo>
                        <a:pt x="117194" y="2673"/>
                        <a:pt x="114571" y="19"/>
                        <a:pt x="111316" y="0"/>
                      </a:cubicBezTo>
                      <a:cubicBezTo>
                        <a:pt x="111316" y="0"/>
                        <a:pt x="111316" y="0"/>
                        <a:pt x="111316" y="0"/>
                      </a:cubicBezTo>
                      <a:close/>
                      <a:moveTo>
                        <a:pt x="77542" y="41356"/>
                      </a:moveTo>
                      <a:cubicBezTo>
                        <a:pt x="77542" y="36597"/>
                        <a:pt x="81400" y="32740"/>
                        <a:pt x="86158" y="32740"/>
                      </a:cubicBezTo>
                      <a:cubicBezTo>
                        <a:pt x="90916" y="32740"/>
                        <a:pt x="94774" y="36597"/>
                        <a:pt x="94774" y="41356"/>
                      </a:cubicBezTo>
                      <a:cubicBezTo>
                        <a:pt x="94774" y="46114"/>
                        <a:pt x="90916" y="49972"/>
                        <a:pt x="86158" y="49972"/>
                      </a:cubicBezTo>
                      <a:cubicBezTo>
                        <a:pt x="81400" y="49972"/>
                        <a:pt x="77542" y="46114"/>
                        <a:pt x="77542" y="41356"/>
                      </a:cubicBezTo>
                      <a:close/>
                      <a:moveTo>
                        <a:pt x="49972" y="41356"/>
                      </a:moveTo>
                      <a:cubicBezTo>
                        <a:pt x="49972" y="36597"/>
                        <a:pt x="53829" y="32740"/>
                        <a:pt x="58587" y="32740"/>
                      </a:cubicBezTo>
                      <a:cubicBezTo>
                        <a:pt x="63346" y="32740"/>
                        <a:pt x="67203" y="36597"/>
                        <a:pt x="67203" y="41356"/>
                      </a:cubicBezTo>
                      <a:cubicBezTo>
                        <a:pt x="67203" y="46114"/>
                        <a:pt x="63346" y="49972"/>
                        <a:pt x="58587" y="49972"/>
                      </a:cubicBezTo>
                      <a:cubicBezTo>
                        <a:pt x="53829" y="49972"/>
                        <a:pt x="49972" y="46114"/>
                        <a:pt x="49972" y="41356"/>
                      </a:cubicBezTo>
                      <a:close/>
                      <a:moveTo>
                        <a:pt x="22401" y="41356"/>
                      </a:moveTo>
                      <a:cubicBezTo>
                        <a:pt x="22401" y="36597"/>
                        <a:pt x="26259" y="32740"/>
                        <a:pt x="31017" y="32740"/>
                      </a:cubicBezTo>
                      <a:cubicBezTo>
                        <a:pt x="35775" y="32740"/>
                        <a:pt x="39633" y="36597"/>
                        <a:pt x="39633" y="41356"/>
                      </a:cubicBezTo>
                      <a:cubicBezTo>
                        <a:pt x="39633" y="46114"/>
                        <a:pt x="35775" y="49972"/>
                        <a:pt x="31017" y="49972"/>
                      </a:cubicBezTo>
                      <a:cubicBezTo>
                        <a:pt x="26259" y="49972"/>
                        <a:pt x="22401" y="46114"/>
                        <a:pt x="22401" y="41356"/>
                      </a:cubicBezTo>
                      <a:close/>
                    </a:path>
                  </a:pathLst>
                </a:custGeom>
                <a:solidFill>
                  <a:schemeClr val="bg1">
                    <a:lumMod val="50000"/>
                  </a:schemeClr>
                </a:solidFill>
                <a:ln w="1687" cap="flat">
                  <a:noFill/>
                  <a:prstDash val="solid"/>
                  <a:miter/>
                </a:ln>
              </p:spPr>
              <p:txBody>
                <a:bodyPr rtlCol="0" anchor="ctr"/>
                <a:lstStyle/>
                <a:p>
                  <a:endParaRPr lang="en-GB"/>
                </a:p>
              </p:txBody>
            </p:sp>
          </p:grpSp>
          <p:grpSp>
            <p:nvGrpSpPr>
              <p:cNvPr id="150" name="Group 149">
                <a:extLst>
                  <a:ext uri="{FF2B5EF4-FFF2-40B4-BE49-F238E27FC236}">
                    <a16:creationId xmlns:a16="http://schemas.microsoft.com/office/drawing/2014/main" id="{C763BC41-5E87-45A1-AA65-FBC021515E6E}"/>
                  </a:ext>
                </a:extLst>
              </p:cNvPr>
              <p:cNvGrpSpPr/>
              <p:nvPr/>
            </p:nvGrpSpPr>
            <p:grpSpPr>
              <a:xfrm>
                <a:off x="4930042" y="4309167"/>
                <a:ext cx="434046" cy="144000"/>
                <a:chOff x="4930042" y="4309167"/>
                <a:chExt cx="434046" cy="144000"/>
              </a:xfrm>
            </p:grpSpPr>
            <p:sp>
              <p:nvSpPr>
                <p:cNvPr id="96" name="Rectangle 95">
                  <a:extLst>
                    <a:ext uri="{FF2B5EF4-FFF2-40B4-BE49-F238E27FC236}">
                      <a16:creationId xmlns:a16="http://schemas.microsoft.com/office/drawing/2014/main" id="{C382C4A8-855F-472F-9C47-CF91403AF961}"/>
                    </a:ext>
                  </a:extLst>
                </p:cNvPr>
                <p:cNvSpPr/>
                <p:nvPr/>
              </p:nvSpPr>
              <p:spPr>
                <a:xfrm>
                  <a:off x="5065778" y="4309167"/>
                  <a:ext cx="298310"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Like</a:t>
                  </a:r>
                </a:p>
              </p:txBody>
            </p:sp>
            <p:grpSp>
              <p:nvGrpSpPr>
                <p:cNvPr id="146" name="Group 145">
                  <a:extLst>
                    <a:ext uri="{FF2B5EF4-FFF2-40B4-BE49-F238E27FC236}">
                      <a16:creationId xmlns:a16="http://schemas.microsoft.com/office/drawing/2014/main" id="{EBA3F525-6493-44E7-91AC-65E7679C73E1}"/>
                    </a:ext>
                  </a:extLst>
                </p:cNvPr>
                <p:cNvGrpSpPr/>
                <p:nvPr/>
              </p:nvGrpSpPr>
              <p:grpSpPr>
                <a:xfrm>
                  <a:off x="4930042" y="4328668"/>
                  <a:ext cx="119999" cy="104999"/>
                  <a:chOff x="4930042" y="4319441"/>
                  <a:chExt cx="119999" cy="104999"/>
                </a:xfrm>
              </p:grpSpPr>
              <p:sp>
                <p:nvSpPr>
                  <p:cNvPr id="144" name="Freeform: Shape 143">
                    <a:extLst>
                      <a:ext uri="{FF2B5EF4-FFF2-40B4-BE49-F238E27FC236}">
                        <a16:creationId xmlns:a16="http://schemas.microsoft.com/office/drawing/2014/main" id="{0A4619DE-0913-46DF-B141-83F2C9E7529B}"/>
                      </a:ext>
                    </a:extLst>
                  </p:cNvPr>
                  <p:cNvSpPr/>
                  <p:nvPr/>
                </p:nvSpPr>
                <p:spPr>
                  <a:xfrm>
                    <a:off x="4967542" y="4319441"/>
                    <a:ext cx="82499" cy="104999"/>
                  </a:xfrm>
                  <a:custGeom>
                    <a:avLst/>
                    <a:gdLst>
                      <a:gd name="connsiteX0" fmla="*/ 94774 w 94773"/>
                      <a:gd name="connsiteY0" fmla="*/ 58587 h 120620"/>
                      <a:gd name="connsiteX1" fmla="*/ 84435 w 94773"/>
                      <a:gd name="connsiteY1" fmla="*/ 48248 h 120620"/>
                      <a:gd name="connsiteX2" fmla="*/ 51695 w 94773"/>
                      <a:gd name="connsiteY2" fmla="*/ 48248 h 120620"/>
                      <a:gd name="connsiteX3" fmla="*/ 46525 w 94773"/>
                      <a:gd name="connsiteY3" fmla="*/ 43251 h 120620"/>
                      <a:gd name="connsiteX4" fmla="*/ 51695 w 94773"/>
                      <a:gd name="connsiteY4" fmla="*/ 10339 h 120620"/>
                      <a:gd name="connsiteX5" fmla="*/ 41356 w 94773"/>
                      <a:gd name="connsiteY5" fmla="*/ 0 h 120620"/>
                      <a:gd name="connsiteX6" fmla="*/ 31017 w 94773"/>
                      <a:gd name="connsiteY6" fmla="*/ 10339 h 120620"/>
                      <a:gd name="connsiteX7" fmla="*/ 0 w 94773"/>
                      <a:gd name="connsiteY7" fmla="*/ 51694 h 120620"/>
                      <a:gd name="connsiteX8" fmla="*/ 0 w 94773"/>
                      <a:gd name="connsiteY8" fmla="*/ 106835 h 120620"/>
                      <a:gd name="connsiteX9" fmla="*/ 36186 w 94773"/>
                      <a:gd name="connsiteY9" fmla="*/ 120620 h 120620"/>
                      <a:gd name="connsiteX10" fmla="*/ 67203 w 94773"/>
                      <a:gd name="connsiteY10" fmla="*/ 120620 h 120620"/>
                      <a:gd name="connsiteX11" fmla="*/ 77542 w 94773"/>
                      <a:gd name="connsiteY11" fmla="*/ 110281 h 120620"/>
                      <a:gd name="connsiteX12" fmla="*/ 74785 w 94773"/>
                      <a:gd name="connsiteY12" fmla="*/ 103389 h 120620"/>
                      <a:gd name="connsiteX13" fmla="*/ 75819 w 94773"/>
                      <a:gd name="connsiteY13" fmla="*/ 103389 h 120620"/>
                      <a:gd name="connsiteX14" fmla="*/ 86158 w 94773"/>
                      <a:gd name="connsiteY14" fmla="*/ 93050 h 120620"/>
                      <a:gd name="connsiteX15" fmla="*/ 83228 w 94773"/>
                      <a:gd name="connsiteY15" fmla="*/ 85813 h 120620"/>
                      <a:gd name="connsiteX16" fmla="*/ 91327 w 94773"/>
                      <a:gd name="connsiteY16" fmla="*/ 75818 h 120620"/>
                      <a:gd name="connsiteX17" fmla="*/ 88053 w 94773"/>
                      <a:gd name="connsiteY17" fmla="*/ 68237 h 120620"/>
                      <a:gd name="connsiteX18" fmla="*/ 94774 w 94773"/>
                      <a:gd name="connsiteY18" fmla="*/ 58587 h 12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773" h="120620">
                        <a:moveTo>
                          <a:pt x="94774" y="58587"/>
                        </a:moveTo>
                        <a:cubicBezTo>
                          <a:pt x="94774" y="52901"/>
                          <a:pt x="90121" y="48248"/>
                          <a:pt x="84435" y="48248"/>
                        </a:cubicBezTo>
                        <a:lnTo>
                          <a:pt x="51695" y="48248"/>
                        </a:lnTo>
                        <a:cubicBezTo>
                          <a:pt x="48938" y="48248"/>
                          <a:pt x="46698" y="46008"/>
                          <a:pt x="46525" y="43251"/>
                        </a:cubicBezTo>
                        <a:cubicBezTo>
                          <a:pt x="46698" y="40149"/>
                          <a:pt x="51695" y="33946"/>
                          <a:pt x="51695" y="10339"/>
                        </a:cubicBezTo>
                        <a:cubicBezTo>
                          <a:pt x="51695" y="4652"/>
                          <a:pt x="47042" y="0"/>
                          <a:pt x="41356" y="0"/>
                        </a:cubicBezTo>
                        <a:cubicBezTo>
                          <a:pt x="35669" y="0"/>
                          <a:pt x="31017" y="4652"/>
                          <a:pt x="31017" y="10339"/>
                        </a:cubicBezTo>
                        <a:cubicBezTo>
                          <a:pt x="31017" y="36531"/>
                          <a:pt x="517" y="51350"/>
                          <a:pt x="0" y="51694"/>
                        </a:cubicBezTo>
                        <a:lnTo>
                          <a:pt x="0" y="106835"/>
                        </a:lnTo>
                        <a:cubicBezTo>
                          <a:pt x="12234" y="106835"/>
                          <a:pt x="13096" y="120620"/>
                          <a:pt x="36186" y="120620"/>
                        </a:cubicBezTo>
                        <a:cubicBezTo>
                          <a:pt x="43940" y="120620"/>
                          <a:pt x="67203" y="120620"/>
                          <a:pt x="67203" y="120620"/>
                        </a:cubicBezTo>
                        <a:cubicBezTo>
                          <a:pt x="72890" y="120620"/>
                          <a:pt x="77542" y="115968"/>
                          <a:pt x="77542" y="110281"/>
                        </a:cubicBezTo>
                        <a:cubicBezTo>
                          <a:pt x="77542" y="107524"/>
                          <a:pt x="76508" y="105112"/>
                          <a:pt x="74785" y="103389"/>
                        </a:cubicBezTo>
                        <a:cubicBezTo>
                          <a:pt x="75130" y="103389"/>
                          <a:pt x="75474" y="103389"/>
                          <a:pt x="75819" y="103389"/>
                        </a:cubicBezTo>
                        <a:cubicBezTo>
                          <a:pt x="81505" y="103389"/>
                          <a:pt x="86158" y="98736"/>
                          <a:pt x="86158" y="93050"/>
                        </a:cubicBezTo>
                        <a:cubicBezTo>
                          <a:pt x="86158" y="90293"/>
                          <a:pt x="85124" y="87708"/>
                          <a:pt x="83228" y="85813"/>
                        </a:cubicBezTo>
                        <a:cubicBezTo>
                          <a:pt x="87881" y="84779"/>
                          <a:pt x="91327" y="80643"/>
                          <a:pt x="91327" y="75818"/>
                        </a:cubicBezTo>
                        <a:cubicBezTo>
                          <a:pt x="91327" y="72889"/>
                          <a:pt x="90121" y="70132"/>
                          <a:pt x="88053" y="68237"/>
                        </a:cubicBezTo>
                        <a:cubicBezTo>
                          <a:pt x="92017" y="66858"/>
                          <a:pt x="94774" y="63067"/>
                          <a:pt x="94774" y="58587"/>
                        </a:cubicBezTo>
                        <a:close/>
                      </a:path>
                    </a:pathLst>
                  </a:custGeom>
                  <a:solidFill>
                    <a:schemeClr val="bg1">
                      <a:lumMod val="50000"/>
                    </a:schemeClr>
                  </a:solidFill>
                  <a:ln w="1687" cap="flat">
                    <a:noFill/>
                    <a:prstDash val="solid"/>
                    <a:miter/>
                  </a:ln>
                </p:spPr>
                <p:txBody>
                  <a:bodyPr rtlCol="0" anchor="ctr"/>
                  <a:lstStyle/>
                  <a:p>
                    <a:endParaRPr lang="en-GB" dirty="0"/>
                  </a:p>
                </p:txBody>
              </p:sp>
              <p:sp>
                <p:nvSpPr>
                  <p:cNvPr id="145" name="Freeform: Shape 144">
                    <a:extLst>
                      <a:ext uri="{FF2B5EF4-FFF2-40B4-BE49-F238E27FC236}">
                        <a16:creationId xmlns:a16="http://schemas.microsoft.com/office/drawing/2014/main" id="{31D28000-3008-40F8-9CEC-43E2DF312501}"/>
                      </a:ext>
                    </a:extLst>
                  </p:cNvPr>
                  <p:cNvSpPr/>
                  <p:nvPr/>
                </p:nvSpPr>
                <p:spPr>
                  <a:xfrm>
                    <a:off x="4930042" y="4356941"/>
                    <a:ext cx="28499" cy="62999"/>
                  </a:xfrm>
                  <a:custGeom>
                    <a:avLst/>
                    <a:gdLst>
                      <a:gd name="connsiteX0" fmla="*/ 25847 w 32739"/>
                      <a:gd name="connsiteY0" fmla="*/ 0 h 72372"/>
                      <a:gd name="connsiteX1" fmla="*/ 0 w 32739"/>
                      <a:gd name="connsiteY1" fmla="*/ 0 h 72372"/>
                      <a:gd name="connsiteX2" fmla="*/ 0 w 32739"/>
                      <a:gd name="connsiteY2" fmla="*/ 72372 h 72372"/>
                      <a:gd name="connsiteX3" fmla="*/ 25847 w 32739"/>
                      <a:gd name="connsiteY3" fmla="*/ 72372 h 72372"/>
                      <a:gd name="connsiteX4" fmla="*/ 32740 w 32739"/>
                      <a:gd name="connsiteY4" fmla="*/ 65480 h 72372"/>
                      <a:gd name="connsiteX5" fmla="*/ 32740 w 32739"/>
                      <a:gd name="connsiteY5" fmla="*/ 6893 h 72372"/>
                      <a:gd name="connsiteX6" fmla="*/ 25847 w 32739"/>
                      <a:gd name="connsiteY6" fmla="*/ 0 h 7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9" h="72372">
                        <a:moveTo>
                          <a:pt x="25847" y="0"/>
                        </a:moveTo>
                        <a:lnTo>
                          <a:pt x="0" y="0"/>
                        </a:lnTo>
                        <a:lnTo>
                          <a:pt x="0" y="72372"/>
                        </a:lnTo>
                        <a:lnTo>
                          <a:pt x="25847" y="72372"/>
                        </a:lnTo>
                        <a:cubicBezTo>
                          <a:pt x="29638" y="72372"/>
                          <a:pt x="32740" y="69270"/>
                          <a:pt x="32740" y="65480"/>
                        </a:cubicBezTo>
                        <a:lnTo>
                          <a:pt x="32740" y="6893"/>
                        </a:lnTo>
                        <a:cubicBezTo>
                          <a:pt x="32740" y="3102"/>
                          <a:pt x="29638" y="0"/>
                          <a:pt x="25847" y="0"/>
                        </a:cubicBezTo>
                        <a:close/>
                      </a:path>
                    </a:pathLst>
                  </a:custGeom>
                  <a:solidFill>
                    <a:schemeClr val="bg1">
                      <a:lumMod val="50000"/>
                    </a:schemeClr>
                  </a:solidFill>
                  <a:ln w="1687" cap="flat">
                    <a:noFill/>
                    <a:prstDash val="solid"/>
                    <a:miter/>
                  </a:ln>
                </p:spPr>
                <p:txBody>
                  <a:bodyPr rtlCol="0" anchor="ctr"/>
                  <a:lstStyle/>
                  <a:p>
                    <a:endParaRPr lang="en-GB"/>
                  </a:p>
                </p:txBody>
              </p:sp>
            </p:grpSp>
          </p:grpSp>
          <p:grpSp>
            <p:nvGrpSpPr>
              <p:cNvPr id="151" name="Group 150">
                <a:extLst>
                  <a:ext uri="{FF2B5EF4-FFF2-40B4-BE49-F238E27FC236}">
                    <a16:creationId xmlns:a16="http://schemas.microsoft.com/office/drawing/2014/main" id="{8A4B4CB4-8C02-4535-9F27-D7D123735C1A}"/>
                  </a:ext>
                </a:extLst>
              </p:cNvPr>
              <p:cNvGrpSpPr/>
              <p:nvPr/>
            </p:nvGrpSpPr>
            <p:grpSpPr>
              <a:xfrm>
                <a:off x="6524051" y="4309167"/>
                <a:ext cx="483938" cy="144000"/>
                <a:chOff x="6434051" y="4309167"/>
                <a:chExt cx="483938" cy="144000"/>
              </a:xfrm>
            </p:grpSpPr>
            <p:sp>
              <p:nvSpPr>
                <p:cNvPr id="102" name="Rectangle 101">
                  <a:extLst>
                    <a:ext uri="{FF2B5EF4-FFF2-40B4-BE49-F238E27FC236}">
                      <a16:creationId xmlns:a16="http://schemas.microsoft.com/office/drawing/2014/main" id="{6827B019-8B5C-470F-BEA0-16526DFB4352}"/>
                    </a:ext>
                  </a:extLst>
                </p:cNvPr>
                <p:cNvSpPr/>
                <p:nvPr/>
              </p:nvSpPr>
              <p:spPr>
                <a:xfrm>
                  <a:off x="6545050" y="4309167"/>
                  <a:ext cx="372939"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Share</a:t>
                  </a:r>
                </a:p>
              </p:txBody>
            </p:sp>
            <p:grpSp>
              <p:nvGrpSpPr>
                <p:cNvPr id="148" name="Group 147">
                  <a:extLst>
                    <a:ext uri="{FF2B5EF4-FFF2-40B4-BE49-F238E27FC236}">
                      <a16:creationId xmlns:a16="http://schemas.microsoft.com/office/drawing/2014/main" id="{59C6F609-D192-448E-91F3-59F4BA02CC9F}"/>
                    </a:ext>
                  </a:extLst>
                </p:cNvPr>
                <p:cNvGrpSpPr/>
                <p:nvPr/>
              </p:nvGrpSpPr>
              <p:grpSpPr>
                <a:xfrm>
                  <a:off x="6434051" y="4316685"/>
                  <a:ext cx="127799" cy="117000"/>
                  <a:chOff x="6256519" y="4313442"/>
                  <a:chExt cx="127799" cy="117000"/>
                </a:xfrm>
              </p:grpSpPr>
              <p:sp>
                <p:nvSpPr>
                  <p:cNvPr id="142" name="Freeform: Shape 141">
                    <a:extLst>
                      <a:ext uri="{FF2B5EF4-FFF2-40B4-BE49-F238E27FC236}">
                        <a16:creationId xmlns:a16="http://schemas.microsoft.com/office/drawing/2014/main" id="{3A3AF155-4B96-467C-AE13-8FFFD34C73C8}"/>
                      </a:ext>
                    </a:extLst>
                  </p:cNvPr>
                  <p:cNvSpPr/>
                  <p:nvPr/>
                </p:nvSpPr>
                <p:spPr>
                  <a:xfrm>
                    <a:off x="6256519" y="4319442"/>
                    <a:ext cx="110999" cy="111000"/>
                  </a:xfrm>
                  <a:custGeom>
                    <a:avLst/>
                    <a:gdLst>
                      <a:gd name="connsiteX0" fmla="*/ 117174 w 127512"/>
                      <a:gd name="connsiteY0" fmla="*/ 73234 h 127513"/>
                      <a:gd name="connsiteX1" fmla="*/ 117174 w 127512"/>
                      <a:gd name="connsiteY1" fmla="*/ 117175 h 127513"/>
                      <a:gd name="connsiteX2" fmla="*/ 10339 w 127512"/>
                      <a:gd name="connsiteY2" fmla="*/ 117175 h 127513"/>
                      <a:gd name="connsiteX3" fmla="*/ 10339 w 127512"/>
                      <a:gd name="connsiteY3" fmla="*/ 10339 h 127513"/>
                      <a:gd name="connsiteX4" fmla="*/ 87191 w 127512"/>
                      <a:gd name="connsiteY4" fmla="*/ 10339 h 127513"/>
                      <a:gd name="connsiteX5" fmla="*/ 87191 w 127512"/>
                      <a:gd name="connsiteY5" fmla="*/ 0 h 127513"/>
                      <a:gd name="connsiteX6" fmla="*/ 0 w 127512"/>
                      <a:gd name="connsiteY6" fmla="*/ 0 h 127513"/>
                      <a:gd name="connsiteX7" fmla="*/ 0 w 127512"/>
                      <a:gd name="connsiteY7" fmla="*/ 127514 h 127513"/>
                      <a:gd name="connsiteX8" fmla="*/ 127513 w 127512"/>
                      <a:gd name="connsiteY8" fmla="*/ 126997 h 127513"/>
                      <a:gd name="connsiteX9" fmla="*/ 127513 w 127512"/>
                      <a:gd name="connsiteY9" fmla="*/ 64446 h 12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12" h="127513">
                        <a:moveTo>
                          <a:pt x="117174" y="73234"/>
                        </a:moveTo>
                        <a:lnTo>
                          <a:pt x="117174" y="117175"/>
                        </a:lnTo>
                        <a:lnTo>
                          <a:pt x="10339" y="117175"/>
                        </a:lnTo>
                        <a:lnTo>
                          <a:pt x="10339" y="10339"/>
                        </a:lnTo>
                        <a:lnTo>
                          <a:pt x="87191" y="10339"/>
                        </a:lnTo>
                        <a:lnTo>
                          <a:pt x="87191" y="0"/>
                        </a:lnTo>
                        <a:lnTo>
                          <a:pt x="0" y="0"/>
                        </a:lnTo>
                        <a:lnTo>
                          <a:pt x="0" y="127514"/>
                        </a:lnTo>
                        <a:lnTo>
                          <a:pt x="127513" y="126997"/>
                        </a:lnTo>
                        <a:lnTo>
                          <a:pt x="127513" y="64446"/>
                        </a:lnTo>
                        <a:close/>
                      </a:path>
                    </a:pathLst>
                  </a:custGeom>
                  <a:solidFill>
                    <a:schemeClr val="bg1">
                      <a:lumMod val="50000"/>
                    </a:schemeClr>
                  </a:solidFill>
                  <a:ln w="1687"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20A3D9C9-5F05-4BBC-927C-9A56B4F9BCCF}"/>
                      </a:ext>
                    </a:extLst>
                  </p:cNvPr>
                  <p:cNvSpPr/>
                  <p:nvPr/>
                </p:nvSpPr>
                <p:spPr>
                  <a:xfrm>
                    <a:off x="6274819" y="4313442"/>
                    <a:ext cx="109499" cy="88500"/>
                  </a:xfrm>
                  <a:custGeom>
                    <a:avLst/>
                    <a:gdLst>
                      <a:gd name="connsiteX0" fmla="*/ 125790 w 125789"/>
                      <a:gd name="connsiteY0" fmla="*/ 41356 h 101666"/>
                      <a:gd name="connsiteX1" fmla="*/ 76508 w 125789"/>
                      <a:gd name="connsiteY1" fmla="*/ 0 h 101666"/>
                      <a:gd name="connsiteX2" fmla="*/ 76508 w 125789"/>
                      <a:gd name="connsiteY2" fmla="*/ 24124 h 101666"/>
                      <a:gd name="connsiteX3" fmla="*/ 0 w 125789"/>
                      <a:gd name="connsiteY3" fmla="*/ 101666 h 101666"/>
                      <a:gd name="connsiteX4" fmla="*/ 76508 w 125789"/>
                      <a:gd name="connsiteY4" fmla="*/ 60310 h 101666"/>
                      <a:gd name="connsiteX5" fmla="*/ 76508 w 125789"/>
                      <a:gd name="connsiteY5" fmla="*/ 82712 h 101666"/>
                      <a:gd name="connsiteX6" fmla="*/ 125790 w 125789"/>
                      <a:gd name="connsiteY6" fmla="*/ 41356 h 10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89" h="101666">
                        <a:moveTo>
                          <a:pt x="125790" y="41356"/>
                        </a:moveTo>
                        <a:lnTo>
                          <a:pt x="76508" y="0"/>
                        </a:lnTo>
                        <a:lnTo>
                          <a:pt x="76508" y="24124"/>
                        </a:lnTo>
                        <a:cubicBezTo>
                          <a:pt x="1034" y="24813"/>
                          <a:pt x="0" y="101666"/>
                          <a:pt x="0" y="101666"/>
                        </a:cubicBezTo>
                        <a:cubicBezTo>
                          <a:pt x="0" y="101666"/>
                          <a:pt x="16025" y="60827"/>
                          <a:pt x="76508" y="60310"/>
                        </a:cubicBezTo>
                        <a:lnTo>
                          <a:pt x="76508" y="82712"/>
                        </a:lnTo>
                        <a:lnTo>
                          <a:pt x="125790" y="41356"/>
                        </a:lnTo>
                        <a:close/>
                      </a:path>
                    </a:pathLst>
                  </a:custGeom>
                  <a:solidFill>
                    <a:schemeClr val="bg1">
                      <a:lumMod val="50000"/>
                    </a:schemeClr>
                  </a:solidFill>
                  <a:ln w="1687" cap="flat">
                    <a:noFill/>
                    <a:prstDash val="solid"/>
                    <a:miter/>
                  </a:ln>
                </p:spPr>
                <p:txBody>
                  <a:bodyPr rtlCol="0" anchor="ctr"/>
                  <a:lstStyle/>
                  <a:p>
                    <a:endParaRPr lang="en-GB"/>
                  </a:p>
                </p:txBody>
              </p:sp>
            </p:grpSp>
          </p:grpSp>
        </p:grpSp>
        <p:cxnSp>
          <p:nvCxnSpPr>
            <p:cNvPr id="135" name="Straight Connector 134">
              <a:extLst>
                <a:ext uri="{FF2B5EF4-FFF2-40B4-BE49-F238E27FC236}">
                  <a16:creationId xmlns:a16="http://schemas.microsoft.com/office/drawing/2014/main" id="{FF7E271D-3260-4AE4-AA2F-E449A2FD11D6}"/>
                </a:ext>
              </a:extLst>
            </p:cNvPr>
            <p:cNvCxnSpPr>
              <a:cxnSpLocks/>
            </p:cNvCxnSpPr>
            <p:nvPr/>
          </p:nvCxnSpPr>
          <p:spPr>
            <a:xfrm>
              <a:off x="4836207" y="4227934"/>
              <a:ext cx="2281412"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FB33CE1A-FBE3-41D9-946C-9F41C65DC347}"/>
                </a:ext>
              </a:extLst>
            </p:cNvPr>
            <p:cNvGrpSpPr/>
            <p:nvPr/>
          </p:nvGrpSpPr>
          <p:grpSpPr>
            <a:xfrm>
              <a:off x="4913623" y="4011926"/>
              <a:ext cx="2159523" cy="144000"/>
              <a:chOff x="4913623" y="4011926"/>
              <a:chExt cx="2159523" cy="144000"/>
            </a:xfrm>
          </p:grpSpPr>
          <p:sp>
            <p:nvSpPr>
              <p:cNvPr id="110" name="Rectangle 109">
                <a:extLst>
                  <a:ext uri="{FF2B5EF4-FFF2-40B4-BE49-F238E27FC236}">
                    <a16:creationId xmlns:a16="http://schemas.microsoft.com/office/drawing/2014/main" id="{A864AFB3-1821-4E58-8BDB-1B4DA75F5DBE}"/>
                  </a:ext>
                </a:extLst>
              </p:cNvPr>
              <p:cNvSpPr/>
              <p:nvPr/>
            </p:nvSpPr>
            <p:spPr>
              <a:xfrm>
                <a:off x="5412608" y="4011926"/>
                <a:ext cx="252000" cy="144000"/>
              </a:xfrm>
              <a:prstGeom prst="rect">
                <a:avLst/>
              </a:prstGeom>
            </p:spPr>
            <p:txBody>
              <a:bodyPr wrap="none" lIns="36000" tIns="36000" rIns="36000" bIns="36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72</a:t>
                </a:r>
              </a:p>
            </p:txBody>
          </p:sp>
          <p:sp>
            <p:nvSpPr>
              <p:cNvPr id="111" name="Rectangle 110">
                <a:extLst>
                  <a:ext uri="{FF2B5EF4-FFF2-40B4-BE49-F238E27FC236}">
                    <a16:creationId xmlns:a16="http://schemas.microsoft.com/office/drawing/2014/main" id="{17044D36-6B72-47D3-8AEB-F04360138A71}"/>
                  </a:ext>
                </a:extLst>
              </p:cNvPr>
              <p:cNvSpPr/>
              <p:nvPr/>
            </p:nvSpPr>
            <p:spPr>
              <a:xfrm>
                <a:off x="6218425" y="4011926"/>
                <a:ext cx="854721" cy="144000"/>
              </a:xfrm>
              <a:prstGeom prst="rect">
                <a:avLst/>
              </a:prstGeom>
            </p:spPr>
            <p:txBody>
              <a:bodyPr wrap="none" lIns="72000" tIns="72000" rIns="72000" bIns="72000" anchor="ctr" anchorCtr="0">
                <a:noAutofit/>
              </a:bodyPr>
              <a:lstStyle/>
              <a:p>
                <a:pPr algn="r"/>
                <a:r>
                  <a:rPr lang="en-GB" sz="700" dirty="0">
                    <a:solidFill>
                      <a:schemeClr val="tx1">
                        <a:lumMod val="60000"/>
                        <a:lumOff val="40000"/>
                      </a:schemeClr>
                    </a:solidFill>
                    <a:latin typeface="Arial" panose="020B0604020202020204" pitchFamily="34" charset="0"/>
                    <a:cs typeface="Arial" panose="020B0604020202020204" pitchFamily="34" charset="0"/>
                  </a:rPr>
                  <a:t> 16 Comments</a:t>
                </a:r>
              </a:p>
            </p:txBody>
          </p:sp>
          <p:grpSp>
            <p:nvGrpSpPr>
              <p:cNvPr id="107" name="Group 106">
                <a:extLst>
                  <a:ext uri="{FF2B5EF4-FFF2-40B4-BE49-F238E27FC236}">
                    <a16:creationId xmlns:a16="http://schemas.microsoft.com/office/drawing/2014/main" id="{BA19FC20-4B69-40FE-BE0A-756BAA7B7F28}"/>
                  </a:ext>
                </a:extLst>
              </p:cNvPr>
              <p:cNvGrpSpPr>
                <a:grpSpLocks noChangeAspect="1"/>
              </p:cNvGrpSpPr>
              <p:nvPr/>
            </p:nvGrpSpPr>
            <p:grpSpPr>
              <a:xfrm>
                <a:off x="4913623" y="4011926"/>
                <a:ext cx="144000" cy="144000"/>
                <a:chOff x="4760485" y="4896725"/>
                <a:chExt cx="294451" cy="294451"/>
              </a:xfrm>
            </p:grpSpPr>
            <p:sp>
              <p:nvSpPr>
                <p:cNvPr id="108" name="Oval 107">
                  <a:extLst>
                    <a:ext uri="{FF2B5EF4-FFF2-40B4-BE49-F238E27FC236}">
                      <a16:creationId xmlns:a16="http://schemas.microsoft.com/office/drawing/2014/main" id="{85C106D5-9B22-4492-ACCA-78C5A676ACF6}"/>
                    </a:ext>
                  </a:extLst>
                </p:cNvPr>
                <p:cNvSpPr/>
                <p:nvPr/>
              </p:nvSpPr>
              <p:spPr>
                <a:xfrm>
                  <a:off x="4760485" y="4896725"/>
                  <a:ext cx="294451" cy="29445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Graphic 108" descr="Thumbs up sign">
                  <a:extLst>
                    <a:ext uri="{FF2B5EF4-FFF2-40B4-BE49-F238E27FC236}">
                      <a16:creationId xmlns:a16="http://schemas.microsoft.com/office/drawing/2014/main" id="{F6C42969-3E85-4984-BE29-5FA604B72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7710" y="4953950"/>
                  <a:ext cx="180000" cy="180000"/>
                </a:xfrm>
                <a:prstGeom prst="rect">
                  <a:avLst/>
                </a:prstGeom>
              </p:spPr>
            </p:pic>
          </p:grpSp>
          <p:grpSp>
            <p:nvGrpSpPr>
              <p:cNvPr id="112" name="Group 111">
                <a:extLst>
                  <a:ext uri="{FF2B5EF4-FFF2-40B4-BE49-F238E27FC236}">
                    <a16:creationId xmlns:a16="http://schemas.microsoft.com/office/drawing/2014/main" id="{391BF552-A5F8-4271-9F3B-A1057FA2BC8A}"/>
                  </a:ext>
                </a:extLst>
              </p:cNvPr>
              <p:cNvGrpSpPr>
                <a:grpSpLocks noChangeAspect="1"/>
              </p:cNvGrpSpPr>
              <p:nvPr/>
            </p:nvGrpSpPr>
            <p:grpSpPr>
              <a:xfrm>
                <a:off x="5094093" y="4011926"/>
                <a:ext cx="144000" cy="144000"/>
                <a:chOff x="4760485" y="4896725"/>
                <a:chExt cx="294451" cy="294451"/>
              </a:xfrm>
            </p:grpSpPr>
            <p:sp>
              <p:nvSpPr>
                <p:cNvPr id="113" name="Oval 112">
                  <a:extLst>
                    <a:ext uri="{FF2B5EF4-FFF2-40B4-BE49-F238E27FC236}">
                      <a16:creationId xmlns:a16="http://schemas.microsoft.com/office/drawing/2014/main" id="{432D387F-6A2D-46AF-AF34-5E4470DB2D58}"/>
                    </a:ext>
                  </a:extLst>
                </p:cNvPr>
                <p:cNvSpPr/>
                <p:nvPr/>
              </p:nvSpPr>
              <p:spPr>
                <a:xfrm>
                  <a:off x="4760485" y="4896725"/>
                  <a:ext cx="294451" cy="2944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4" name="Graphic 113" descr="Heart">
                  <a:extLst>
                    <a:ext uri="{FF2B5EF4-FFF2-40B4-BE49-F238E27FC236}">
                      <a16:creationId xmlns:a16="http://schemas.microsoft.com/office/drawing/2014/main" id="{E7F3D6C4-536B-4A62-9B6B-09205366886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817709" y="4953949"/>
                  <a:ext cx="180000" cy="180000"/>
                </a:xfrm>
                <a:prstGeom prst="rect">
                  <a:avLst/>
                </a:prstGeom>
              </p:spPr>
            </p:pic>
          </p:grpSp>
          <p:grpSp>
            <p:nvGrpSpPr>
              <p:cNvPr id="115" name="Group 114">
                <a:extLst>
                  <a:ext uri="{FF2B5EF4-FFF2-40B4-BE49-F238E27FC236}">
                    <a16:creationId xmlns:a16="http://schemas.microsoft.com/office/drawing/2014/main" id="{7620E327-8D53-4F41-A5E0-6842358D06C4}"/>
                  </a:ext>
                </a:extLst>
              </p:cNvPr>
              <p:cNvGrpSpPr>
                <a:grpSpLocks noChangeAspect="1"/>
              </p:cNvGrpSpPr>
              <p:nvPr/>
            </p:nvGrpSpPr>
            <p:grpSpPr>
              <a:xfrm>
                <a:off x="5274562" y="4011926"/>
                <a:ext cx="144000" cy="144000"/>
                <a:chOff x="4760485" y="4896725"/>
                <a:chExt cx="294451" cy="294451"/>
              </a:xfrm>
            </p:grpSpPr>
            <p:sp>
              <p:nvSpPr>
                <p:cNvPr id="116" name="Oval 115">
                  <a:extLst>
                    <a:ext uri="{FF2B5EF4-FFF2-40B4-BE49-F238E27FC236}">
                      <a16:creationId xmlns:a16="http://schemas.microsoft.com/office/drawing/2014/main" id="{072FFFE7-BFE5-4DE4-86BE-E986EB7E56B1}"/>
                    </a:ext>
                  </a:extLst>
                </p:cNvPr>
                <p:cNvSpPr/>
                <p:nvPr/>
              </p:nvSpPr>
              <p:spPr>
                <a:xfrm>
                  <a:off x="4760485" y="4896725"/>
                  <a:ext cx="294451" cy="2944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7" name="Graphic 116" descr="Clapping hands">
                  <a:extLst>
                    <a:ext uri="{FF2B5EF4-FFF2-40B4-BE49-F238E27FC236}">
                      <a16:creationId xmlns:a16="http://schemas.microsoft.com/office/drawing/2014/main" id="{55F3B7B4-6254-4279-9B33-FB0940CF409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817709" y="4953949"/>
                  <a:ext cx="180000" cy="180000"/>
                </a:xfrm>
                <a:prstGeom prst="rect">
                  <a:avLst/>
                </a:prstGeom>
              </p:spPr>
            </p:pic>
          </p:grpSp>
        </p:grpSp>
        <p:cxnSp>
          <p:nvCxnSpPr>
            <p:cNvPr id="134" name="Straight Connector 133">
              <a:extLst>
                <a:ext uri="{FF2B5EF4-FFF2-40B4-BE49-F238E27FC236}">
                  <a16:creationId xmlns:a16="http://schemas.microsoft.com/office/drawing/2014/main" id="{E753C9EA-2B62-4F73-A6BC-E1D2B7383721}"/>
                </a:ext>
              </a:extLst>
            </p:cNvPr>
            <p:cNvCxnSpPr>
              <a:cxnSpLocks/>
            </p:cNvCxnSpPr>
            <p:nvPr/>
          </p:nvCxnSpPr>
          <p:spPr>
            <a:xfrm>
              <a:off x="4836207" y="3939902"/>
              <a:ext cx="2281412"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106" name="Main body">
            <a:extLst>
              <a:ext uri="{FF2B5EF4-FFF2-40B4-BE49-F238E27FC236}">
                <a16:creationId xmlns:a16="http://schemas.microsoft.com/office/drawing/2014/main" id="{C656EE0F-243E-4361-8532-4A6B0B6C3FC4}"/>
              </a:ext>
            </a:extLst>
          </p:cNvPr>
          <p:cNvSpPr/>
          <p:nvPr/>
        </p:nvSpPr>
        <p:spPr>
          <a:xfrm>
            <a:off x="5011397" y="1996405"/>
            <a:ext cx="2063852" cy="1770657"/>
          </a:xfrm>
          <a:prstGeom prst="rect">
            <a:avLst/>
          </a:prstGeom>
        </p:spPr>
        <p:txBody>
          <a:bodyPr wrap="square" lIns="108000" tIns="72000" rIns="180000" bIns="72000" anchor="t">
            <a:noAutofit/>
          </a:bodyPr>
          <a:lstStyle/>
          <a:p>
            <a:r>
              <a:rPr lang="en-GB" sz="800" dirty="0">
                <a:solidFill>
                  <a:srgbClr val="D9DADB">
                    <a:lumMod val="50000"/>
                  </a:srgbClr>
                </a:solidFill>
                <a:latin typeface="Arial" panose="020B0604020202020204" pitchFamily="34" charset="0"/>
                <a:cs typeface="Arial" panose="020B0604020202020204" pitchFamily="34" charset="0"/>
              </a:rPr>
              <a:t>Hey, all is good with us thanks for asking. Nice to be able to spend some time together but missing the extended family. How are you doing? I hope all is well with you and the family and that you are staying safe. Please let me know if you need anything and I hope you know I’m always here if you need a chat, Facetime, Skype, or a phone whatever works best for you.</a:t>
            </a:r>
          </a:p>
          <a:p>
            <a:endParaRPr lang="en-GB" sz="800"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Take care speak soon.</a:t>
            </a:r>
          </a:p>
        </p:txBody>
      </p:sp>
      <p:sp>
        <p:nvSpPr>
          <p:cNvPr id="120" name="Rectangle 119">
            <a:extLst>
              <a:ext uri="{FF2B5EF4-FFF2-40B4-BE49-F238E27FC236}">
                <a16:creationId xmlns:a16="http://schemas.microsoft.com/office/drawing/2014/main" id="{61809B3F-528A-42A7-BC94-66F149D69545}"/>
              </a:ext>
            </a:extLst>
          </p:cNvPr>
          <p:cNvSpPr/>
          <p:nvPr/>
        </p:nvSpPr>
        <p:spPr>
          <a:xfrm>
            <a:off x="5353390" y="1683720"/>
            <a:ext cx="1623828" cy="317516"/>
          </a:xfrm>
          <a:prstGeom prst="rect">
            <a:avLst/>
          </a:prstGeom>
        </p:spPr>
        <p:txBody>
          <a:bodyPr wrap="square" lIns="72000" tIns="72000" rIns="72000" bIns="72000" anchor="ctr">
            <a:noAutofit/>
          </a:bodyPr>
          <a:lstStyle/>
          <a:p>
            <a:r>
              <a:rPr lang="en-GB" sz="800" b="1" dirty="0">
                <a:solidFill>
                  <a:srgbClr val="D9DADB">
                    <a:lumMod val="50000"/>
                  </a:srgbClr>
                </a:solidFill>
                <a:latin typeface="Arial" panose="020B0604020202020204" pitchFamily="34" charset="0"/>
                <a:cs typeface="Arial" panose="020B0604020202020204" pitchFamily="34" charset="0"/>
              </a:rPr>
              <a:t>Lisa – 1</a:t>
            </a:r>
            <a:r>
              <a:rPr lang="en-GB" sz="800" b="1" baseline="30000" dirty="0">
                <a:solidFill>
                  <a:srgbClr val="D9DADB">
                    <a:lumMod val="50000"/>
                  </a:srgbClr>
                </a:solidFill>
                <a:latin typeface="Arial" panose="020B0604020202020204" pitchFamily="34" charset="0"/>
                <a:cs typeface="Arial" panose="020B0604020202020204" pitchFamily="34" charset="0"/>
              </a:rPr>
              <a:t>st</a:t>
            </a:r>
            <a:endParaRPr lang="en-GB" sz="800" b="1"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Care Assistant</a:t>
            </a:r>
          </a:p>
        </p:txBody>
      </p:sp>
      <p:cxnSp>
        <p:nvCxnSpPr>
          <p:cNvPr id="93" name="Straight Connector 92">
            <a:extLst>
              <a:ext uri="{FF2B5EF4-FFF2-40B4-BE49-F238E27FC236}">
                <a16:creationId xmlns:a16="http://schemas.microsoft.com/office/drawing/2014/main" id="{0C1F998F-33AC-47AF-A547-1C83C4826C39}"/>
              </a:ext>
            </a:extLst>
          </p:cNvPr>
          <p:cNvCxnSpPr>
            <a:cxnSpLocks/>
          </p:cNvCxnSpPr>
          <p:nvPr/>
        </p:nvCxnSpPr>
        <p:spPr>
          <a:xfrm>
            <a:off x="4998932" y="1619689"/>
            <a:ext cx="2012178"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F0B0999B-32A2-41FD-963A-5E3ED2443270}"/>
              </a:ext>
            </a:extLst>
          </p:cNvPr>
          <p:cNvSpPr/>
          <p:nvPr/>
        </p:nvSpPr>
        <p:spPr>
          <a:xfrm>
            <a:off x="5353390" y="1247768"/>
            <a:ext cx="1623828" cy="317516"/>
          </a:xfrm>
          <a:prstGeom prst="rect">
            <a:avLst/>
          </a:prstGeom>
        </p:spPr>
        <p:txBody>
          <a:bodyPr wrap="square" lIns="72000" tIns="72000" rIns="72000" bIns="72000" anchor="ctr">
            <a:noAutofit/>
          </a:bodyPr>
          <a:lstStyle/>
          <a:p>
            <a:r>
              <a:rPr lang="en-GB" sz="800" b="1" dirty="0" err="1">
                <a:solidFill>
                  <a:srgbClr val="D9DADB">
                    <a:lumMod val="50000"/>
                  </a:srgbClr>
                </a:solidFill>
                <a:latin typeface="Arial" panose="020B0604020202020204" pitchFamily="34" charset="0"/>
                <a:cs typeface="Arial" panose="020B0604020202020204" pitchFamily="34" charset="0"/>
              </a:rPr>
              <a:t>Sukhi</a:t>
            </a:r>
            <a:r>
              <a:rPr lang="en-GB" sz="800" b="1" dirty="0">
                <a:solidFill>
                  <a:srgbClr val="D9DADB">
                    <a:lumMod val="50000"/>
                  </a:srgbClr>
                </a:solidFill>
                <a:latin typeface="Arial" panose="020B0604020202020204" pitchFamily="34" charset="0"/>
                <a:cs typeface="Arial" panose="020B0604020202020204" pitchFamily="34" charset="0"/>
              </a:rPr>
              <a:t> – 1</a:t>
            </a:r>
            <a:r>
              <a:rPr lang="en-GB" sz="800" b="1" baseline="30000" dirty="0">
                <a:solidFill>
                  <a:srgbClr val="D9DADB">
                    <a:lumMod val="50000"/>
                  </a:srgbClr>
                </a:solidFill>
                <a:latin typeface="Arial" panose="020B0604020202020204" pitchFamily="34" charset="0"/>
                <a:cs typeface="Arial" panose="020B0604020202020204" pitchFamily="34" charset="0"/>
              </a:rPr>
              <a:t>st</a:t>
            </a:r>
            <a:endParaRPr lang="en-GB" sz="800" b="1" dirty="0">
              <a:solidFill>
                <a:srgbClr val="D9DADB">
                  <a:lumMod val="50000"/>
                </a:srgbClr>
              </a:solidFill>
              <a:latin typeface="Arial" panose="020B0604020202020204" pitchFamily="34" charset="0"/>
              <a:cs typeface="Arial" panose="020B0604020202020204" pitchFamily="34" charset="0"/>
            </a:endParaRPr>
          </a:p>
          <a:p>
            <a:r>
              <a:rPr lang="en-GB" sz="800" dirty="0">
                <a:solidFill>
                  <a:srgbClr val="D9DADB">
                    <a:lumMod val="50000"/>
                  </a:srgbClr>
                </a:solidFill>
                <a:latin typeface="Arial" panose="020B0604020202020204" pitchFamily="34" charset="0"/>
                <a:cs typeface="Arial" panose="020B0604020202020204" pitchFamily="34" charset="0"/>
              </a:rPr>
              <a:t>Business Development Manager</a:t>
            </a:r>
            <a:endParaRPr lang="en-GB" sz="800" dirty="0">
              <a:latin typeface="Arial" panose="020B0604020202020204" pitchFamily="34" charset="0"/>
              <a:cs typeface="Arial" panose="020B0604020202020204" pitchFamily="34" charset="0"/>
            </a:endParaRPr>
          </a:p>
        </p:txBody>
      </p:sp>
      <p:sp>
        <p:nvSpPr>
          <p:cNvPr id="86" name="Grey Box">
            <a:extLst>
              <a:ext uri="{FF2B5EF4-FFF2-40B4-BE49-F238E27FC236}">
                <a16:creationId xmlns:a16="http://schemas.microsoft.com/office/drawing/2014/main" id="{C73005BC-A580-45E8-B84A-9E744EEDA5B1}"/>
              </a:ext>
            </a:extLst>
          </p:cNvPr>
          <p:cNvSpPr/>
          <p:nvPr/>
        </p:nvSpPr>
        <p:spPr>
          <a:xfrm>
            <a:off x="4975336" y="955858"/>
            <a:ext cx="2063852" cy="222261"/>
          </a:xfrm>
          <a:prstGeom prst="roundRect">
            <a:avLst>
              <a:gd name="adj" fmla="val 0"/>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2">
                  <a:lumMod val="50000"/>
                </a:schemeClr>
              </a:solidFill>
            </a:endParaRPr>
          </a:p>
        </p:txBody>
      </p:sp>
      <p:sp>
        <p:nvSpPr>
          <p:cNvPr id="87" name="White box">
            <a:extLst>
              <a:ext uri="{FF2B5EF4-FFF2-40B4-BE49-F238E27FC236}">
                <a16:creationId xmlns:a16="http://schemas.microsoft.com/office/drawing/2014/main" id="{2FED8C9F-A805-4CC1-B635-0CFB1B8845A9}"/>
              </a:ext>
            </a:extLst>
          </p:cNvPr>
          <p:cNvSpPr/>
          <p:nvPr/>
        </p:nvSpPr>
        <p:spPr>
          <a:xfrm>
            <a:off x="5039345" y="987609"/>
            <a:ext cx="1746336" cy="158758"/>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2">
                  <a:lumMod val="50000"/>
                </a:schemeClr>
              </a:solidFill>
            </a:endParaRPr>
          </a:p>
        </p:txBody>
      </p:sp>
      <p:pic>
        <p:nvPicPr>
          <p:cNvPr id="89" name="Pencil" descr="Pencil">
            <a:extLst>
              <a:ext uri="{FF2B5EF4-FFF2-40B4-BE49-F238E27FC236}">
                <a16:creationId xmlns:a16="http://schemas.microsoft.com/office/drawing/2014/main" id="{371C981A-E5DD-43F2-A1E8-2FE28C4991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87416" y="1022536"/>
            <a:ext cx="88904" cy="88904"/>
          </a:xfrm>
          <a:prstGeom prst="rect">
            <a:avLst/>
          </a:prstGeom>
        </p:spPr>
      </p:pic>
      <p:sp>
        <p:nvSpPr>
          <p:cNvPr id="88" name="Write a post">
            <a:extLst>
              <a:ext uri="{FF2B5EF4-FFF2-40B4-BE49-F238E27FC236}">
                <a16:creationId xmlns:a16="http://schemas.microsoft.com/office/drawing/2014/main" id="{8CE2A4A4-B373-476A-995D-B2B0A125AFA8}"/>
              </a:ext>
            </a:extLst>
          </p:cNvPr>
          <p:cNvSpPr/>
          <p:nvPr/>
        </p:nvSpPr>
        <p:spPr>
          <a:xfrm>
            <a:off x="5210809" y="1001200"/>
            <a:ext cx="649962" cy="131577"/>
          </a:xfrm>
          <a:prstGeom prst="rect">
            <a:avLst/>
          </a:prstGeom>
        </p:spPr>
        <p:txBody>
          <a:bodyPr wrap="none" lIns="72000" tIns="72000" rIns="72000" bIns="72000" anchor="ctr" anchorCtr="0">
            <a:noAutofit/>
          </a:bodyPr>
          <a:lstStyle/>
          <a:p>
            <a:r>
              <a:rPr lang="en-GB" sz="800" b="1" dirty="0">
                <a:solidFill>
                  <a:srgbClr val="D9DADB">
                    <a:lumMod val="50000"/>
                  </a:srgbClr>
                </a:solidFill>
                <a:latin typeface="Arial" panose="020B0604020202020204" pitchFamily="34" charset="0"/>
                <a:cs typeface="Arial" panose="020B0604020202020204" pitchFamily="34" charset="0"/>
              </a:rPr>
              <a:t>Write a post</a:t>
            </a:r>
            <a:endParaRPr lang="en-GB" sz="1050" b="1" dirty="0">
              <a:latin typeface="Arial" panose="020B0604020202020204" pitchFamily="34" charset="0"/>
              <a:cs typeface="Arial" panose="020B0604020202020204" pitchFamily="34" charset="0"/>
            </a:endParaRPr>
          </a:p>
        </p:txBody>
      </p:sp>
      <p:pic>
        <p:nvPicPr>
          <p:cNvPr id="90" name="Cam" descr="Camera">
            <a:extLst>
              <a:ext uri="{FF2B5EF4-FFF2-40B4-BE49-F238E27FC236}">
                <a16:creationId xmlns:a16="http://schemas.microsoft.com/office/drawing/2014/main" id="{E8C7153D-C795-48C3-8C78-E1EF36E72F3E}"/>
              </a:ext>
            </a:extLst>
          </p:cNvPr>
          <p:cNvPicPr preferRelativeResize="0">
            <a:picLocks/>
          </p:cNvPicPr>
          <p:nvPr/>
        </p:nvPicPr>
        <p:blipFill>
          <a:blip r:embed="rId11">
            <a:extLst>
              <a:ext uri="{96DAC541-7B7A-43D3-8B79-37D633B846F1}">
                <asvg:svgBlip xmlns:asvg="http://schemas.microsoft.com/office/drawing/2016/SVG/main" r:embed="rId12"/>
              </a:ext>
            </a:extLst>
          </a:blip>
          <a:stretch>
            <a:fillRect/>
          </a:stretch>
        </p:blipFill>
        <p:spPr>
          <a:xfrm>
            <a:off x="6835038" y="995148"/>
            <a:ext cx="158758" cy="143682"/>
          </a:xfrm>
          <a:prstGeom prst="rect">
            <a:avLst/>
          </a:prstGeom>
        </p:spPr>
      </p:pic>
      <p:sp>
        <p:nvSpPr>
          <p:cNvPr id="76" name="Blue box">
            <a:extLst>
              <a:ext uri="{FF2B5EF4-FFF2-40B4-BE49-F238E27FC236}">
                <a16:creationId xmlns:a16="http://schemas.microsoft.com/office/drawing/2014/main" id="{9ADDD770-627F-474D-AAC5-DBEA0D7CC041}"/>
              </a:ext>
            </a:extLst>
          </p:cNvPr>
          <p:cNvSpPr>
            <a:spLocks noChangeAspect="1"/>
          </p:cNvSpPr>
          <p:nvPr/>
        </p:nvSpPr>
        <p:spPr>
          <a:xfrm>
            <a:off x="4975336" y="378005"/>
            <a:ext cx="2063852" cy="578300"/>
          </a:xfrm>
          <a:prstGeom prst="round2SameRect">
            <a:avLst>
              <a:gd name="adj1" fmla="val 12046"/>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ind box">
            <a:extLst>
              <a:ext uri="{FF2B5EF4-FFF2-40B4-BE49-F238E27FC236}">
                <a16:creationId xmlns:a16="http://schemas.microsoft.com/office/drawing/2014/main" id="{2022BCF6-1BD8-47A8-98AF-4612EDCEC6BA}"/>
              </a:ext>
            </a:extLst>
          </p:cNvPr>
          <p:cNvSpPr/>
          <p:nvPr/>
        </p:nvSpPr>
        <p:spPr>
          <a:xfrm>
            <a:off x="5465926" y="672889"/>
            <a:ext cx="1428820" cy="190509"/>
          </a:xfrm>
          <a:prstGeom prst="roundRect">
            <a:avLst/>
          </a:prstGeom>
          <a:solidFill>
            <a:srgbClr val="D9D9D9"/>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36000" bIns="72000" rtlCol="0" anchor="ctr"/>
          <a:lstStyle/>
          <a:p>
            <a:pPr algn="ctr"/>
            <a:r>
              <a:rPr lang="en-GB" sz="800" b="1" dirty="0">
                <a:solidFill>
                  <a:schemeClr val="bg2">
                    <a:lumMod val="50000"/>
                  </a:schemeClr>
                </a:solidFill>
                <a:latin typeface="Arial" panose="020B0604020202020204" pitchFamily="34" charset="0"/>
                <a:cs typeface="Arial" panose="020B0604020202020204" pitchFamily="34" charset="0"/>
              </a:rPr>
              <a:t>Find People, jobs and…</a:t>
            </a:r>
          </a:p>
        </p:txBody>
      </p:sp>
      <p:sp>
        <p:nvSpPr>
          <p:cNvPr id="125" name="Mag" descr="Magnifying glass">
            <a:extLst>
              <a:ext uri="{FF2B5EF4-FFF2-40B4-BE49-F238E27FC236}">
                <a16:creationId xmlns:a16="http://schemas.microsoft.com/office/drawing/2014/main" id="{87779558-07CE-4E32-BA0C-3EA315FB1FCD}"/>
              </a:ext>
            </a:extLst>
          </p:cNvPr>
          <p:cNvSpPr/>
          <p:nvPr/>
        </p:nvSpPr>
        <p:spPr>
          <a:xfrm>
            <a:off x="5507311" y="704640"/>
            <a:ext cx="127006" cy="127006"/>
          </a:xfrm>
          <a:custGeom>
            <a:avLst/>
            <a:gdLst>
              <a:gd name="connsiteX0" fmla="*/ 121798 w 125025"/>
              <a:gd name="connsiteY0" fmla="*/ 106119 h 125125"/>
              <a:gd name="connsiteX1" fmla="*/ 102000 w 125025"/>
              <a:gd name="connsiteY1" fmla="*/ 86321 h 125125"/>
              <a:gd name="connsiteX2" fmla="*/ 92180 w 125025"/>
              <a:gd name="connsiteY2" fmla="*/ 83311 h 125125"/>
              <a:gd name="connsiteX3" fmla="*/ 85211 w 125025"/>
              <a:gd name="connsiteY3" fmla="*/ 76342 h 125125"/>
              <a:gd name="connsiteX4" fmla="*/ 95031 w 125025"/>
              <a:gd name="connsiteY4" fmla="*/ 47516 h 125125"/>
              <a:gd name="connsiteX5" fmla="*/ 47516 w 125025"/>
              <a:gd name="connsiteY5" fmla="*/ 0 h 125125"/>
              <a:gd name="connsiteX6" fmla="*/ 0 w 125025"/>
              <a:gd name="connsiteY6" fmla="*/ 47516 h 125125"/>
              <a:gd name="connsiteX7" fmla="*/ 47516 w 125025"/>
              <a:gd name="connsiteY7" fmla="*/ 95032 h 125125"/>
              <a:gd name="connsiteX8" fmla="*/ 76342 w 125025"/>
              <a:gd name="connsiteY8" fmla="*/ 85212 h 125125"/>
              <a:gd name="connsiteX9" fmla="*/ 83311 w 125025"/>
              <a:gd name="connsiteY9" fmla="*/ 92181 h 125125"/>
              <a:gd name="connsiteX10" fmla="*/ 86320 w 125025"/>
              <a:gd name="connsiteY10" fmla="*/ 102001 h 125125"/>
              <a:gd name="connsiteX11" fmla="*/ 106118 w 125025"/>
              <a:gd name="connsiteY11" fmla="*/ 121799 h 125125"/>
              <a:gd name="connsiteX12" fmla="*/ 114038 w 125025"/>
              <a:gd name="connsiteY12" fmla="*/ 125125 h 125125"/>
              <a:gd name="connsiteX13" fmla="*/ 121957 w 125025"/>
              <a:gd name="connsiteY13" fmla="*/ 121799 h 125125"/>
              <a:gd name="connsiteX14" fmla="*/ 121798 w 125025"/>
              <a:gd name="connsiteY14" fmla="*/ 106119 h 125125"/>
              <a:gd name="connsiteX15" fmla="*/ 47357 w 125025"/>
              <a:gd name="connsiteY15" fmla="*/ 85370 h 125125"/>
              <a:gd name="connsiteX16" fmla="*/ 9345 w 125025"/>
              <a:gd name="connsiteY16" fmla="*/ 47358 h 125125"/>
              <a:gd name="connsiteX17" fmla="*/ 47357 w 125025"/>
              <a:gd name="connsiteY17" fmla="*/ 9345 h 125125"/>
              <a:gd name="connsiteX18" fmla="*/ 85370 w 125025"/>
              <a:gd name="connsiteY18" fmla="*/ 47358 h 125125"/>
              <a:gd name="connsiteX19" fmla="*/ 47357 w 125025"/>
              <a:gd name="connsiteY19" fmla="*/ 85370 h 12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025" h="125125">
                <a:moveTo>
                  <a:pt x="121798" y="106119"/>
                </a:moveTo>
                <a:lnTo>
                  <a:pt x="102000" y="86321"/>
                </a:lnTo>
                <a:cubicBezTo>
                  <a:pt x="99308" y="83628"/>
                  <a:pt x="95665" y="82678"/>
                  <a:pt x="92180" y="83311"/>
                </a:cubicBezTo>
                <a:lnTo>
                  <a:pt x="85211" y="76342"/>
                </a:lnTo>
                <a:cubicBezTo>
                  <a:pt x="91388" y="68423"/>
                  <a:pt x="95031" y="58286"/>
                  <a:pt x="95031" y="47516"/>
                </a:cubicBezTo>
                <a:cubicBezTo>
                  <a:pt x="95031" y="21382"/>
                  <a:pt x="73649" y="0"/>
                  <a:pt x="47516" y="0"/>
                </a:cubicBezTo>
                <a:cubicBezTo>
                  <a:pt x="21382" y="0"/>
                  <a:pt x="0" y="21382"/>
                  <a:pt x="0" y="47516"/>
                </a:cubicBezTo>
                <a:cubicBezTo>
                  <a:pt x="0" y="73650"/>
                  <a:pt x="21382" y="95032"/>
                  <a:pt x="47516" y="95032"/>
                </a:cubicBezTo>
                <a:cubicBezTo>
                  <a:pt x="58286" y="95032"/>
                  <a:pt x="68264" y="91389"/>
                  <a:pt x="76342" y="85212"/>
                </a:cubicBezTo>
                <a:lnTo>
                  <a:pt x="83311" y="92181"/>
                </a:lnTo>
                <a:cubicBezTo>
                  <a:pt x="82677" y="95665"/>
                  <a:pt x="83628" y="99308"/>
                  <a:pt x="86320" y="102001"/>
                </a:cubicBezTo>
                <a:lnTo>
                  <a:pt x="106118" y="121799"/>
                </a:lnTo>
                <a:cubicBezTo>
                  <a:pt x="108336" y="124017"/>
                  <a:pt x="111187" y="125125"/>
                  <a:pt x="114038" y="125125"/>
                </a:cubicBezTo>
                <a:cubicBezTo>
                  <a:pt x="116888" y="125125"/>
                  <a:pt x="119739" y="124017"/>
                  <a:pt x="121957" y="121799"/>
                </a:cubicBezTo>
                <a:cubicBezTo>
                  <a:pt x="126075" y="117364"/>
                  <a:pt x="126075" y="110395"/>
                  <a:pt x="121798" y="106119"/>
                </a:cubicBezTo>
                <a:close/>
                <a:moveTo>
                  <a:pt x="47357" y="85370"/>
                </a:moveTo>
                <a:cubicBezTo>
                  <a:pt x="26450" y="85370"/>
                  <a:pt x="9345" y="68265"/>
                  <a:pt x="9345" y="47358"/>
                </a:cubicBezTo>
                <a:cubicBezTo>
                  <a:pt x="9345" y="26451"/>
                  <a:pt x="26450" y="9345"/>
                  <a:pt x="47357" y="9345"/>
                </a:cubicBezTo>
                <a:cubicBezTo>
                  <a:pt x="68264" y="9345"/>
                  <a:pt x="85370" y="26451"/>
                  <a:pt x="85370" y="47358"/>
                </a:cubicBezTo>
                <a:cubicBezTo>
                  <a:pt x="85370" y="68265"/>
                  <a:pt x="68264" y="85370"/>
                  <a:pt x="47357" y="85370"/>
                </a:cubicBezTo>
                <a:close/>
              </a:path>
            </a:pathLst>
          </a:custGeom>
          <a:solidFill>
            <a:srgbClr val="7F7F7F"/>
          </a:solidFill>
          <a:ln w="1488" cap="flat">
            <a:noFill/>
            <a:prstDash val="solid"/>
            <a:miter/>
          </a:ln>
        </p:spPr>
        <p:txBody>
          <a:bodyPr rtlCol="0" anchor="ctr"/>
          <a:lstStyle/>
          <a:p>
            <a:endParaRPr lang="en-GB"/>
          </a:p>
        </p:txBody>
      </p:sp>
      <p:sp>
        <p:nvSpPr>
          <p:cNvPr id="156" name="Oval 155">
            <a:extLst>
              <a:ext uri="{FF2B5EF4-FFF2-40B4-BE49-F238E27FC236}">
                <a16:creationId xmlns:a16="http://schemas.microsoft.com/office/drawing/2014/main" id="{54315686-2930-45A8-ADF0-61C7F75FBE31}"/>
              </a:ext>
            </a:extLst>
          </p:cNvPr>
          <p:cNvSpPr/>
          <p:nvPr/>
        </p:nvSpPr>
        <p:spPr>
          <a:xfrm>
            <a:off x="5101571" y="677336"/>
            <a:ext cx="190509" cy="190509"/>
          </a:xfrm>
          <a:prstGeom prst="ellipse">
            <a:avLst/>
          </a:prstGeom>
          <a:solidFill>
            <a:schemeClr val="bg1"/>
          </a:solidFill>
          <a:ln>
            <a:solidFill>
              <a:srgbClr val="E2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ACB0F627-3162-4C1B-8632-B92389B3AD2C}"/>
              </a:ext>
            </a:extLst>
          </p:cNvPr>
          <p:cNvSpPr/>
          <p:nvPr/>
        </p:nvSpPr>
        <p:spPr>
          <a:xfrm>
            <a:off x="5090992" y="1350409"/>
            <a:ext cx="127006" cy="127006"/>
          </a:xfrm>
          <a:prstGeom prst="ellipse">
            <a:avLst/>
          </a:prstGeom>
          <a:solidFill>
            <a:schemeClr val="bg1"/>
          </a:solidFill>
          <a:ln>
            <a:solidFill>
              <a:srgbClr val="E2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67BD7341-CCEB-4767-BFDE-20DAB948DD4B}"/>
              </a:ext>
            </a:extLst>
          </p:cNvPr>
          <p:cNvSpPr/>
          <p:nvPr/>
        </p:nvSpPr>
        <p:spPr>
          <a:xfrm>
            <a:off x="5090992" y="1767785"/>
            <a:ext cx="127006" cy="127006"/>
          </a:xfrm>
          <a:prstGeom prst="ellipse">
            <a:avLst/>
          </a:prstGeom>
          <a:solidFill>
            <a:schemeClr val="bg1"/>
          </a:solid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 name="Graphic 122">
            <a:extLst>
              <a:ext uri="{FF2B5EF4-FFF2-40B4-BE49-F238E27FC236}">
                <a16:creationId xmlns:a16="http://schemas.microsoft.com/office/drawing/2014/main" id="{C32DAD13-8F15-498D-9BA9-B90FBD8A2BD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60032" y="303498"/>
            <a:ext cx="2292297" cy="4536504"/>
          </a:xfrm>
          <a:prstGeom prst="rect">
            <a:avLst/>
          </a:prstGeom>
          <a:effectLst>
            <a:outerShdw blurRad="50800" dist="38100" dir="2700000" algn="tl" rotWithShape="0">
              <a:schemeClr val="tx1">
                <a:alpha val="20000"/>
              </a:schemeClr>
            </a:outerShdw>
          </a:effectLst>
        </p:spPr>
      </p:pic>
      <p:sp>
        <p:nvSpPr>
          <p:cNvPr id="164" name="Title 163">
            <a:extLst>
              <a:ext uri="{FF2B5EF4-FFF2-40B4-BE49-F238E27FC236}">
                <a16:creationId xmlns:a16="http://schemas.microsoft.com/office/drawing/2014/main" id="{F9C96B14-C73E-44AB-9FB2-BE3151B042B0}"/>
              </a:ext>
            </a:extLst>
          </p:cNvPr>
          <p:cNvSpPr>
            <a:spLocks noGrp="1"/>
          </p:cNvSpPr>
          <p:nvPr>
            <p:ph type="title"/>
          </p:nvPr>
        </p:nvSpPr>
        <p:spPr>
          <a:xfrm>
            <a:off x="503040" y="141479"/>
            <a:ext cx="4068960" cy="1300005"/>
          </a:xfrm>
        </p:spPr>
        <p:txBody>
          <a:bodyPr>
            <a:normAutofit/>
          </a:bodyPr>
          <a:lstStyle/>
          <a:p>
            <a:r>
              <a:rPr lang="en-GB" dirty="0"/>
              <a:t>Recognising </a:t>
            </a:r>
            <a:br>
              <a:rPr lang="en-GB" dirty="0"/>
            </a:br>
            <a:r>
              <a:rPr lang="en-GB" dirty="0"/>
              <a:t>Type</a:t>
            </a:r>
          </a:p>
        </p:txBody>
      </p:sp>
    </p:spTree>
    <p:extLst>
      <p:ext uri="{BB962C8B-B14F-4D97-AF65-F5344CB8AC3E}">
        <p14:creationId xmlns:p14="http://schemas.microsoft.com/office/powerpoint/2010/main" val="164122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6"/>
                                        </p:tgtEl>
                                        <p:attrNameLst>
                                          <p:attrName>fillcolor</p:attrName>
                                        </p:attrNameLst>
                                      </p:cBhvr>
                                      <p:to>
                                        <a:srgbClr val="8AA512"/>
                                      </p:to>
                                    </p:animClr>
                                    <p:set>
                                      <p:cBhvr>
                                        <p:cTn id="7" dur="2000" fill="hold"/>
                                        <p:tgtEl>
                                          <p:spTgt spid="106"/>
                                        </p:tgtEl>
                                        <p:attrNameLst>
                                          <p:attrName>fill.type</p:attrName>
                                        </p:attrNameLst>
                                      </p:cBhvr>
                                      <p:to>
                                        <p:strVal val="solid"/>
                                      </p:to>
                                    </p:set>
                                    <p:set>
                                      <p:cBhvr>
                                        <p:cTn id="8" dur="2000" fill="hold"/>
                                        <p:tgtEl>
                                          <p:spTgt spid="106"/>
                                        </p:tgtEl>
                                        <p:attrNameLst>
                                          <p:attrName>fill.on</p:attrName>
                                        </p:attrNameLst>
                                      </p:cBhvr>
                                      <p:to>
                                        <p:strVal val="true"/>
                                      </p:to>
                                    </p:set>
                                  </p:childTnLst>
                                </p:cTn>
                              </p:par>
                              <p:par>
                                <p:cTn id="9" presetID="3" presetClass="emph" presetSubtype="2" fill="hold" nodeType="withEffect">
                                  <p:stCondLst>
                                    <p:cond delay="0"/>
                                  </p:stCondLst>
                                  <p:childTnLst>
                                    <p:animClr clrSpc="rgb" dir="cw">
                                      <p:cBhvr override="childStyle">
                                        <p:cTn id="10" dur="2000" fill="hold"/>
                                        <p:tgtEl>
                                          <p:spTgt spid="106">
                                            <p:txEl>
                                              <p:pRg st="0" end="0"/>
                                            </p:txEl>
                                          </p:spTgt>
                                        </p:tgtEl>
                                        <p:attrNameLst>
                                          <p:attrName>style.color</p:attrName>
                                        </p:attrNameLst>
                                      </p:cBhvr>
                                      <p:to>
                                        <a:srgbClr val="FFFFFF"/>
                                      </p:to>
                                    </p:animClr>
                                  </p:childTnLst>
                                </p:cTn>
                              </p:par>
                              <p:par>
                                <p:cTn id="11" presetID="3" presetClass="emph" presetSubtype="2" fill="hold" nodeType="withEffect">
                                  <p:stCondLst>
                                    <p:cond delay="0"/>
                                  </p:stCondLst>
                                  <p:childTnLst>
                                    <p:animClr clrSpc="rgb" dir="cw">
                                      <p:cBhvr override="childStyle">
                                        <p:cTn id="12" dur="2000" fill="hold"/>
                                        <p:tgtEl>
                                          <p:spTgt spid="106">
                                            <p:txEl>
                                              <p:pRg st="2" end="2"/>
                                            </p:txEl>
                                          </p:spTgt>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in body">
            <a:extLst>
              <a:ext uri="{FF2B5EF4-FFF2-40B4-BE49-F238E27FC236}">
                <a16:creationId xmlns:a16="http://schemas.microsoft.com/office/drawing/2014/main" id="{E2E430BF-BB4C-4011-B67A-08052371A410}"/>
              </a:ext>
            </a:extLst>
          </p:cNvPr>
          <p:cNvSpPr/>
          <p:nvPr/>
        </p:nvSpPr>
        <p:spPr>
          <a:xfrm>
            <a:off x="2411761" y="1347614"/>
            <a:ext cx="4320480" cy="2448272"/>
          </a:xfrm>
          <a:prstGeom prst="rect">
            <a:avLst/>
          </a:prstGeom>
          <a:solidFill>
            <a:schemeClr val="bg1"/>
          </a:solidFill>
          <a:effectLst>
            <a:outerShdw blurRad="50800" dist="38100" dir="2700000" algn="tl" rotWithShape="0">
              <a:schemeClr val="tx1">
                <a:alpha val="40000"/>
              </a:schemeClr>
            </a:outerShdw>
          </a:effectLst>
        </p:spPr>
        <p:txBody>
          <a:bodyPr wrap="square" lIns="108000" tIns="72000" rIns="180000" bIns="72000" anchor="t">
            <a:noAutofit/>
          </a:bodyPr>
          <a:lstStyle/>
          <a:p>
            <a:r>
              <a:rPr lang="en-GB" sz="1400" dirty="0">
                <a:solidFill>
                  <a:srgbClr val="D9DADB">
                    <a:lumMod val="50000"/>
                  </a:srgbClr>
                </a:solidFill>
                <a:latin typeface="Arial" panose="020B0604020202020204" pitchFamily="34" charset="0"/>
                <a:cs typeface="Arial" panose="020B0604020202020204" pitchFamily="34" charset="0"/>
              </a:rPr>
              <a:t>Hey, all is good with us thanks for asking. Nice to be able to spend some time together but missing the extended family. How are you doing? I hope all is well with you and the family and that you are staying safe. Please let me know if you need anything and I hope you know I’m always here if you need a chat, Facetime, Skype, or a phone whatever works best for you.</a:t>
            </a:r>
          </a:p>
          <a:p>
            <a:endParaRPr lang="en-GB" sz="1400" dirty="0">
              <a:solidFill>
                <a:srgbClr val="D9DADB">
                  <a:lumMod val="50000"/>
                </a:srgbClr>
              </a:solidFill>
              <a:latin typeface="Arial" panose="020B0604020202020204" pitchFamily="34" charset="0"/>
              <a:cs typeface="Arial" panose="020B0604020202020204" pitchFamily="34" charset="0"/>
            </a:endParaRPr>
          </a:p>
          <a:p>
            <a:r>
              <a:rPr lang="en-GB" sz="1400" dirty="0">
                <a:solidFill>
                  <a:srgbClr val="D9DADB">
                    <a:lumMod val="50000"/>
                  </a:srgbClr>
                </a:solidFill>
                <a:latin typeface="Arial" panose="020B0604020202020204" pitchFamily="34" charset="0"/>
                <a:cs typeface="Arial" panose="020B0604020202020204" pitchFamily="34" charset="0"/>
              </a:rPr>
              <a:t>Take care speak soon.</a:t>
            </a:r>
          </a:p>
        </p:txBody>
      </p:sp>
    </p:spTree>
    <p:extLst>
      <p:ext uri="{BB962C8B-B14F-4D97-AF65-F5344CB8AC3E}">
        <p14:creationId xmlns:p14="http://schemas.microsoft.com/office/powerpoint/2010/main" val="360112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EE004-C83D-4EAE-9C9D-40D09D5D9BE9}"/>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017E8D42-2B5E-4601-BEE4-788BB9164970}"/>
              </a:ext>
            </a:extLst>
          </p:cNvPr>
          <p:cNvSpPr>
            <a:spLocks noGrp="1"/>
          </p:cNvSpPr>
          <p:nvPr>
            <p:ph type="title"/>
          </p:nvPr>
        </p:nvSpPr>
        <p:spPr/>
        <p:txBody>
          <a:bodyPr/>
          <a:lstStyle/>
          <a:p>
            <a:r>
              <a:rPr lang="en-GB" dirty="0"/>
              <a:t>Objectives for today</a:t>
            </a:r>
          </a:p>
        </p:txBody>
      </p:sp>
    </p:spTree>
    <p:extLst>
      <p:ext uri="{BB962C8B-B14F-4D97-AF65-F5344CB8AC3E}">
        <p14:creationId xmlns:p14="http://schemas.microsoft.com/office/powerpoint/2010/main" val="5905092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49369" y="2139702"/>
            <a:ext cx="6045262" cy="2016224"/>
          </a:xfrm>
          <a:prstGeom prst="rect">
            <a:avLst/>
          </a:prstGeom>
          <a:noFill/>
          <a:ln w="9525">
            <a:noFill/>
            <a:miter lim="800000"/>
            <a:headEnd/>
            <a:tailEnd/>
          </a:ln>
        </p:spPr>
      </p:pic>
      <p:sp>
        <p:nvSpPr>
          <p:cNvPr id="135170" name="Rectangle 3"/>
          <p:cNvSpPr>
            <a:spLocks noGrp="1" noChangeArrowheads="1"/>
          </p:cNvSpPr>
          <p:nvPr>
            <p:ph type="title"/>
          </p:nvPr>
        </p:nvSpPr>
        <p:spPr/>
        <p:txBody>
          <a:bodyPr/>
          <a:lstStyle/>
          <a:p>
            <a:r>
              <a:rPr lang="en-GB" dirty="0"/>
              <a:t>Adapting and connecting</a:t>
            </a:r>
          </a:p>
        </p:txBody>
      </p:sp>
    </p:spTree>
    <p:extLst>
      <p:ext uri="{BB962C8B-B14F-4D97-AF65-F5344CB8AC3E}">
        <p14:creationId xmlns:p14="http://schemas.microsoft.com/office/powerpoint/2010/main" val="5063589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21487" y="1509772"/>
            <a:ext cx="2880320" cy="2880320"/>
          </a:xfrm>
          <a:prstGeom prst="rect">
            <a:avLst/>
          </a:prstGeom>
        </p:spPr>
      </p:pic>
      <p:sp>
        <p:nvSpPr>
          <p:cNvPr id="7" name="Text Box 6"/>
          <p:cNvSpPr txBox="1">
            <a:spLocks noChangeArrowheads="1"/>
          </p:cNvSpPr>
          <p:nvPr/>
        </p:nvSpPr>
        <p:spPr bwMode="auto">
          <a:xfrm>
            <a:off x="4572000" y="1293748"/>
            <a:ext cx="4059883" cy="1638043"/>
          </a:xfrm>
          <a:prstGeom prst="rect">
            <a:avLst/>
          </a:prstGeom>
          <a:noFill/>
          <a:ln w="9525">
            <a:noFill/>
            <a:miter lim="800000"/>
            <a:headEnd/>
            <a:tailEnd/>
          </a:ln>
        </p:spPr>
        <p:txBody>
          <a:bodyPr wrap="square" lIns="108000" tIns="72000" rIns="108000" bIns="72000" anchor="ctr" anchorCtr="0">
            <a:noAutofit/>
          </a:bodyPr>
          <a:lstStyle/>
          <a:p>
            <a:pPr algn="r" eaLnBrk="0" fontAlgn="base" hangingPunct="0">
              <a:spcAft>
                <a:spcPts val="600"/>
              </a:spcAft>
            </a:pPr>
            <a:r>
              <a:rPr lang="en-GB" sz="1700" b="1" dirty="0">
                <a:solidFill>
                  <a:srgbClr val="B73230"/>
                </a:solidFill>
                <a:latin typeface="Arial" panose="020B0604020202020204" pitchFamily="34" charset="0"/>
                <a:cs typeface="Arial" panose="020B0604020202020204" pitchFamily="34" charset="0"/>
              </a:rPr>
              <a:t>Fiery Red</a:t>
            </a:r>
          </a:p>
          <a:p>
            <a:pPr algn="r" eaLnBrk="0" fontAlgn="base" hangingPunct="0">
              <a:spcAft>
                <a:spcPts val="600"/>
              </a:spcAft>
            </a:pPr>
            <a:r>
              <a:rPr lang="en-GB" sz="1700" dirty="0">
                <a:latin typeface="Arial" pitchFamily="34" charset="0"/>
                <a:cs typeface="Arial" pitchFamily="34" charset="0"/>
              </a:rPr>
              <a:t>Be direct and to the point</a:t>
            </a:r>
          </a:p>
          <a:p>
            <a:pPr algn="r" eaLnBrk="0" fontAlgn="base" hangingPunct="0">
              <a:spcAft>
                <a:spcPts val="600"/>
              </a:spcAft>
            </a:pPr>
            <a:r>
              <a:rPr lang="en-GB" sz="1700" dirty="0">
                <a:latin typeface="Arial" pitchFamily="34" charset="0"/>
                <a:cs typeface="Arial" pitchFamily="34" charset="0"/>
              </a:rPr>
              <a:t>Do not hesitate or waffle</a:t>
            </a:r>
          </a:p>
        </p:txBody>
      </p:sp>
      <p:sp>
        <p:nvSpPr>
          <p:cNvPr id="8" name="Text Box 6"/>
          <p:cNvSpPr txBox="1">
            <a:spLocks noChangeArrowheads="1"/>
          </p:cNvSpPr>
          <p:nvPr/>
        </p:nvSpPr>
        <p:spPr bwMode="auto">
          <a:xfrm>
            <a:off x="4579056" y="2931790"/>
            <a:ext cx="4036173" cy="1638000"/>
          </a:xfrm>
          <a:prstGeom prst="rect">
            <a:avLst/>
          </a:prstGeom>
          <a:noFill/>
          <a:ln w="9525">
            <a:noFill/>
            <a:miter lim="800000"/>
            <a:headEnd/>
            <a:tailEnd/>
          </a:ln>
        </p:spPr>
        <p:txBody>
          <a:bodyPr wrap="square" lIns="108000" tIns="72000" rIns="108000" bIns="72000" anchor="ctr" anchorCtr="0">
            <a:noAutofit/>
          </a:bodyPr>
          <a:lstStyle/>
          <a:p>
            <a:pPr algn="r" eaLnBrk="0" fontAlgn="base" hangingPunct="0">
              <a:spcAft>
                <a:spcPts val="600"/>
              </a:spcAft>
            </a:pPr>
            <a:r>
              <a:rPr lang="en-GB" b="1" dirty="0">
                <a:solidFill>
                  <a:srgbClr val="FDC94F"/>
                </a:solidFill>
                <a:latin typeface="Arial" panose="020B0604020202020204" pitchFamily="34" charset="0"/>
                <a:cs typeface="Arial" panose="020B0604020202020204" pitchFamily="34" charset="0"/>
              </a:rPr>
              <a:t>Sunshine Yellow</a:t>
            </a:r>
          </a:p>
          <a:p>
            <a:pPr algn="r" eaLnBrk="0" fontAlgn="base" hangingPunct="0">
              <a:spcAft>
                <a:spcPts val="600"/>
              </a:spcAft>
            </a:pPr>
            <a:r>
              <a:rPr lang="en-GB" dirty="0">
                <a:latin typeface="Arial" pitchFamily="34" charset="0"/>
                <a:cs typeface="Arial" pitchFamily="34" charset="0"/>
              </a:rPr>
              <a:t>Do not impose a routine</a:t>
            </a:r>
          </a:p>
          <a:p>
            <a:pPr algn="r" eaLnBrk="0" fontAlgn="base" hangingPunct="0">
              <a:spcAft>
                <a:spcPts val="600"/>
              </a:spcAft>
            </a:pPr>
            <a:r>
              <a:rPr lang="en-GB" dirty="0">
                <a:latin typeface="Arial" pitchFamily="34" charset="0"/>
                <a:cs typeface="Arial" pitchFamily="34" charset="0"/>
              </a:rPr>
              <a:t>Be friendly and sociable</a:t>
            </a:r>
          </a:p>
        </p:txBody>
      </p:sp>
      <p:sp>
        <p:nvSpPr>
          <p:cNvPr id="9" name="Text Box 6"/>
          <p:cNvSpPr txBox="1">
            <a:spLocks noChangeArrowheads="1"/>
          </p:cNvSpPr>
          <p:nvPr/>
        </p:nvSpPr>
        <p:spPr bwMode="auto">
          <a:xfrm>
            <a:off x="402592" y="2931790"/>
            <a:ext cx="4176464" cy="1638000"/>
          </a:xfrm>
          <a:prstGeom prst="rect">
            <a:avLst/>
          </a:prstGeom>
          <a:noFill/>
          <a:ln w="9525">
            <a:noFill/>
            <a:miter lim="800000"/>
            <a:headEnd/>
            <a:tailEnd/>
          </a:ln>
        </p:spPr>
        <p:txBody>
          <a:bodyPr wrap="square" lIns="108000" tIns="72000" rIns="108000" bIns="72000" anchor="ctr" anchorCtr="0">
            <a:noAutofit/>
          </a:bodyPr>
          <a:lstStyle/>
          <a:p>
            <a:pPr eaLnBrk="0" fontAlgn="base" hangingPunct="0">
              <a:spcAft>
                <a:spcPts val="600"/>
              </a:spcAft>
            </a:pPr>
            <a:r>
              <a:rPr lang="en-GB" b="1" dirty="0">
                <a:solidFill>
                  <a:srgbClr val="8AA60F"/>
                </a:solidFill>
                <a:latin typeface="Arial" panose="020B0604020202020204" pitchFamily="34" charset="0"/>
                <a:cs typeface="Arial" panose="020B0604020202020204" pitchFamily="34" charset="0"/>
              </a:rPr>
              <a:t>Earth Green</a:t>
            </a:r>
          </a:p>
          <a:p>
            <a:pPr eaLnBrk="0" fontAlgn="base" hangingPunct="0">
              <a:spcAft>
                <a:spcPts val="600"/>
              </a:spcAft>
            </a:pPr>
            <a:r>
              <a:rPr lang="en-GB" dirty="0">
                <a:latin typeface="Arial" pitchFamily="34" charset="0"/>
                <a:cs typeface="Arial" pitchFamily="34" charset="0"/>
              </a:rPr>
              <a:t>Do not push for </a:t>
            </a:r>
            <a:br>
              <a:rPr lang="en-GB" dirty="0">
                <a:latin typeface="Arial" pitchFamily="34" charset="0"/>
                <a:cs typeface="Arial" pitchFamily="34" charset="0"/>
              </a:rPr>
            </a:br>
            <a:r>
              <a:rPr lang="en-GB" dirty="0">
                <a:latin typeface="Arial" pitchFamily="34" charset="0"/>
                <a:cs typeface="Arial" pitchFamily="34" charset="0"/>
              </a:rPr>
              <a:t>quick decisions</a:t>
            </a:r>
          </a:p>
          <a:p>
            <a:pPr eaLnBrk="0" fontAlgn="base" hangingPunct="0">
              <a:spcAft>
                <a:spcPts val="600"/>
              </a:spcAft>
            </a:pPr>
            <a:r>
              <a:rPr lang="en-GB" dirty="0">
                <a:latin typeface="Arial" pitchFamily="34" charset="0"/>
                <a:cs typeface="Arial" pitchFamily="34" charset="0"/>
              </a:rPr>
              <a:t>Be patient and supportive</a:t>
            </a:r>
          </a:p>
        </p:txBody>
      </p:sp>
      <p:sp>
        <p:nvSpPr>
          <p:cNvPr id="10" name="Text Box 6"/>
          <p:cNvSpPr txBox="1">
            <a:spLocks noChangeArrowheads="1"/>
          </p:cNvSpPr>
          <p:nvPr/>
        </p:nvSpPr>
        <p:spPr bwMode="auto">
          <a:xfrm>
            <a:off x="402592" y="1293748"/>
            <a:ext cx="4169408" cy="1638043"/>
          </a:xfrm>
          <a:prstGeom prst="rect">
            <a:avLst/>
          </a:prstGeom>
          <a:noFill/>
          <a:ln w="9525">
            <a:noFill/>
            <a:miter lim="800000"/>
            <a:headEnd/>
            <a:tailEnd/>
          </a:ln>
        </p:spPr>
        <p:txBody>
          <a:bodyPr wrap="square" lIns="108000" tIns="72000" rIns="108000" bIns="72000" anchor="ctr" anchorCtr="0">
            <a:noAutofit/>
          </a:bodyPr>
          <a:lstStyle/>
          <a:p>
            <a:pPr eaLnBrk="0" fontAlgn="base" hangingPunct="0">
              <a:spcAft>
                <a:spcPts val="600"/>
              </a:spcAft>
            </a:pPr>
            <a:r>
              <a:rPr lang="en-GB" sz="1700" b="1" dirty="0">
                <a:solidFill>
                  <a:srgbClr val="0071BB"/>
                </a:solidFill>
                <a:latin typeface="Arial" pitchFamily="34" charset="0"/>
                <a:cs typeface="Arial" pitchFamily="34" charset="0"/>
              </a:rPr>
              <a:t>Cool Blue</a:t>
            </a:r>
          </a:p>
          <a:p>
            <a:pPr eaLnBrk="0" fontAlgn="base" hangingPunct="0">
              <a:spcAft>
                <a:spcPts val="600"/>
              </a:spcAft>
            </a:pPr>
            <a:r>
              <a:rPr lang="en-GB" sz="1700" dirty="0">
                <a:latin typeface="Arial" pitchFamily="34" charset="0"/>
                <a:cs typeface="Arial" pitchFamily="34" charset="0"/>
              </a:rPr>
              <a:t>Be well prepared </a:t>
            </a:r>
            <a:br>
              <a:rPr lang="en-GB" sz="1700" dirty="0">
                <a:latin typeface="Arial" pitchFamily="34" charset="0"/>
                <a:cs typeface="Arial" pitchFamily="34" charset="0"/>
              </a:rPr>
            </a:br>
            <a:r>
              <a:rPr lang="en-GB" sz="1700" dirty="0">
                <a:latin typeface="Arial" pitchFamily="34" charset="0"/>
                <a:cs typeface="Arial" pitchFamily="34" charset="0"/>
              </a:rPr>
              <a:t>and thorough</a:t>
            </a:r>
          </a:p>
          <a:p>
            <a:pPr eaLnBrk="0" fontAlgn="base" hangingPunct="0">
              <a:spcAft>
                <a:spcPts val="600"/>
              </a:spcAft>
            </a:pPr>
            <a:r>
              <a:rPr lang="en-GB" sz="1700" dirty="0">
                <a:latin typeface="Arial" pitchFamily="34" charset="0"/>
                <a:cs typeface="Arial" pitchFamily="34" charset="0"/>
              </a:rPr>
              <a:t>Do not be flippant on </a:t>
            </a:r>
            <a:br>
              <a:rPr lang="en-GB" sz="1700" dirty="0">
                <a:latin typeface="Arial" pitchFamily="34" charset="0"/>
                <a:cs typeface="Arial" pitchFamily="34" charset="0"/>
              </a:rPr>
            </a:br>
            <a:r>
              <a:rPr lang="en-GB" sz="1700" dirty="0">
                <a:latin typeface="Arial" pitchFamily="34" charset="0"/>
                <a:cs typeface="Arial" pitchFamily="34" charset="0"/>
              </a:rPr>
              <a:t>important issues</a:t>
            </a:r>
          </a:p>
        </p:txBody>
      </p:sp>
      <p:sp>
        <p:nvSpPr>
          <p:cNvPr id="2" name="Title 1">
            <a:extLst>
              <a:ext uri="{FF2B5EF4-FFF2-40B4-BE49-F238E27FC236}">
                <a16:creationId xmlns:a16="http://schemas.microsoft.com/office/drawing/2014/main" id="{856F4E32-8E6E-4C34-A0B4-E111D376FB95}"/>
              </a:ext>
            </a:extLst>
          </p:cNvPr>
          <p:cNvSpPr>
            <a:spLocks noGrp="1"/>
          </p:cNvSpPr>
          <p:nvPr>
            <p:ph type="title"/>
          </p:nvPr>
        </p:nvSpPr>
        <p:spPr/>
        <p:txBody>
          <a:bodyPr/>
          <a:lstStyle/>
          <a:p>
            <a:r>
              <a:rPr lang="en-GB" dirty="0"/>
              <a:t>Adapting and connecting</a:t>
            </a:r>
          </a:p>
        </p:txBody>
      </p:sp>
    </p:spTree>
    <p:extLst>
      <p:ext uri="{BB962C8B-B14F-4D97-AF65-F5344CB8AC3E}">
        <p14:creationId xmlns:p14="http://schemas.microsoft.com/office/powerpoint/2010/main" val="66457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5CE3C6-1E01-4F63-B633-33F5A7E583E4}"/>
              </a:ext>
            </a:extLst>
          </p:cNvPr>
          <p:cNvSpPr>
            <a:spLocks noGrp="1"/>
          </p:cNvSpPr>
          <p:nvPr>
            <p:ph idx="10"/>
          </p:nvPr>
        </p:nvSpPr>
        <p:spPr/>
        <p:txBody>
          <a:bodyPr>
            <a:normAutofit fontScale="55000" lnSpcReduction="20000"/>
          </a:bodyPr>
          <a:lstStyle/>
          <a:p>
            <a:pPr marL="0" indent="0">
              <a:buNone/>
            </a:pPr>
            <a:r>
              <a:rPr lang="en-US" sz="3200" dirty="0"/>
              <a:t>You will be matched with a partner who leads with a different color energy.</a:t>
            </a:r>
          </a:p>
          <a:p>
            <a:pPr marL="0" indent="0">
              <a:buNone/>
            </a:pPr>
            <a:r>
              <a:rPr lang="en-US" sz="3200" dirty="0"/>
              <a:t>Use your partner’s preferred energy(</a:t>
            </a:r>
            <a:r>
              <a:rPr lang="en-US" sz="3200" dirty="0" err="1"/>
              <a:t>ies</a:t>
            </a:r>
            <a:r>
              <a:rPr lang="en-US" sz="3200" dirty="0"/>
              <a:t>) to discuss the scenario </a:t>
            </a:r>
            <a:br>
              <a:rPr lang="en-US" sz="3200" dirty="0"/>
            </a:br>
            <a:r>
              <a:rPr lang="en-US" sz="3200" dirty="0"/>
              <a:t>on the next slide.</a:t>
            </a:r>
          </a:p>
          <a:p>
            <a:pPr marL="342788" indent="-342788"/>
            <a:r>
              <a:rPr lang="en-US" dirty="0"/>
              <a:t>After the conversation, provide feedback on whether the adaptation was effective, or what could have made it more effective.</a:t>
            </a:r>
          </a:p>
          <a:p>
            <a:pPr marL="342788" indent="-342788"/>
            <a:r>
              <a:rPr lang="en-US" dirty="0"/>
              <a:t>Compare/contrast to your usual approach </a:t>
            </a:r>
            <a:endParaRPr lang="en-GB" dirty="0"/>
          </a:p>
          <a:p>
            <a:endParaRPr lang="en-GB" dirty="0"/>
          </a:p>
        </p:txBody>
      </p:sp>
      <p:sp>
        <p:nvSpPr>
          <p:cNvPr id="2" name="Title 1">
            <a:extLst>
              <a:ext uri="{FF2B5EF4-FFF2-40B4-BE49-F238E27FC236}">
                <a16:creationId xmlns:a16="http://schemas.microsoft.com/office/drawing/2014/main" id="{4A8C74CB-3CDD-453A-A839-604C5A7EAF09}"/>
              </a:ext>
            </a:extLst>
          </p:cNvPr>
          <p:cNvSpPr>
            <a:spLocks noGrp="1"/>
          </p:cNvSpPr>
          <p:nvPr>
            <p:ph type="title"/>
          </p:nvPr>
        </p:nvSpPr>
        <p:spPr/>
        <p:txBody>
          <a:bodyPr/>
          <a:lstStyle/>
          <a:p>
            <a:r>
              <a:rPr lang="en-GB" dirty="0"/>
              <a:t>Match my style</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241225" y="2762008"/>
            <a:ext cx="1429923" cy="14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804248" y="1018627"/>
            <a:ext cx="1428800" cy="14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241226" y="1018627"/>
            <a:ext cx="1429924" cy="142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6803125" y="2756818"/>
            <a:ext cx="1429923" cy="14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91609883"/>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BFC13D-D716-43B6-B62F-E5031FF217F8}"/>
              </a:ext>
            </a:extLst>
          </p:cNvPr>
          <p:cNvSpPr>
            <a:spLocks noGrp="1"/>
          </p:cNvSpPr>
          <p:nvPr>
            <p:ph idx="10"/>
          </p:nvPr>
        </p:nvSpPr>
        <p:spPr/>
        <p:txBody>
          <a:bodyPr>
            <a:normAutofit fontScale="77500" lnSpcReduction="20000"/>
          </a:bodyPr>
          <a:lstStyle/>
          <a:p>
            <a:pPr marL="0" indent="0">
              <a:buNone/>
            </a:pPr>
            <a:r>
              <a:rPr lang="en-US" b="1" dirty="0"/>
              <a:t>Scenario 1: </a:t>
            </a:r>
            <a:r>
              <a:rPr lang="en-US" dirty="0"/>
              <a:t>Let them know about a schedule change (change to a deadline) that impacts their work.</a:t>
            </a:r>
          </a:p>
          <a:p>
            <a:pPr marL="0" indent="0">
              <a:buNone/>
            </a:pPr>
            <a:r>
              <a:rPr lang="en-US" dirty="0">
                <a:solidFill>
                  <a:schemeClr val="tx2"/>
                </a:solidFill>
              </a:rPr>
              <a:t>Change roles.</a:t>
            </a:r>
          </a:p>
          <a:p>
            <a:pPr marL="0" indent="0">
              <a:buNone/>
            </a:pPr>
            <a:r>
              <a:rPr lang="en-US" b="1" dirty="0"/>
              <a:t>Scenario 2: </a:t>
            </a:r>
            <a:r>
              <a:rPr lang="en-US" dirty="0"/>
              <a:t>Provide feedback about a recent presentation you saw them give.</a:t>
            </a:r>
          </a:p>
          <a:p>
            <a:endParaRPr lang="en-US" dirty="0">
              <a:solidFill>
                <a:schemeClr val="bg2">
                  <a:lumMod val="10000"/>
                </a:schemeClr>
              </a:solidFill>
            </a:endParaRPr>
          </a:p>
          <a:p>
            <a:endParaRPr lang="en-GB" dirty="0"/>
          </a:p>
        </p:txBody>
      </p:sp>
      <p:sp>
        <p:nvSpPr>
          <p:cNvPr id="3" name="Title 2">
            <a:extLst>
              <a:ext uri="{FF2B5EF4-FFF2-40B4-BE49-F238E27FC236}">
                <a16:creationId xmlns:a16="http://schemas.microsoft.com/office/drawing/2014/main" id="{231980D6-C616-4DF8-9409-1B41629CA0FA}"/>
              </a:ext>
            </a:extLst>
          </p:cNvPr>
          <p:cNvSpPr>
            <a:spLocks noGrp="1"/>
          </p:cNvSpPr>
          <p:nvPr>
            <p:ph type="title"/>
          </p:nvPr>
        </p:nvSpPr>
        <p:spPr/>
        <p:txBody>
          <a:bodyPr/>
          <a:lstStyle/>
          <a:p>
            <a:r>
              <a:rPr lang="en-GB" dirty="0"/>
              <a:t>Match my style</a:t>
            </a:r>
          </a:p>
        </p:txBody>
      </p:sp>
      <p:pic>
        <p:nvPicPr>
          <p:cNvPr id="8" name="Picture 4">
            <a:extLst>
              <a:ext uri="{FF2B5EF4-FFF2-40B4-BE49-F238E27FC236}">
                <a16:creationId xmlns:a16="http://schemas.microsoft.com/office/drawing/2014/main" id="{33CF9F7D-135A-46B3-A384-1EBEB9A3C8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241225" y="2762008"/>
            <a:ext cx="1429923" cy="14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4">
            <a:extLst>
              <a:ext uri="{FF2B5EF4-FFF2-40B4-BE49-F238E27FC236}">
                <a16:creationId xmlns:a16="http://schemas.microsoft.com/office/drawing/2014/main" id="{D233B437-8379-4105-902D-D5643B277F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804248" y="1018627"/>
            <a:ext cx="1428800" cy="14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2">
            <a:extLst>
              <a:ext uri="{FF2B5EF4-FFF2-40B4-BE49-F238E27FC236}">
                <a16:creationId xmlns:a16="http://schemas.microsoft.com/office/drawing/2014/main" id="{FA913B10-76FF-410B-BAA3-97BE21CD3C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241226" y="1018627"/>
            <a:ext cx="1429924" cy="142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4">
            <a:extLst>
              <a:ext uri="{FF2B5EF4-FFF2-40B4-BE49-F238E27FC236}">
                <a16:creationId xmlns:a16="http://schemas.microsoft.com/office/drawing/2014/main" id="{E92A920D-6412-4A5A-AA47-D9C2EA6452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6803125" y="2756818"/>
            <a:ext cx="1429923" cy="14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31546214"/>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E0186-5EA0-4F63-86C0-14208C9DE518}"/>
              </a:ext>
            </a:extLst>
          </p:cNvPr>
          <p:cNvSpPr>
            <a:spLocks noGrp="1"/>
          </p:cNvSpPr>
          <p:nvPr>
            <p:ph type="title"/>
          </p:nvPr>
        </p:nvSpPr>
        <p:spPr/>
        <p:txBody>
          <a:bodyPr/>
          <a:lstStyle/>
          <a:p>
            <a:r>
              <a:rPr lang="en-GB" dirty="0"/>
              <a:t>Personal development</a:t>
            </a:r>
          </a:p>
        </p:txBody>
      </p:sp>
      <p:sp>
        <p:nvSpPr>
          <p:cNvPr id="2" name="Content Placeholder 1">
            <a:extLst>
              <a:ext uri="{FF2B5EF4-FFF2-40B4-BE49-F238E27FC236}">
                <a16:creationId xmlns:a16="http://schemas.microsoft.com/office/drawing/2014/main" id="{26539954-DD69-4546-ACA6-79C3AEED1112}"/>
              </a:ext>
            </a:extLst>
          </p:cNvPr>
          <p:cNvSpPr>
            <a:spLocks noGrp="1"/>
          </p:cNvSpPr>
          <p:nvPr>
            <p:ph idx="10"/>
          </p:nvPr>
        </p:nvSpPr>
        <p:spPr>
          <a:xfrm>
            <a:off x="503040" y="1113588"/>
            <a:ext cx="4429000" cy="3402378"/>
          </a:xfrm>
        </p:spPr>
        <p:txBody>
          <a:bodyPr/>
          <a:lstStyle/>
          <a:p>
            <a:pPr marL="0" indent="0">
              <a:buNone/>
            </a:pPr>
            <a:r>
              <a:rPr lang="en-GB" dirty="0"/>
              <a:t>We are what we repeatedly do.</a:t>
            </a:r>
          </a:p>
          <a:p>
            <a:pPr marL="0" indent="0">
              <a:buNone/>
            </a:pPr>
            <a:r>
              <a:rPr lang="en-GB" dirty="0"/>
              <a:t>Excellence then is not an act but a habit.</a:t>
            </a:r>
          </a:p>
          <a:p>
            <a:endParaRPr lang="en-GB" dirty="0"/>
          </a:p>
        </p:txBody>
      </p:sp>
      <p:pic>
        <p:nvPicPr>
          <p:cNvPr id="7" name="Graphic 6">
            <a:extLst>
              <a:ext uri="{FF2B5EF4-FFF2-40B4-BE49-F238E27FC236}">
                <a16:creationId xmlns:a16="http://schemas.microsoft.com/office/drawing/2014/main" id="{C5DC5EE5-82C4-437D-A040-C70669418D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4128" y="1113588"/>
            <a:ext cx="2262243" cy="3614287"/>
          </a:xfrm>
          <a:prstGeom prst="rect">
            <a:avLst/>
          </a:prstGeom>
        </p:spPr>
      </p:pic>
    </p:spTree>
    <p:extLst>
      <p:ext uri="{BB962C8B-B14F-4D97-AF65-F5344CB8AC3E}">
        <p14:creationId xmlns:p14="http://schemas.microsoft.com/office/powerpoint/2010/main" val="37295535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Your journey continues …</a:t>
            </a:r>
          </a:p>
        </p:txBody>
      </p:sp>
      <p:pic>
        <p:nvPicPr>
          <p:cNvPr id="7" name="Picture 6" descr="steps landscape.png"/>
          <p:cNvPicPr>
            <a:picLocks noChangeAspect="1"/>
          </p:cNvPicPr>
          <p:nvPr/>
        </p:nvPicPr>
        <p:blipFill>
          <a:blip r:embed="rId3" cstate="print"/>
          <a:stretch>
            <a:fillRect/>
          </a:stretch>
        </p:blipFill>
        <p:spPr>
          <a:xfrm>
            <a:off x="611560" y="-180717"/>
            <a:ext cx="7920880" cy="5599712"/>
          </a:xfrm>
          <a:prstGeom prst="rect">
            <a:avLst/>
          </a:prstGeom>
        </p:spPr>
      </p:pic>
      <p:sp>
        <p:nvSpPr>
          <p:cNvPr id="8" name="Rectangle 7"/>
          <p:cNvSpPr/>
          <p:nvPr/>
        </p:nvSpPr>
        <p:spPr>
          <a:xfrm>
            <a:off x="1000037" y="2715766"/>
            <a:ext cx="2479254" cy="178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endParaRPr>
          </a:p>
        </p:txBody>
      </p:sp>
      <p:sp>
        <p:nvSpPr>
          <p:cNvPr id="9" name="Rectangle 8"/>
          <p:cNvSpPr/>
          <p:nvPr/>
        </p:nvSpPr>
        <p:spPr>
          <a:xfrm>
            <a:off x="4358824" y="2452989"/>
            <a:ext cx="2247402" cy="1123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endParaRPr>
          </a:p>
        </p:txBody>
      </p:sp>
      <p:sp>
        <p:nvSpPr>
          <p:cNvPr id="10" name="Rectangle 9"/>
          <p:cNvSpPr/>
          <p:nvPr/>
        </p:nvSpPr>
        <p:spPr>
          <a:xfrm>
            <a:off x="4442670" y="1315142"/>
            <a:ext cx="1943100" cy="1047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endParaRPr>
          </a:p>
        </p:txBody>
      </p:sp>
      <p:sp>
        <p:nvSpPr>
          <p:cNvPr id="11" name="Rectangle 10"/>
          <p:cNvSpPr/>
          <p:nvPr/>
        </p:nvSpPr>
        <p:spPr>
          <a:xfrm>
            <a:off x="6974324" y="1149022"/>
            <a:ext cx="1342092" cy="738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endParaRPr>
          </a:p>
        </p:txBody>
      </p:sp>
      <p:grpSp>
        <p:nvGrpSpPr>
          <p:cNvPr id="12" name="Group 11"/>
          <p:cNvGrpSpPr/>
          <p:nvPr/>
        </p:nvGrpSpPr>
        <p:grpSpPr>
          <a:xfrm>
            <a:off x="419066" y="2464380"/>
            <a:ext cx="1456250" cy="744482"/>
            <a:chOff x="323528" y="3310735"/>
            <a:chExt cx="1941667" cy="992643"/>
          </a:xfrm>
        </p:grpSpPr>
        <p:sp>
          <p:nvSpPr>
            <p:cNvPr id="13" name="TextBox 12"/>
            <p:cNvSpPr txBox="1"/>
            <p:nvPr/>
          </p:nvSpPr>
          <p:spPr>
            <a:xfrm>
              <a:off x="323528" y="3310735"/>
              <a:ext cx="1507122" cy="861775"/>
            </a:xfrm>
            <a:prstGeom prst="rect">
              <a:avLst/>
            </a:prstGeom>
            <a:noFill/>
          </p:spPr>
          <p:txBody>
            <a:bodyPr wrap="square" rtlCol="0">
              <a:spAutoFit/>
            </a:bodyPr>
            <a:lstStyle/>
            <a:p>
              <a:pPr algn="r"/>
              <a:r>
                <a:rPr lang="en-GB" sz="1200" dirty="0">
                  <a:latin typeface="Arial" pitchFamily="34" charset="0"/>
                  <a:cs typeface="Arial" pitchFamily="34" charset="0"/>
                </a:rPr>
                <a:t>What did I discover about myself?</a:t>
              </a:r>
            </a:p>
          </p:txBody>
        </p:sp>
        <p:sp>
          <p:nvSpPr>
            <p:cNvPr id="14" name="Arc 13"/>
            <p:cNvSpPr/>
            <p:nvPr/>
          </p:nvSpPr>
          <p:spPr>
            <a:xfrm rot="20700000">
              <a:off x="1257413" y="3665424"/>
              <a:ext cx="1007782" cy="637954"/>
            </a:xfrm>
            <a:prstGeom prst="arc">
              <a:avLst>
                <a:gd name="adj1" fmla="val 18027937"/>
                <a:gd name="adj2" fmla="val 7133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Arial" pitchFamily="34" charset="0"/>
                <a:cs typeface="Arial" pitchFamily="34" charset="0"/>
              </a:endParaRPr>
            </a:p>
          </p:txBody>
        </p:sp>
      </p:grpSp>
      <p:grpSp>
        <p:nvGrpSpPr>
          <p:cNvPr id="15" name="Group 14"/>
          <p:cNvGrpSpPr/>
          <p:nvPr/>
        </p:nvGrpSpPr>
        <p:grpSpPr>
          <a:xfrm>
            <a:off x="3357036" y="3327028"/>
            <a:ext cx="2313148" cy="791964"/>
            <a:chOff x="2621656" y="4375274"/>
            <a:chExt cx="3084197" cy="1055951"/>
          </a:xfrm>
        </p:grpSpPr>
        <p:sp>
          <p:nvSpPr>
            <p:cNvPr id="16" name="TextBox 15"/>
            <p:cNvSpPr txBox="1"/>
            <p:nvPr/>
          </p:nvSpPr>
          <p:spPr>
            <a:xfrm>
              <a:off x="2621656" y="4815672"/>
              <a:ext cx="2750100" cy="615553"/>
            </a:xfrm>
            <a:prstGeom prst="rect">
              <a:avLst/>
            </a:prstGeom>
            <a:noFill/>
          </p:spPr>
          <p:txBody>
            <a:bodyPr wrap="square" rtlCol="0">
              <a:spAutoFit/>
            </a:bodyPr>
            <a:lstStyle/>
            <a:p>
              <a:pPr algn="r"/>
              <a:r>
                <a:rPr lang="en-GB" sz="1200" dirty="0">
                  <a:latin typeface="Arial" pitchFamily="34" charset="0"/>
                  <a:cs typeface="Arial" pitchFamily="34" charset="0"/>
                </a:rPr>
                <a:t>What do I appreciate about the styles of others?</a:t>
              </a:r>
            </a:p>
          </p:txBody>
        </p:sp>
        <p:sp>
          <p:nvSpPr>
            <p:cNvPr id="17" name="Arc 16"/>
            <p:cNvSpPr/>
            <p:nvPr/>
          </p:nvSpPr>
          <p:spPr>
            <a:xfrm rot="10800000" flipH="1">
              <a:off x="4698071" y="4375274"/>
              <a:ext cx="1007782" cy="637954"/>
            </a:xfrm>
            <a:prstGeom prst="arc">
              <a:avLst>
                <a:gd name="adj1" fmla="val 18027937"/>
                <a:gd name="adj2" fmla="val 6930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Arial" pitchFamily="34" charset="0"/>
                <a:cs typeface="Arial" pitchFamily="34" charset="0"/>
              </a:endParaRPr>
            </a:p>
          </p:txBody>
        </p:sp>
      </p:grpSp>
      <p:grpSp>
        <p:nvGrpSpPr>
          <p:cNvPr id="18" name="Group 17"/>
          <p:cNvGrpSpPr/>
          <p:nvPr/>
        </p:nvGrpSpPr>
        <p:grpSpPr>
          <a:xfrm>
            <a:off x="3357036" y="1287432"/>
            <a:ext cx="1639199" cy="718952"/>
            <a:chOff x="3131839" y="2099241"/>
            <a:chExt cx="2185599" cy="958602"/>
          </a:xfrm>
        </p:grpSpPr>
        <p:sp>
          <p:nvSpPr>
            <p:cNvPr id="19" name="TextBox 18"/>
            <p:cNvSpPr txBox="1"/>
            <p:nvPr/>
          </p:nvSpPr>
          <p:spPr>
            <a:xfrm>
              <a:off x="3131839" y="2099241"/>
              <a:ext cx="1697331" cy="615553"/>
            </a:xfrm>
            <a:prstGeom prst="rect">
              <a:avLst/>
            </a:prstGeom>
            <a:noFill/>
          </p:spPr>
          <p:txBody>
            <a:bodyPr wrap="square" rtlCol="0">
              <a:spAutoFit/>
            </a:bodyPr>
            <a:lstStyle/>
            <a:p>
              <a:pPr algn="r"/>
              <a:r>
                <a:rPr lang="en-GB" sz="1200" dirty="0">
                  <a:latin typeface="Arial" pitchFamily="34" charset="0"/>
                  <a:cs typeface="Arial" pitchFamily="34" charset="0"/>
                </a:rPr>
                <a:t>How will I adapt my behaviour?</a:t>
              </a:r>
            </a:p>
          </p:txBody>
        </p:sp>
        <p:sp>
          <p:nvSpPr>
            <p:cNvPr id="20" name="Arc 19"/>
            <p:cNvSpPr/>
            <p:nvPr/>
          </p:nvSpPr>
          <p:spPr>
            <a:xfrm rot="20700000">
              <a:off x="4236108" y="2396114"/>
              <a:ext cx="1081330" cy="661729"/>
            </a:xfrm>
            <a:prstGeom prst="arc">
              <a:avLst>
                <a:gd name="adj1" fmla="val 18027937"/>
                <a:gd name="adj2" fmla="val 210942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Arial" pitchFamily="34" charset="0"/>
                <a:cs typeface="Arial" pitchFamily="34" charset="0"/>
              </a:endParaRPr>
            </a:p>
          </p:txBody>
        </p:sp>
      </p:grpSp>
      <p:grpSp>
        <p:nvGrpSpPr>
          <p:cNvPr id="21" name="Group 20"/>
          <p:cNvGrpSpPr/>
          <p:nvPr/>
        </p:nvGrpSpPr>
        <p:grpSpPr>
          <a:xfrm>
            <a:off x="6954957" y="1887686"/>
            <a:ext cx="1505475" cy="878206"/>
            <a:chOff x="6973424" y="2843163"/>
            <a:chExt cx="2007299" cy="1170941"/>
          </a:xfrm>
        </p:grpSpPr>
        <p:sp>
          <p:nvSpPr>
            <p:cNvPr id="22" name="TextBox 21"/>
            <p:cNvSpPr txBox="1"/>
            <p:nvPr/>
          </p:nvSpPr>
          <p:spPr>
            <a:xfrm>
              <a:off x="7380312" y="3398551"/>
              <a:ext cx="1600411" cy="615553"/>
            </a:xfrm>
            <a:prstGeom prst="rect">
              <a:avLst/>
            </a:prstGeom>
            <a:noFill/>
          </p:spPr>
          <p:txBody>
            <a:bodyPr wrap="square" rtlCol="0">
              <a:spAutoFit/>
            </a:bodyPr>
            <a:lstStyle/>
            <a:p>
              <a:pPr algn="r"/>
              <a:r>
                <a:rPr lang="en-GB" sz="1200" dirty="0">
                  <a:latin typeface="Arial" pitchFamily="34" charset="0"/>
                  <a:cs typeface="Arial" pitchFamily="34" charset="0"/>
                </a:rPr>
                <a:t>What is my key action?</a:t>
              </a:r>
            </a:p>
          </p:txBody>
        </p:sp>
        <p:sp>
          <p:nvSpPr>
            <p:cNvPr id="23" name="Arc 22"/>
            <p:cNvSpPr/>
            <p:nvPr/>
          </p:nvSpPr>
          <p:spPr>
            <a:xfrm rot="10800000" flipH="1">
              <a:off x="6973424" y="2843163"/>
              <a:ext cx="1426722" cy="637954"/>
            </a:xfrm>
            <a:prstGeom prst="arc">
              <a:avLst>
                <a:gd name="adj1" fmla="val 20721398"/>
                <a:gd name="adj2" fmla="val 24663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Arial" pitchFamily="34" charset="0"/>
                <a:cs typeface="Arial" pitchFamily="34" charset="0"/>
              </a:endParaRPr>
            </a:p>
          </p:txBody>
        </p:sp>
      </p:grpSp>
    </p:spTree>
    <p:extLst>
      <p:ext uri="{BB962C8B-B14F-4D97-AF65-F5344CB8AC3E}">
        <p14:creationId xmlns:p14="http://schemas.microsoft.com/office/powerpoint/2010/main" val="3032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xit" presetSubtype="0" fill="hold" nodeType="withEffect">
                                  <p:stCondLst>
                                    <p:cond delay="0"/>
                                  </p:stCondLst>
                                  <p:childTnLst>
                                    <p:animEffect transition="out" filter="fade">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par>
                                <p:cTn id="15" presetID="10" presetClass="exit" presetSubtype="0" fill="hold" nodeType="withEffect">
                                  <p:stCondLst>
                                    <p:cond delay="0"/>
                                  </p:stCondLst>
                                  <p:childTnLst>
                                    <p:animEffect transition="out" filter="fad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par>
                                <p:cTn id="22" presetID="10" presetClass="exit" presetSubtype="0" fill="hold" nodeType="withEffect">
                                  <p:stCondLst>
                                    <p:cond delay="0"/>
                                  </p:stCondLst>
                                  <p:childTnLst>
                                    <p:animEffect transition="out" filter="fade">
                                      <p:cBhvr>
                                        <p:cTn id="23" dur="2000"/>
                                        <p:tgtEl>
                                          <p:spTgt spid="10"/>
                                        </p:tgtEl>
                                      </p:cBhvr>
                                    </p:animEffect>
                                    <p:set>
                                      <p:cBhvr>
                                        <p:cTn id="24" dur="1" fill="hold">
                                          <p:stCondLst>
                                            <p:cond delay="1999"/>
                                          </p:stCondLst>
                                        </p:cTn>
                                        <p:tgtEl>
                                          <p:spTgt spid="10"/>
                                        </p:tgtEl>
                                        <p:attrNameLst>
                                          <p:attrName>style.visibility</p:attrName>
                                        </p:attrNameLst>
                                      </p:cBhvr>
                                      <p:to>
                                        <p:strVal val="hidden"/>
                                      </p:to>
                                    </p:se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par>
                                <p:cTn id="29" presetID="10" presetClass="exit" presetSubtype="0" fill="hold" nodeType="withEffect">
                                  <p:stCondLst>
                                    <p:cond delay="0"/>
                                  </p:stCondLst>
                                  <p:childTnLst>
                                    <p:animEffect transition="out" filter="fade">
                                      <p:cBhvr>
                                        <p:cTn id="30" dur="2000"/>
                                        <p:tgtEl>
                                          <p:spTgt spid="11"/>
                                        </p:tgtEl>
                                      </p:cBhvr>
                                    </p:animEffect>
                                    <p:set>
                                      <p:cBhvr>
                                        <p:cTn id="31"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0E54AEA-D746-427A-9A43-FC75E877140C}"/>
              </a:ext>
            </a:extLst>
          </p:cNvPr>
          <p:cNvSpPr>
            <a:spLocks noGrp="1"/>
          </p:cNvSpPr>
          <p:nvPr>
            <p:ph idx="10"/>
          </p:nvPr>
        </p:nvSpPr>
        <p:spPr>
          <a:xfrm>
            <a:off x="503040" y="1113588"/>
            <a:ext cx="7885384" cy="3402378"/>
          </a:xfrm>
        </p:spPr>
        <p:txBody>
          <a:bodyPr>
            <a:normAutofit fontScale="77500" lnSpcReduction="20000"/>
          </a:bodyPr>
          <a:lstStyle/>
          <a:p>
            <a:pPr marL="0" indent="0">
              <a:buNone/>
            </a:pPr>
            <a:r>
              <a:rPr lang="en-GB" sz="2400" dirty="0"/>
              <a:t>Discovery Insightful Strategies Job Aid</a:t>
            </a:r>
          </a:p>
          <a:p>
            <a:r>
              <a:rPr lang="en-GB" sz="2400" dirty="0"/>
              <a:t>Supports you to remember characteristics, communication tips and preferences of each of the colour energies</a:t>
            </a:r>
          </a:p>
          <a:p>
            <a:pPr marL="0" indent="0">
              <a:buNone/>
            </a:pPr>
            <a:r>
              <a:rPr lang="en-GB" sz="2400" dirty="0"/>
              <a:t>Colour block image</a:t>
            </a:r>
          </a:p>
          <a:p>
            <a:r>
              <a:rPr lang="en-GB" sz="2400" dirty="0"/>
              <a:t>Add to your email signature to share your preferences digitally</a:t>
            </a:r>
          </a:p>
          <a:p>
            <a:pPr marL="0" indent="0">
              <a:buNone/>
            </a:pPr>
            <a:r>
              <a:rPr lang="en-GB" sz="2400" dirty="0"/>
              <a:t>Mini Reference Guide</a:t>
            </a:r>
          </a:p>
          <a:p>
            <a:r>
              <a:rPr lang="en-GB" sz="2400" dirty="0"/>
              <a:t>Keep it handy as a reminder of key topics from today and for tips to adapt to connect</a:t>
            </a:r>
          </a:p>
        </p:txBody>
      </p:sp>
      <p:sp>
        <p:nvSpPr>
          <p:cNvPr id="8" name="Title 7">
            <a:extLst>
              <a:ext uri="{FF2B5EF4-FFF2-40B4-BE49-F238E27FC236}">
                <a16:creationId xmlns:a16="http://schemas.microsoft.com/office/drawing/2014/main" id="{3559EB88-3CA9-4DF5-B8C4-28C4E32D9F5F}"/>
              </a:ext>
            </a:extLst>
          </p:cNvPr>
          <p:cNvSpPr>
            <a:spLocks noGrp="1"/>
          </p:cNvSpPr>
          <p:nvPr>
            <p:ph type="title"/>
          </p:nvPr>
        </p:nvSpPr>
        <p:spPr/>
        <p:txBody>
          <a:bodyPr/>
          <a:lstStyle/>
          <a:p>
            <a:r>
              <a:rPr lang="en-GB" dirty="0"/>
              <a:t>Additional resources</a:t>
            </a:r>
          </a:p>
        </p:txBody>
      </p:sp>
    </p:spTree>
    <p:extLst>
      <p:ext uri="{BB962C8B-B14F-4D97-AF65-F5344CB8AC3E}">
        <p14:creationId xmlns:p14="http://schemas.microsoft.com/office/powerpoint/2010/main" val="11386829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GB" dirty="0"/>
              <a:t>John Smith</a:t>
            </a:r>
          </a:p>
          <a:p>
            <a:pPr marL="0" indent="0">
              <a:buNone/>
            </a:pPr>
            <a:r>
              <a:rPr lang="en-GB" u="sng" dirty="0"/>
              <a:t>jsmith@email.com</a:t>
            </a:r>
            <a:br>
              <a:rPr lang="en-GB" u="sng" dirty="0"/>
            </a:br>
            <a:br>
              <a:rPr lang="en-GB" u="sng" dirty="0"/>
            </a:br>
            <a:r>
              <a:rPr lang="en-GB" u="sng" dirty="0"/>
              <a:t>www.facebook.com/InsightsConnections</a:t>
            </a:r>
            <a:br>
              <a:rPr lang="en-GB" u="sng" dirty="0"/>
            </a:br>
            <a:r>
              <a:rPr lang="en-GB" u="sng" dirty="0"/>
              <a:t>www.twitter.com/insights</a:t>
            </a:r>
          </a:p>
        </p:txBody>
      </p:sp>
    </p:spTree>
    <p:extLst>
      <p:ext uri="{BB962C8B-B14F-4D97-AF65-F5344CB8AC3E}">
        <p14:creationId xmlns:p14="http://schemas.microsoft.com/office/powerpoint/2010/main" val="294379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14182B-73C7-4BE0-8574-B1B52F45DAC1}"/>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C7AEBE58-1B71-4855-A228-CA6A694E3C4B}"/>
              </a:ext>
            </a:extLst>
          </p:cNvPr>
          <p:cNvSpPr>
            <a:spLocks noGrp="1"/>
          </p:cNvSpPr>
          <p:nvPr>
            <p:ph type="title"/>
          </p:nvPr>
        </p:nvSpPr>
        <p:spPr/>
        <p:txBody>
          <a:bodyPr/>
          <a:lstStyle/>
          <a:p>
            <a:r>
              <a:rPr lang="en-GB" dirty="0"/>
              <a:t>Learning outcomes</a:t>
            </a:r>
          </a:p>
        </p:txBody>
      </p:sp>
    </p:spTree>
    <p:extLst>
      <p:ext uri="{BB962C8B-B14F-4D97-AF65-F5344CB8AC3E}">
        <p14:creationId xmlns:p14="http://schemas.microsoft.com/office/powerpoint/2010/main" val="2333808899"/>
      </p:ext>
    </p:extLst>
  </p:cSld>
  <p:clrMapOvr>
    <a:masterClrMapping/>
  </p:clrMapOvr>
</p:sld>
</file>

<file path=ppt/theme/theme1.xml><?xml version="1.0" encoding="utf-8"?>
<a:theme xmlns:a="http://schemas.openxmlformats.org/drawingml/2006/main" name="Office Theme">
  <a:themeElements>
    <a:clrScheme name="Discovery">
      <a:dk1>
        <a:srgbClr val="58595B"/>
      </a:dk1>
      <a:lt1>
        <a:sysClr val="window" lastClr="FFFFFF"/>
      </a:lt1>
      <a:dk2>
        <a:srgbClr val="0087B9"/>
      </a:dk2>
      <a:lt2>
        <a:srgbClr val="D1D3D4"/>
      </a:lt2>
      <a:accent1>
        <a:srgbClr val="B63230"/>
      </a:accent1>
      <a:accent2>
        <a:srgbClr val="FCC94F"/>
      </a:accent2>
      <a:accent3>
        <a:srgbClr val="8AA512"/>
      </a:accent3>
      <a:accent4>
        <a:srgbClr val="0072BA"/>
      </a:accent4>
      <a:accent5>
        <a:srgbClr val="A1559B"/>
      </a:accent5>
      <a:accent6>
        <a:srgbClr val="EE7D00"/>
      </a:accent6>
      <a:hlink>
        <a:srgbClr val="C7D31E"/>
      </a:hlink>
      <a:folHlink>
        <a:srgbClr val="0089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8A967746E412428CBBCC5D8B99D741" ma:contentTypeVersion="13" ma:contentTypeDescription="Create a new document." ma:contentTypeScope="" ma:versionID="5c638c93385eeec78f3d3da022b8aaa0">
  <xsd:schema xmlns:xsd="http://www.w3.org/2001/XMLSchema" xmlns:xs="http://www.w3.org/2001/XMLSchema" xmlns:p="http://schemas.microsoft.com/office/2006/metadata/properties" xmlns:ns3="d94904a2-c8cf-4229-ac6a-e6723e2fd8fa" xmlns:ns4="86d18249-f317-4d8e-a7fd-c3c4ee7cc84f" targetNamespace="http://schemas.microsoft.com/office/2006/metadata/properties" ma:root="true" ma:fieldsID="6ef428207cce4918d81ae03e649311a5" ns3:_="" ns4:_="">
    <xsd:import namespace="d94904a2-c8cf-4229-ac6a-e6723e2fd8fa"/>
    <xsd:import namespace="86d18249-f317-4d8e-a7fd-c3c4ee7cc84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904a2-c8cf-4229-ac6a-e6723e2fd8f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d18249-f317-4d8e-a7fd-c3c4ee7cc8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302D53-C5D5-493A-8CC0-AA46CAEF7F16}">
  <ds:schemaRefs>
    <ds:schemaRef ds:uri="http://schemas.microsoft.com/sharepoint/v3/contenttype/forms"/>
  </ds:schemaRefs>
</ds:datastoreItem>
</file>

<file path=customXml/itemProps2.xml><?xml version="1.0" encoding="utf-8"?>
<ds:datastoreItem xmlns:ds="http://schemas.openxmlformats.org/officeDocument/2006/customXml" ds:itemID="{CAE1FA87-9A92-4827-BC21-D460C5896182}">
  <ds:schemaRefs>
    <ds:schemaRef ds:uri="http://schemas.microsoft.com/office/2006/metadata/properties"/>
    <ds:schemaRef ds:uri="d94904a2-c8cf-4229-ac6a-e6723e2fd8fa"/>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86d18249-f317-4d8e-a7fd-c3c4ee7cc84f"/>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B0D7B39C-2E59-45DC-B93C-90136B14B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904a2-c8cf-4229-ac6a-e6723e2fd8fa"/>
    <ds:schemaRef ds:uri="86d18249-f317-4d8e-a7fd-c3c4ee7cc8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9705</Words>
  <Application>Microsoft Office PowerPoint</Application>
  <PresentationFormat>On-screen Show (16:9)</PresentationFormat>
  <Paragraphs>1114</Paragraphs>
  <Slides>87</Slides>
  <Notes>76</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Arial Narrow</vt:lpstr>
      <vt:lpstr>Book Antiqua</vt:lpstr>
      <vt:lpstr>Calibri</vt:lpstr>
      <vt:lpstr>Segoe Print</vt:lpstr>
      <vt:lpstr>Office Theme</vt:lpstr>
      <vt:lpstr>Variations</vt:lpstr>
      <vt:lpstr>Client name or session here</vt:lpstr>
      <vt:lpstr>Facilitator preparation</vt:lpstr>
      <vt:lpstr>Insights Discovery: An Introduction</vt:lpstr>
      <vt:lpstr>Your webinar host today</vt:lpstr>
      <vt:lpstr>Using (Platform Name)</vt:lpstr>
      <vt:lpstr>Insights Discovery</vt:lpstr>
      <vt:lpstr>Objectives for today</vt:lpstr>
      <vt:lpstr>Learning outcomes</vt:lpstr>
      <vt:lpstr>Today is about connections</vt:lpstr>
      <vt:lpstr>PowerPoint Presentation</vt:lpstr>
      <vt:lpstr>The steps to personal effectiveness</vt:lpstr>
      <vt:lpstr>Perception</vt:lpstr>
      <vt:lpstr>Perception</vt:lpstr>
      <vt:lpstr>Perception scenario</vt:lpstr>
      <vt:lpstr>The ladder of perception</vt:lpstr>
      <vt:lpstr>The Insights Discovery Colour Energies</vt:lpstr>
      <vt:lpstr>PowerPoint Presentation</vt:lpstr>
      <vt:lpstr>PowerPoint Presentation</vt:lpstr>
      <vt:lpstr>PowerPoint Presentation</vt:lpstr>
      <vt:lpstr>Your colour energy mix</vt:lpstr>
      <vt:lpstr>PowerPoint Presentation</vt:lpstr>
      <vt:lpstr>Your colour energy mix</vt:lpstr>
      <vt:lpstr>PowerPoint Presentation</vt:lpstr>
      <vt:lpstr>Your colour energy mix</vt:lpstr>
      <vt:lpstr>PowerPoint Presentation</vt:lpstr>
      <vt:lpstr>Your colour energy mix</vt:lpstr>
      <vt:lpstr>PowerPoint Presentation</vt:lpstr>
      <vt:lpstr>Insights Discovery Colour Energies</vt:lpstr>
      <vt:lpstr>Insights Discovery Colour Energies</vt:lpstr>
      <vt:lpstr>Your colour energy mix</vt:lpstr>
      <vt:lpstr>The Jungian Preferences</vt:lpstr>
      <vt:lpstr>The Jungian preferences</vt:lpstr>
      <vt:lpstr>Your ‘attitude’</vt:lpstr>
      <vt:lpstr>Your decision making ‘functions’</vt:lpstr>
      <vt:lpstr>Jungian Preferences and the Colour Energies</vt:lpstr>
      <vt:lpstr>Jungian Preferences and the Colour Energies</vt:lpstr>
      <vt:lpstr>Jungian Preferences and the Colour Energies</vt:lpstr>
      <vt:lpstr>Jungian Preferences and the Colour Energies</vt:lpstr>
      <vt:lpstr>Jungian Preferences and the Colour Energies</vt:lpstr>
      <vt:lpstr>Jungian Preferences and the Colour Energies</vt:lpstr>
      <vt:lpstr>Your perceiving ‘functions’</vt:lpstr>
      <vt:lpstr>PowerPoint Presentation</vt:lpstr>
      <vt:lpstr>PowerPoint Presentation</vt:lpstr>
      <vt:lpstr>What was there for you?</vt:lpstr>
      <vt:lpstr>Your perceiving ‘functions’</vt:lpstr>
      <vt:lpstr>PowerPoint Presentation</vt:lpstr>
      <vt:lpstr>Summary of Jung’s Psychological Preferences</vt:lpstr>
      <vt:lpstr>PowerPoint Presentation</vt:lpstr>
      <vt:lpstr>Review the Overview (pages 6-8)</vt:lpstr>
      <vt:lpstr>Evaluator Frames</vt:lpstr>
      <vt:lpstr>Colour Energy graphs – dynamics </vt:lpstr>
      <vt:lpstr>Break out room activity: Profile sharing</vt:lpstr>
      <vt:lpstr>The Insights Discovery 72-Type wheel</vt:lpstr>
      <vt:lpstr>Focused Type</vt:lpstr>
      <vt:lpstr>Classic Type</vt:lpstr>
      <vt:lpstr>Accommodating  Type</vt:lpstr>
      <vt:lpstr>Creative types pull on two opposing energies</vt:lpstr>
      <vt:lpstr>PowerPoint Presentation</vt:lpstr>
      <vt:lpstr>Insert Team Wheel</vt:lpstr>
      <vt:lpstr>PowerPoint Presentation</vt:lpstr>
      <vt:lpstr>Recognising Types</vt:lpstr>
      <vt:lpstr>Recognising types</vt:lpstr>
      <vt:lpstr>Recognising types</vt:lpstr>
      <vt:lpstr>Watch My Back feedback exercise</vt:lpstr>
      <vt:lpstr>Be the detective …</vt:lpstr>
      <vt:lpstr>PowerPoint Presentation</vt:lpstr>
      <vt:lpstr>PowerPoint Presentation</vt:lpstr>
      <vt:lpstr>PowerPoint Presentation</vt:lpstr>
      <vt:lpstr>PowerPoint Presentation</vt:lpstr>
      <vt:lpstr>PowerPoint Presentation</vt:lpstr>
      <vt:lpstr>Recognising  Type</vt:lpstr>
      <vt:lpstr>PowerPoint Presentation</vt:lpstr>
      <vt:lpstr>Recognising  Type</vt:lpstr>
      <vt:lpstr>PowerPoint Presentation</vt:lpstr>
      <vt:lpstr>Recognising  Type</vt:lpstr>
      <vt:lpstr>PowerPoint Presentation</vt:lpstr>
      <vt:lpstr>Recognising  Type</vt:lpstr>
      <vt:lpstr>PowerPoint Presentation</vt:lpstr>
      <vt:lpstr>Adapting and connecting</vt:lpstr>
      <vt:lpstr>Adapting and connecting</vt:lpstr>
      <vt:lpstr>Match my style</vt:lpstr>
      <vt:lpstr>Match my style</vt:lpstr>
      <vt:lpstr>Personal development</vt:lpstr>
      <vt:lpstr>Your journey continues …</vt:lpstr>
      <vt:lpstr>Additional resources</vt:lpstr>
      <vt:lpstr>PowerPoint Presentation</vt:lpstr>
    </vt:vector>
  </TitlesOfParts>
  <Company>Insights Learning and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Brogan Keenan</dc:creator>
  <cp:lastModifiedBy>Jennifer McGhie-Convery</cp:lastModifiedBy>
  <cp:revision>453</cp:revision>
  <dcterms:created xsi:type="dcterms:W3CDTF">2014-06-12T07:56:42Z</dcterms:created>
  <dcterms:modified xsi:type="dcterms:W3CDTF">2023-04-12T12:44:41Z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0x010100E58A967746E412428CBBCC5D8B99D741</vt:lpwstr>
  </property>
</Properties>
</file>